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9" r:id="rId4"/>
    <p:sldId id="260" r:id="rId5"/>
    <p:sldId id="262" r:id="rId6"/>
    <p:sldId id="263" r:id="rId7"/>
    <p:sldId id="264" r:id="rId8"/>
    <p:sldId id="265" r:id="rId9"/>
    <p:sldId id="276" r:id="rId10"/>
    <p:sldId id="277" r:id="rId11"/>
    <p:sldId id="266" r:id="rId12"/>
    <p:sldId id="267" r:id="rId13"/>
    <p:sldId id="268" r:id="rId14"/>
    <p:sldId id="275"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B9DC57-0BAA-436E-89BB-77C2D158DC86}" type="doc">
      <dgm:prSet loTypeId="urn:microsoft.com/office/officeart/2005/8/layout/vProcess5" loCatId="process" qsTypeId="urn:microsoft.com/office/officeart/2005/8/quickstyle/simple1" qsCatId="simple" csTypeId="urn:microsoft.com/office/officeart/2005/8/colors/accent5_2" csCatId="accent5"/>
      <dgm:spPr/>
      <dgm:t>
        <a:bodyPr/>
        <a:lstStyle/>
        <a:p>
          <a:endParaRPr lang="en-US"/>
        </a:p>
      </dgm:t>
    </dgm:pt>
    <dgm:pt modelId="{0830ED5A-5632-4193-BE23-B75EB186EDEF}">
      <dgm:prSet/>
      <dgm:spPr/>
      <dgm:t>
        <a:bodyPr/>
        <a:lstStyle/>
        <a:p>
          <a:r>
            <a:rPr lang="en-US" dirty="0"/>
            <a:t>Ideally, a music recommendation system should display songs depending on the users preferences and generate a playlist. All the songs in the playlist generated must exactly match the users criteria. The user need not browse through the internet for more recommendations and have all the songs at their disposal provided by the music recommendation system.</a:t>
          </a:r>
        </a:p>
      </dgm:t>
    </dgm:pt>
    <dgm:pt modelId="{B5297240-9664-45C0-88AD-DCBB465B9BC8}" type="parTrans" cxnId="{CB1FBFF0-35A5-4933-BE93-78F17815F9C8}">
      <dgm:prSet/>
      <dgm:spPr/>
      <dgm:t>
        <a:bodyPr/>
        <a:lstStyle/>
        <a:p>
          <a:endParaRPr lang="en-US"/>
        </a:p>
      </dgm:t>
    </dgm:pt>
    <dgm:pt modelId="{35F9FA7B-417A-42C5-88EE-980BCBB73D73}" type="sibTrans" cxnId="{CB1FBFF0-35A5-4933-BE93-78F17815F9C8}">
      <dgm:prSet/>
      <dgm:spPr/>
      <dgm:t>
        <a:bodyPr/>
        <a:lstStyle/>
        <a:p>
          <a:endParaRPr lang="en-US" dirty="0"/>
        </a:p>
      </dgm:t>
    </dgm:pt>
    <dgm:pt modelId="{02B0E041-BC13-4137-93DF-BFA79F1D4E81}">
      <dgm:prSet/>
      <dgm:spPr/>
      <dgm:t>
        <a:bodyPr/>
        <a:lstStyle/>
        <a:p>
          <a:r>
            <a:rPr lang="en-US" dirty="0"/>
            <a:t>In reality, not every song generated by the system’s playlist would meet the users mood/preference, resulting in the user looking out for more songs. </a:t>
          </a:r>
        </a:p>
      </dgm:t>
    </dgm:pt>
    <dgm:pt modelId="{24088C87-0FF2-4241-917C-CB1319F46F86}" type="parTrans" cxnId="{9EE76C8C-8AEE-420B-89B9-7063182B6068}">
      <dgm:prSet/>
      <dgm:spPr/>
      <dgm:t>
        <a:bodyPr/>
        <a:lstStyle/>
        <a:p>
          <a:endParaRPr lang="en-US"/>
        </a:p>
      </dgm:t>
    </dgm:pt>
    <dgm:pt modelId="{516D0813-ED24-40BB-947D-9CBC48F03AEA}" type="sibTrans" cxnId="{9EE76C8C-8AEE-420B-89B9-7063182B6068}">
      <dgm:prSet/>
      <dgm:spPr/>
      <dgm:t>
        <a:bodyPr/>
        <a:lstStyle/>
        <a:p>
          <a:endParaRPr lang="en-US" dirty="0"/>
        </a:p>
      </dgm:t>
    </dgm:pt>
    <dgm:pt modelId="{BA17C619-4A77-4DC7-AFFE-5DA4B89B42EA}">
      <dgm:prSet/>
      <dgm:spPr/>
      <dgm:t>
        <a:bodyPr/>
        <a:lstStyle/>
        <a:p>
          <a:r>
            <a:rPr lang="en-US" dirty="0"/>
            <a:t>An approach made by using Text analysis can solve the issue. A recommendation system implemented using such a technique can provide relevant recommendations of music for the user. Thereby making it more customized and end user oriented.</a:t>
          </a:r>
        </a:p>
      </dgm:t>
    </dgm:pt>
    <dgm:pt modelId="{B58747DF-DE64-4CCF-BECA-644D07950178}" type="parTrans" cxnId="{5D61D618-36BA-4527-815C-6C7B170BB822}">
      <dgm:prSet/>
      <dgm:spPr/>
      <dgm:t>
        <a:bodyPr/>
        <a:lstStyle/>
        <a:p>
          <a:endParaRPr lang="en-US"/>
        </a:p>
      </dgm:t>
    </dgm:pt>
    <dgm:pt modelId="{864BBD45-E013-4166-9F70-E5C3A4998777}" type="sibTrans" cxnId="{5D61D618-36BA-4527-815C-6C7B170BB822}">
      <dgm:prSet/>
      <dgm:spPr/>
      <dgm:t>
        <a:bodyPr/>
        <a:lstStyle/>
        <a:p>
          <a:endParaRPr lang="en-US"/>
        </a:p>
      </dgm:t>
    </dgm:pt>
    <dgm:pt modelId="{682D9319-FDEC-42BD-B319-C54BFB2ABA92}" type="pres">
      <dgm:prSet presAssocID="{AEB9DC57-0BAA-436E-89BB-77C2D158DC86}" presName="outerComposite" presStyleCnt="0">
        <dgm:presLayoutVars>
          <dgm:chMax val="5"/>
          <dgm:dir/>
          <dgm:resizeHandles val="exact"/>
        </dgm:presLayoutVars>
      </dgm:prSet>
      <dgm:spPr/>
    </dgm:pt>
    <dgm:pt modelId="{CB9E7481-6062-49EB-92AD-1B11FCCE6B60}" type="pres">
      <dgm:prSet presAssocID="{AEB9DC57-0BAA-436E-89BB-77C2D158DC86}" presName="dummyMaxCanvas" presStyleCnt="0">
        <dgm:presLayoutVars/>
      </dgm:prSet>
      <dgm:spPr/>
    </dgm:pt>
    <dgm:pt modelId="{AD82486A-2244-41C1-A122-129F55FDE745}" type="pres">
      <dgm:prSet presAssocID="{AEB9DC57-0BAA-436E-89BB-77C2D158DC86}" presName="ThreeNodes_1" presStyleLbl="node1" presStyleIdx="0" presStyleCnt="3">
        <dgm:presLayoutVars>
          <dgm:bulletEnabled val="1"/>
        </dgm:presLayoutVars>
      </dgm:prSet>
      <dgm:spPr/>
    </dgm:pt>
    <dgm:pt modelId="{F0DFB12A-7290-4964-B966-FC320669FC3E}" type="pres">
      <dgm:prSet presAssocID="{AEB9DC57-0BAA-436E-89BB-77C2D158DC86}" presName="ThreeNodes_2" presStyleLbl="node1" presStyleIdx="1" presStyleCnt="3">
        <dgm:presLayoutVars>
          <dgm:bulletEnabled val="1"/>
        </dgm:presLayoutVars>
      </dgm:prSet>
      <dgm:spPr/>
    </dgm:pt>
    <dgm:pt modelId="{AAE8A2C7-4D3C-4CAE-A886-AB2BFDC4B02D}" type="pres">
      <dgm:prSet presAssocID="{AEB9DC57-0BAA-436E-89BB-77C2D158DC86}" presName="ThreeNodes_3" presStyleLbl="node1" presStyleIdx="2" presStyleCnt="3">
        <dgm:presLayoutVars>
          <dgm:bulletEnabled val="1"/>
        </dgm:presLayoutVars>
      </dgm:prSet>
      <dgm:spPr/>
    </dgm:pt>
    <dgm:pt modelId="{FD93F854-BD3D-4CE9-804F-8204803CA8AB}" type="pres">
      <dgm:prSet presAssocID="{AEB9DC57-0BAA-436E-89BB-77C2D158DC86}" presName="ThreeConn_1-2" presStyleLbl="fgAccFollowNode1" presStyleIdx="0" presStyleCnt="2">
        <dgm:presLayoutVars>
          <dgm:bulletEnabled val="1"/>
        </dgm:presLayoutVars>
      </dgm:prSet>
      <dgm:spPr/>
    </dgm:pt>
    <dgm:pt modelId="{8F626F17-C49C-4367-A0CF-BBF81EBF2D6C}" type="pres">
      <dgm:prSet presAssocID="{AEB9DC57-0BAA-436E-89BB-77C2D158DC86}" presName="ThreeConn_2-3" presStyleLbl="fgAccFollowNode1" presStyleIdx="1" presStyleCnt="2">
        <dgm:presLayoutVars>
          <dgm:bulletEnabled val="1"/>
        </dgm:presLayoutVars>
      </dgm:prSet>
      <dgm:spPr/>
    </dgm:pt>
    <dgm:pt modelId="{EFF27B07-E334-4C7E-AE5D-C5844F2442B6}" type="pres">
      <dgm:prSet presAssocID="{AEB9DC57-0BAA-436E-89BB-77C2D158DC86}" presName="ThreeNodes_1_text" presStyleLbl="node1" presStyleIdx="2" presStyleCnt="3">
        <dgm:presLayoutVars>
          <dgm:bulletEnabled val="1"/>
        </dgm:presLayoutVars>
      </dgm:prSet>
      <dgm:spPr/>
    </dgm:pt>
    <dgm:pt modelId="{B8D5D0DB-64F1-42E6-968F-C2AB84355D61}" type="pres">
      <dgm:prSet presAssocID="{AEB9DC57-0BAA-436E-89BB-77C2D158DC86}" presName="ThreeNodes_2_text" presStyleLbl="node1" presStyleIdx="2" presStyleCnt="3">
        <dgm:presLayoutVars>
          <dgm:bulletEnabled val="1"/>
        </dgm:presLayoutVars>
      </dgm:prSet>
      <dgm:spPr/>
    </dgm:pt>
    <dgm:pt modelId="{32E26AC1-73E0-484C-A2F5-F75253ED4C5E}" type="pres">
      <dgm:prSet presAssocID="{AEB9DC57-0BAA-436E-89BB-77C2D158DC86}" presName="ThreeNodes_3_text" presStyleLbl="node1" presStyleIdx="2" presStyleCnt="3">
        <dgm:presLayoutVars>
          <dgm:bulletEnabled val="1"/>
        </dgm:presLayoutVars>
      </dgm:prSet>
      <dgm:spPr/>
    </dgm:pt>
  </dgm:ptLst>
  <dgm:cxnLst>
    <dgm:cxn modelId="{FC1BA603-3029-45EF-9698-65D1286F8A64}" type="presOf" srcId="{0830ED5A-5632-4193-BE23-B75EB186EDEF}" destId="{AD82486A-2244-41C1-A122-129F55FDE745}" srcOrd="0" destOrd="0" presId="urn:microsoft.com/office/officeart/2005/8/layout/vProcess5"/>
    <dgm:cxn modelId="{5D61D618-36BA-4527-815C-6C7B170BB822}" srcId="{AEB9DC57-0BAA-436E-89BB-77C2D158DC86}" destId="{BA17C619-4A77-4DC7-AFFE-5DA4B89B42EA}" srcOrd="2" destOrd="0" parTransId="{B58747DF-DE64-4CCF-BECA-644D07950178}" sibTransId="{864BBD45-E013-4166-9F70-E5C3A4998777}"/>
    <dgm:cxn modelId="{E5F69927-FB29-4FD9-B541-4153B052C938}" type="presOf" srcId="{35F9FA7B-417A-42C5-88EE-980BCBB73D73}" destId="{FD93F854-BD3D-4CE9-804F-8204803CA8AB}" srcOrd="0" destOrd="0" presId="urn:microsoft.com/office/officeart/2005/8/layout/vProcess5"/>
    <dgm:cxn modelId="{BED3F242-013B-416F-8DB9-56FFEA76EB29}" type="presOf" srcId="{02B0E041-BC13-4137-93DF-BFA79F1D4E81}" destId="{B8D5D0DB-64F1-42E6-968F-C2AB84355D61}" srcOrd="1" destOrd="0" presId="urn:microsoft.com/office/officeart/2005/8/layout/vProcess5"/>
    <dgm:cxn modelId="{E9949985-2D3E-42F9-B9C9-622A17247856}" type="presOf" srcId="{0830ED5A-5632-4193-BE23-B75EB186EDEF}" destId="{EFF27B07-E334-4C7E-AE5D-C5844F2442B6}" srcOrd="1" destOrd="0" presId="urn:microsoft.com/office/officeart/2005/8/layout/vProcess5"/>
    <dgm:cxn modelId="{9EE76C8C-8AEE-420B-89B9-7063182B6068}" srcId="{AEB9DC57-0BAA-436E-89BB-77C2D158DC86}" destId="{02B0E041-BC13-4137-93DF-BFA79F1D4E81}" srcOrd="1" destOrd="0" parTransId="{24088C87-0FF2-4241-917C-CB1319F46F86}" sibTransId="{516D0813-ED24-40BB-947D-9CBC48F03AEA}"/>
    <dgm:cxn modelId="{9FF4A0B7-D4D0-436C-8ABB-85F3E65BE78D}" type="presOf" srcId="{02B0E041-BC13-4137-93DF-BFA79F1D4E81}" destId="{F0DFB12A-7290-4964-B966-FC320669FC3E}" srcOrd="0" destOrd="0" presId="urn:microsoft.com/office/officeart/2005/8/layout/vProcess5"/>
    <dgm:cxn modelId="{DE31AABE-3E08-4BDA-B768-A77483F49DD3}" type="presOf" srcId="{516D0813-ED24-40BB-947D-9CBC48F03AEA}" destId="{8F626F17-C49C-4367-A0CF-BBF81EBF2D6C}" srcOrd="0" destOrd="0" presId="urn:microsoft.com/office/officeart/2005/8/layout/vProcess5"/>
    <dgm:cxn modelId="{AD0D0BE4-32AA-4828-A0B0-C14533582BCC}" type="presOf" srcId="{AEB9DC57-0BAA-436E-89BB-77C2D158DC86}" destId="{682D9319-FDEC-42BD-B319-C54BFB2ABA92}" srcOrd="0" destOrd="0" presId="urn:microsoft.com/office/officeart/2005/8/layout/vProcess5"/>
    <dgm:cxn modelId="{642611E5-0D0D-439D-9F65-7A5727DDA0C9}" type="presOf" srcId="{BA17C619-4A77-4DC7-AFFE-5DA4B89B42EA}" destId="{AAE8A2C7-4D3C-4CAE-A886-AB2BFDC4B02D}" srcOrd="0" destOrd="0" presId="urn:microsoft.com/office/officeart/2005/8/layout/vProcess5"/>
    <dgm:cxn modelId="{CB1FBFF0-35A5-4933-BE93-78F17815F9C8}" srcId="{AEB9DC57-0BAA-436E-89BB-77C2D158DC86}" destId="{0830ED5A-5632-4193-BE23-B75EB186EDEF}" srcOrd="0" destOrd="0" parTransId="{B5297240-9664-45C0-88AD-DCBB465B9BC8}" sibTransId="{35F9FA7B-417A-42C5-88EE-980BCBB73D73}"/>
    <dgm:cxn modelId="{6CB1BEF8-A581-4EAC-9C12-48FE5A66AEF4}" type="presOf" srcId="{BA17C619-4A77-4DC7-AFFE-5DA4B89B42EA}" destId="{32E26AC1-73E0-484C-A2F5-F75253ED4C5E}" srcOrd="1" destOrd="0" presId="urn:microsoft.com/office/officeart/2005/8/layout/vProcess5"/>
    <dgm:cxn modelId="{D9C840F8-5B8F-41C0-81CA-2776C5D672B2}" type="presParOf" srcId="{682D9319-FDEC-42BD-B319-C54BFB2ABA92}" destId="{CB9E7481-6062-49EB-92AD-1B11FCCE6B60}" srcOrd="0" destOrd="0" presId="urn:microsoft.com/office/officeart/2005/8/layout/vProcess5"/>
    <dgm:cxn modelId="{42096E4C-0B91-46DE-BCC4-3FC427AB8370}" type="presParOf" srcId="{682D9319-FDEC-42BD-B319-C54BFB2ABA92}" destId="{AD82486A-2244-41C1-A122-129F55FDE745}" srcOrd="1" destOrd="0" presId="urn:microsoft.com/office/officeart/2005/8/layout/vProcess5"/>
    <dgm:cxn modelId="{E5DA4623-2EFD-44AC-83AC-42A02B6B2A30}" type="presParOf" srcId="{682D9319-FDEC-42BD-B319-C54BFB2ABA92}" destId="{F0DFB12A-7290-4964-B966-FC320669FC3E}" srcOrd="2" destOrd="0" presId="urn:microsoft.com/office/officeart/2005/8/layout/vProcess5"/>
    <dgm:cxn modelId="{827A90CA-DA57-4A7F-BFEB-82605B7BFE1B}" type="presParOf" srcId="{682D9319-FDEC-42BD-B319-C54BFB2ABA92}" destId="{AAE8A2C7-4D3C-4CAE-A886-AB2BFDC4B02D}" srcOrd="3" destOrd="0" presId="urn:microsoft.com/office/officeart/2005/8/layout/vProcess5"/>
    <dgm:cxn modelId="{14D25516-BE54-47FC-8C02-740E86DCC176}" type="presParOf" srcId="{682D9319-FDEC-42BD-B319-C54BFB2ABA92}" destId="{FD93F854-BD3D-4CE9-804F-8204803CA8AB}" srcOrd="4" destOrd="0" presId="urn:microsoft.com/office/officeart/2005/8/layout/vProcess5"/>
    <dgm:cxn modelId="{5B4BF12E-A15C-4E4C-B689-2ACF8CDF643F}" type="presParOf" srcId="{682D9319-FDEC-42BD-B319-C54BFB2ABA92}" destId="{8F626F17-C49C-4367-A0CF-BBF81EBF2D6C}" srcOrd="5" destOrd="0" presId="urn:microsoft.com/office/officeart/2005/8/layout/vProcess5"/>
    <dgm:cxn modelId="{61F5E68E-F797-4562-AE12-6CC35A2DCFCA}" type="presParOf" srcId="{682D9319-FDEC-42BD-B319-C54BFB2ABA92}" destId="{EFF27B07-E334-4C7E-AE5D-C5844F2442B6}" srcOrd="6" destOrd="0" presId="urn:microsoft.com/office/officeart/2005/8/layout/vProcess5"/>
    <dgm:cxn modelId="{E88DACF4-9EC0-479D-8C46-F94AF064ED17}" type="presParOf" srcId="{682D9319-FDEC-42BD-B319-C54BFB2ABA92}" destId="{B8D5D0DB-64F1-42E6-968F-C2AB84355D61}" srcOrd="7" destOrd="0" presId="urn:microsoft.com/office/officeart/2005/8/layout/vProcess5"/>
    <dgm:cxn modelId="{8BCF167A-365B-44A4-87D0-D65A0CA1319F}" type="presParOf" srcId="{682D9319-FDEC-42BD-B319-C54BFB2ABA92}" destId="{32E26AC1-73E0-484C-A2F5-F75253ED4C5E}"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2486A-2244-41C1-A122-129F55FDE745}">
      <dsp:nvSpPr>
        <dsp:cNvPr id="0" name=""/>
        <dsp:cNvSpPr/>
      </dsp:nvSpPr>
      <dsp:spPr>
        <a:xfrm>
          <a:off x="0" y="0"/>
          <a:ext cx="8938260" cy="130540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Ideally, a music recommendation system should display songs depending on the users preferences and generate a playlist. All the songs in the playlist generated must exactly match the users criteria. The user need not browse through the internet for more recommendations and have all the songs at their disposal provided by the music recommendation system.</a:t>
          </a:r>
        </a:p>
      </dsp:txBody>
      <dsp:txXfrm>
        <a:off x="38234" y="38234"/>
        <a:ext cx="7529629" cy="1228933"/>
      </dsp:txXfrm>
    </dsp:sp>
    <dsp:sp modelId="{F0DFB12A-7290-4964-B966-FC320669FC3E}">
      <dsp:nvSpPr>
        <dsp:cNvPr id="0" name=""/>
        <dsp:cNvSpPr/>
      </dsp:nvSpPr>
      <dsp:spPr>
        <a:xfrm>
          <a:off x="788669" y="1522968"/>
          <a:ext cx="8938260" cy="130540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In reality, not every song generated by the system’s playlist would meet the users mood/preference, resulting in the user looking out for more songs. </a:t>
          </a:r>
        </a:p>
      </dsp:txBody>
      <dsp:txXfrm>
        <a:off x="826903" y="1561202"/>
        <a:ext cx="7224611" cy="1228933"/>
      </dsp:txXfrm>
    </dsp:sp>
    <dsp:sp modelId="{AAE8A2C7-4D3C-4CAE-A886-AB2BFDC4B02D}">
      <dsp:nvSpPr>
        <dsp:cNvPr id="0" name=""/>
        <dsp:cNvSpPr/>
      </dsp:nvSpPr>
      <dsp:spPr>
        <a:xfrm>
          <a:off x="1577339" y="3045936"/>
          <a:ext cx="8938260" cy="130540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An approach made by using Text analysis can solve the issue. A recommendation system implemented using such a technique can provide relevant recommendations of music for the user. Thereby making it more customized and end user oriented.</a:t>
          </a:r>
        </a:p>
      </dsp:txBody>
      <dsp:txXfrm>
        <a:off x="1615573" y="3084170"/>
        <a:ext cx="7224611" cy="1228933"/>
      </dsp:txXfrm>
    </dsp:sp>
    <dsp:sp modelId="{FD93F854-BD3D-4CE9-804F-8204803CA8AB}">
      <dsp:nvSpPr>
        <dsp:cNvPr id="0" name=""/>
        <dsp:cNvSpPr/>
      </dsp:nvSpPr>
      <dsp:spPr>
        <a:xfrm>
          <a:off x="8089749" y="989929"/>
          <a:ext cx="848510" cy="848510"/>
        </a:xfrm>
        <a:prstGeom prst="downArrow">
          <a:avLst>
            <a:gd name="adj1" fmla="val 55000"/>
            <a:gd name="adj2" fmla="val 45000"/>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8280664" y="989929"/>
        <a:ext cx="466680" cy="638504"/>
      </dsp:txXfrm>
    </dsp:sp>
    <dsp:sp modelId="{8F626F17-C49C-4367-A0CF-BBF81EBF2D6C}">
      <dsp:nvSpPr>
        <dsp:cNvPr id="0" name=""/>
        <dsp:cNvSpPr/>
      </dsp:nvSpPr>
      <dsp:spPr>
        <a:xfrm>
          <a:off x="8878419" y="2504195"/>
          <a:ext cx="848510" cy="848510"/>
        </a:xfrm>
        <a:prstGeom prst="downArrow">
          <a:avLst>
            <a:gd name="adj1" fmla="val 55000"/>
            <a:gd name="adj2" fmla="val 45000"/>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9069334" y="2504195"/>
        <a:ext cx="466680" cy="63850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F67FE-F9E7-4E23-8342-5D30877AF2B0}" type="datetimeFigureOut">
              <a:rPr lang="en-US" smtClean="0"/>
              <a:t>4/17/2020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AA955C-CE61-4C59-B756-DEF41E264EAD}" type="slidenum">
              <a:rPr lang="en-US" smtClean="0"/>
              <a:t>‹#›</a:t>
            </a:fld>
            <a:endParaRPr lang="en-US" dirty="0"/>
          </a:p>
        </p:txBody>
      </p:sp>
    </p:spTree>
    <p:extLst>
      <p:ext uri="{BB962C8B-B14F-4D97-AF65-F5344CB8AC3E}">
        <p14:creationId xmlns:p14="http://schemas.microsoft.com/office/powerpoint/2010/main" val="1414972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8" name="Google Shape;20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4" name="Google Shape;21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0" name="Google Shape;22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3" name="Google Shape;12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0" name="Google Shape;15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7" name="Google Shape;15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4" name="Google Shape;16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4" name="Google Shape;17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5" name="Google Shape;18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5" name="Google Shape;18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1693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2" name="Google Shape;20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0553-FFEC-45CE-8DC0-D33E0C5A60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DD0FD1-FFAB-423B-B1FA-EBAC1635E0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123299-2F3B-4A07-A55B-A5E2725F3A3E}"/>
              </a:ext>
            </a:extLst>
          </p:cNvPr>
          <p:cNvSpPr>
            <a:spLocks noGrp="1"/>
          </p:cNvSpPr>
          <p:nvPr>
            <p:ph type="dt" sz="half" idx="10"/>
          </p:nvPr>
        </p:nvSpPr>
        <p:spPr/>
        <p:txBody>
          <a:bodyPr/>
          <a:lstStyle/>
          <a:p>
            <a:fld id="{E18B5499-E0E1-4380-93C7-AB38990C9BE4}" type="datetimeFigureOut">
              <a:rPr lang="en-US" smtClean="0"/>
              <a:t>4/17/2020</a:t>
            </a:fld>
            <a:endParaRPr lang="en-US" dirty="0"/>
          </a:p>
        </p:txBody>
      </p:sp>
      <p:sp>
        <p:nvSpPr>
          <p:cNvPr id="5" name="Footer Placeholder 4">
            <a:extLst>
              <a:ext uri="{FF2B5EF4-FFF2-40B4-BE49-F238E27FC236}">
                <a16:creationId xmlns:a16="http://schemas.microsoft.com/office/drawing/2014/main" id="{57D16920-4FC3-4571-895D-C7A75A4178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A638B5-F5E1-48DF-8351-3DBD91C7C13F}"/>
              </a:ext>
            </a:extLst>
          </p:cNvPr>
          <p:cNvSpPr>
            <a:spLocks noGrp="1"/>
          </p:cNvSpPr>
          <p:nvPr>
            <p:ph type="sldNum" sz="quarter" idx="12"/>
          </p:nvPr>
        </p:nvSpPr>
        <p:spPr/>
        <p:txBody>
          <a:bodyPr/>
          <a:lstStyle/>
          <a:p>
            <a:fld id="{FE788DA2-876F-4161-B910-1251ADB791B9}" type="slidenum">
              <a:rPr lang="en-US" smtClean="0"/>
              <a:t>‹#›</a:t>
            </a:fld>
            <a:endParaRPr lang="en-US" dirty="0"/>
          </a:p>
        </p:txBody>
      </p:sp>
    </p:spTree>
    <p:extLst>
      <p:ext uri="{BB962C8B-B14F-4D97-AF65-F5344CB8AC3E}">
        <p14:creationId xmlns:p14="http://schemas.microsoft.com/office/powerpoint/2010/main" val="279894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613C3-DDDA-46AF-AABE-52D545B83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5AC68D-6FAD-4634-A7BC-2964C75C46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2682B-3ACE-4A2E-BD7A-D2EDCFC91F50}"/>
              </a:ext>
            </a:extLst>
          </p:cNvPr>
          <p:cNvSpPr>
            <a:spLocks noGrp="1"/>
          </p:cNvSpPr>
          <p:nvPr>
            <p:ph type="dt" sz="half" idx="10"/>
          </p:nvPr>
        </p:nvSpPr>
        <p:spPr/>
        <p:txBody>
          <a:bodyPr/>
          <a:lstStyle/>
          <a:p>
            <a:fld id="{E18B5499-E0E1-4380-93C7-AB38990C9BE4}" type="datetimeFigureOut">
              <a:rPr lang="en-US" smtClean="0"/>
              <a:t>4/17/2020</a:t>
            </a:fld>
            <a:endParaRPr lang="en-US" dirty="0"/>
          </a:p>
        </p:txBody>
      </p:sp>
      <p:sp>
        <p:nvSpPr>
          <p:cNvPr id="5" name="Footer Placeholder 4">
            <a:extLst>
              <a:ext uri="{FF2B5EF4-FFF2-40B4-BE49-F238E27FC236}">
                <a16:creationId xmlns:a16="http://schemas.microsoft.com/office/drawing/2014/main" id="{F47A1496-260F-4A01-89F9-0E18A88ED1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519D926-D7A1-4235-9E73-41945CDCDDDB}"/>
              </a:ext>
            </a:extLst>
          </p:cNvPr>
          <p:cNvSpPr>
            <a:spLocks noGrp="1"/>
          </p:cNvSpPr>
          <p:nvPr>
            <p:ph type="sldNum" sz="quarter" idx="12"/>
          </p:nvPr>
        </p:nvSpPr>
        <p:spPr/>
        <p:txBody>
          <a:bodyPr/>
          <a:lstStyle/>
          <a:p>
            <a:fld id="{FE788DA2-876F-4161-B910-1251ADB791B9}" type="slidenum">
              <a:rPr lang="en-US" smtClean="0"/>
              <a:t>‹#›</a:t>
            </a:fld>
            <a:endParaRPr lang="en-US" dirty="0"/>
          </a:p>
        </p:txBody>
      </p:sp>
    </p:spTree>
    <p:extLst>
      <p:ext uri="{BB962C8B-B14F-4D97-AF65-F5344CB8AC3E}">
        <p14:creationId xmlns:p14="http://schemas.microsoft.com/office/powerpoint/2010/main" val="410450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081CE0-5C3A-4681-B7CC-A7D5D17438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BBB9D3-987B-4BB1-B6D5-4A3088328D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E3278-BA39-4AFD-9769-ADEB7D874E41}"/>
              </a:ext>
            </a:extLst>
          </p:cNvPr>
          <p:cNvSpPr>
            <a:spLocks noGrp="1"/>
          </p:cNvSpPr>
          <p:nvPr>
            <p:ph type="dt" sz="half" idx="10"/>
          </p:nvPr>
        </p:nvSpPr>
        <p:spPr/>
        <p:txBody>
          <a:bodyPr/>
          <a:lstStyle/>
          <a:p>
            <a:fld id="{E18B5499-E0E1-4380-93C7-AB38990C9BE4}" type="datetimeFigureOut">
              <a:rPr lang="en-US" smtClean="0"/>
              <a:t>4/17/2020</a:t>
            </a:fld>
            <a:endParaRPr lang="en-US" dirty="0"/>
          </a:p>
        </p:txBody>
      </p:sp>
      <p:sp>
        <p:nvSpPr>
          <p:cNvPr id="5" name="Footer Placeholder 4">
            <a:extLst>
              <a:ext uri="{FF2B5EF4-FFF2-40B4-BE49-F238E27FC236}">
                <a16:creationId xmlns:a16="http://schemas.microsoft.com/office/drawing/2014/main" id="{7C56AB90-FFCB-4F73-A645-CBE206AA5F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71B305-0D5C-4A61-A658-D0E24437A2C7}"/>
              </a:ext>
            </a:extLst>
          </p:cNvPr>
          <p:cNvSpPr>
            <a:spLocks noGrp="1"/>
          </p:cNvSpPr>
          <p:nvPr>
            <p:ph type="sldNum" sz="quarter" idx="12"/>
          </p:nvPr>
        </p:nvSpPr>
        <p:spPr/>
        <p:txBody>
          <a:bodyPr/>
          <a:lstStyle/>
          <a:p>
            <a:fld id="{FE788DA2-876F-4161-B910-1251ADB791B9}" type="slidenum">
              <a:rPr lang="en-US" smtClean="0"/>
              <a:t>‹#›</a:t>
            </a:fld>
            <a:endParaRPr lang="en-US" dirty="0"/>
          </a:p>
        </p:txBody>
      </p:sp>
    </p:spTree>
    <p:extLst>
      <p:ext uri="{BB962C8B-B14F-4D97-AF65-F5344CB8AC3E}">
        <p14:creationId xmlns:p14="http://schemas.microsoft.com/office/powerpoint/2010/main" val="885219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103F-F440-4D2F-ABA5-CD26F72CC2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C56C0D-C0C8-4D42-A976-EE46008A8A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DC8F5-8467-427F-AFDE-E5433C36B456}"/>
              </a:ext>
            </a:extLst>
          </p:cNvPr>
          <p:cNvSpPr>
            <a:spLocks noGrp="1"/>
          </p:cNvSpPr>
          <p:nvPr>
            <p:ph type="dt" sz="half" idx="10"/>
          </p:nvPr>
        </p:nvSpPr>
        <p:spPr/>
        <p:txBody>
          <a:bodyPr/>
          <a:lstStyle/>
          <a:p>
            <a:fld id="{E18B5499-E0E1-4380-93C7-AB38990C9BE4}" type="datetimeFigureOut">
              <a:rPr lang="en-US" smtClean="0"/>
              <a:t>4/17/2020</a:t>
            </a:fld>
            <a:endParaRPr lang="en-US" dirty="0"/>
          </a:p>
        </p:txBody>
      </p:sp>
      <p:sp>
        <p:nvSpPr>
          <p:cNvPr id="5" name="Footer Placeholder 4">
            <a:extLst>
              <a:ext uri="{FF2B5EF4-FFF2-40B4-BE49-F238E27FC236}">
                <a16:creationId xmlns:a16="http://schemas.microsoft.com/office/drawing/2014/main" id="{58CD6F32-6F5E-4185-9E57-325D07C210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F39010-6CE8-4934-B1E5-E68967415408}"/>
              </a:ext>
            </a:extLst>
          </p:cNvPr>
          <p:cNvSpPr>
            <a:spLocks noGrp="1"/>
          </p:cNvSpPr>
          <p:nvPr>
            <p:ph type="sldNum" sz="quarter" idx="12"/>
          </p:nvPr>
        </p:nvSpPr>
        <p:spPr/>
        <p:txBody>
          <a:bodyPr/>
          <a:lstStyle/>
          <a:p>
            <a:fld id="{FE788DA2-876F-4161-B910-1251ADB791B9}" type="slidenum">
              <a:rPr lang="en-US" smtClean="0"/>
              <a:t>‹#›</a:t>
            </a:fld>
            <a:endParaRPr lang="en-US" dirty="0"/>
          </a:p>
        </p:txBody>
      </p:sp>
    </p:spTree>
    <p:extLst>
      <p:ext uri="{BB962C8B-B14F-4D97-AF65-F5344CB8AC3E}">
        <p14:creationId xmlns:p14="http://schemas.microsoft.com/office/powerpoint/2010/main" val="311365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44649-7597-4B85-B1F1-CC332D0C1E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6AB4A8-250A-43AC-993B-823ADA1726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55D9D1-D14F-43A3-AEB6-D5BC21326D09}"/>
              </a:ext>
            </a:extLst>
          </p:cNvPr>
          <p:cNvSpPr>
            <a:spLocks noGrp="1"/>
          </p:cNvSpPr>
          <p:nvPr>
            <p:ph type="dt" sz="half" idx="10"/>
          </p:nvPr>
        </p:nvSpPr>
        <p:spPr/>
        <p:txBody>
          <a:bodyPr/>
          <a:lstStyle/>
          <a:p>
            <a:fld id="{E18B5499-E0E1-4380-93C7-AB38990C9BE4}" type="datetimeFigureOut">
              <a:rPr lang="en-US" smtClean="0"/>
              <a:t>4/17/2020</a:t>
            </a:fld>
            <a:endParaRPr lang="en-US" dirty="0"/>
          </a:p>
        </p:txBody>
      </p:sp>
      <p:sp>
        <p:nvSpPr>
          <p:cNvPr id="5" name="Footer Placeholder 4">
            <a:extLst>
              <a:ext uri="{FF2B5EF4-FFF2-40B4-BE49-F238E27FC236}">
                <a16:creationId xmlns:a16="http://schemas.microsoft.com/office/drawing/2014/main" id="{17EDEE5D-3948-4E45-9A36-98DAC1A6D02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B6A772-E288-432D-8004-4DA9A20D1E74}"/>
              </a:ext>
            </a:extLst>
          </p:cNvPr>
          <p:cNvSpPr>
            <a:spLocks noGrp="1"/>
          </p:cNvSpPr>
          <p:nvPr>
            <p:ph type="sldNum" sz="quarter" idx="12"/>
          </p:nvPr>
        </p:nvSpPr>
        <p:spPr/>
        <p:txBody>
          <a:bodyPr/>
          <a:lstStyle/>
          <a:p>
            <a:fld id="{FE788DA2-876F-4161-B910-1251ADB791B9}" type="slidenum">
              <a:rPr lang="en-US" smtClean="0"/>
              <a:t>‹#›</a:t>
            </a:fld>
            <a:endParaRPr lang="en-US" dirty="0"/>
          </a:p>
        </p:txBody>
      </p:sp>
    </p:spTree>
    <p:extLst>
      <p:ext uri="{BB962C8B-B14F-4D97-AF65-F5344CB8AC3E}">
        <p14:creationId xmlns:p14="http://schemas.microsoft.com/office/powerpoint/2010/main" val="215802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7E79-0F8D-4800-A221-26658A9555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497A6-F06A-4FF0-B94F-DA597B753A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769AAE-6918-42BB-978B-660E7B868E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87EF03-B155-4939-BFAF-7629BD8AD2D3}"/>
              </a:ext>
            </a:extLst>
          </p:cNvPr>
          <p:cNvSpPr>
            <a:spLocks noGrp="1"/>
          </p:cNvSpPr>
          <p:nvPr>
            <p:ph type="dt" sz="half" idx="10"/>
          </p:nvPr>
        </p:nvSpPr>
        <p:spPr/>
        <p:txBody>
          <a:bodyPr/>
          <a:lstStyle/>
          <a:p>
            <a:fld id="{E18B5499-E0E1-4380-93C7-AB38990C9BE4}" type="datetimeFigureOut">
              <a:rPr lang="en-US" smtClean="0"/>
              <a:t>4/17/2020</a:t>
            </a:fld>
            <a:endParaRPr lang="en-US" dirty="0"/>
          </a:p>
        </p:txBody>
      </p:sp>
      <p:sp>
        <p:nvSpPr>
          <p:cNvPr id="6" name="Footer Placeholder 5">
            <a:extLst>
              <a:ext uri="{FF2B5EF4-FFF2-40B4-BE49-F238E27FC236}">
                <a16:creationId xmlns:a16="http://schemas.microsoft.com/office/drawing/2014/main" id="{BBF6A3C7-294D-44F2-925F-DAB1B89AC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F0B82FA-AA84-4A09-859F-D241DB73A0C6}"/>
              </a:ext>
            </a:extLst>
          </p:cNvPr>
          <p:cNvSpPr>
            <a:spLocks noGrp="1"/>
          </p:cNvSpPr>
          <p:nvPr>
            <p:ph type="sldNum" sz="quarter" idx="12"/>
          </p:nvPr>
        </p:nvSpPr>
        <p:spPr/>
        <p:txBody>
          <a:bodyPr/>
          <a:lstStyle/>
          <a:p>
            <a:fld id="{FE788DA2-876F-4161-B910-1251ADB791B9}" type="slidenum">
              <a:rPr lang="en-US" smtClean="0"/>
              <a:t>‹#›</a:t>
            </a:fld>
            <a:endParaRPr lang="en-US" dirty="0"/>
          </a:p>
        </p:txBody>
      </p:sp>
    </p:spTree>
    <p:extLst>
      <p:ext uri="{BB962C8B-B14F-4D97-AF65-F5344CB8AC3E}">
        <p14:creationId xmlns:p14="http://schemas.microsoft.com/office/powerpoint/2010/main" val="341330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C8AF6-CFC3-4348-84AF-A18F5072B8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49E082-11C7-409D-A8ED-36C069EF2D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82FD4E-1981-488F-917D-72D86A771A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9E03FF-FF0E-403B-BB4C-F374ED289C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1C2093-62B6-4B5D-9984-4529B9F144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5FBA3F-0C9A-4FFE-BF6F-0BE8C1D734CD}"/>
              </a:ext>
            </a:extLst>
          </p:cNvPr>
          <p:cNvSpPr>
            <a:spLocks noGrp="1"/>
          </p:cNvSpPr>
          <p:nvPr>
            <p:ph type="dt" sz="half" idx="10"/>
          </p:nvPr>
        </p:nvSpPr>
        <p:spPr/>
        <p:txBody>
          <a:bodyPr/>
          <a:lstStyle/>
          <a:p>
            <a:fld id="{E18B5499-E0E1-4380-93C7-AB38990C9BE4}" type="datetimeFigureOut">
              <a:rPr lang="en-US" smtClean="0"/>
              <a:t>4/17/2020</a:t>
            </a:fld>
            <a:endParaRPr lang="en-US" dirty="0"/>
          </a:p>
        </p:txBody>
      </p:sp>
      <p:sp>
        <p:nvSpPr>
          <p:cNvPr id="8" name="Footer Placeholder 7">
            <a:extLst>
              <a:ext uri="{FF2B5EF4-FFF2-40B4-BE49-F238E27FC236}">
                <a16:creationId xmlns:a16="http://schemas.microsoft.com/office/drawing/2014/main" id="{0601E202-F619-4BDA-B536-61D81B55BA7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195949E-A0A0-4B5B-9613-BC28A5A74F2D}"/>
              </a:ext>
            </a:extLst>
          </p:cNvPr>
          <p:cNvSpPr>
            <a:spLocks noGrp="1"/>
          </p:cNvSpPr>
          <p:nvPr>
            <p:ph type="sldNum" sz="quarter" idx="12"/>
          </p:nvPr>
        </p:nvSpPr>
        <p:spPr/>
        <p:txBody>
          <a:bodyPr/>
          <a:lstStyle/>
          <a:p>
            <a:fld id="{FE788DA2-876F-4161-B910-1251ADB791B9}" type="slidenum">
              <a:rPr lang="en-US" smtClean="0"/>
              <a:t>‹#›</a:t>
            </a:fld>
            <a:endParaRPr lang="en-US" dirty="0"/>
          </a:p>
        </p:txBody>
      </p:sp>
    </p:spTree>
    <p:extLst>
      <p:ext uri="{BB962C8B-B14F-4D97-AF65-F5344CB8AC3E}">
        <p14:creationId xmlns:p14="http://schemas.microsoft.com/office/powerpoint/2010/main" val="170412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9F52-43AA-4069-BC96-A4B4B8ECF0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4518FC-1B00-492C-8996-3B5069D4D7F9}"/>
              </a:ext>
            </a:extLst>
          </p:cNvPr>
          <p:cNvSpPr>
            <a:spLocks noGrp="1"/>
          </p:cNvSpPr>
          <p:nvPr>
            <p:ph type="dt" sz="half" idx="10"/>
          </p:nvPr>
        </p:nvSpPr>
        <p:spPr/>
        <p:txBody>
          <a:bodyPr/>
          <a:lstStyle/>
          <a:p>
            <a:fld id="{E18B5499-E0E1-4380-93C7-AB38990C9BE4}" type="datetimeFigureOut">
              <a:rPr lang="en-US" smtClean="0"/>
              <a:t>4/17/2020</a:t>
            </a:fld>
            <a:endParaRPr lang="en-US" dirty="0"/>
          </a:p>
        </p:txBody>
      </p:sp>
      <p:sp>
        <p:nvSpPr>
          <p:cNvPr id="4" name="Footer Placeholder 3">
            <a:extLst>
              <a:ext uri="{FF2B5EF4-FFF2-40B4-BE49-F238E27FC236}">
                <a16:creationId xmlns:a16="http://schemas.microsoft.com/office/drawing/2014/main" id="{15F9075D-D3FA-4B68-A970-E5330752DB3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D094A4F-D21B-4962-A333-F486A548F670}"/>
              </a:ext>
            </a:extLst>
          </p:cNvPr>
          <p:cNvSpPr>
            <a:spLocks noGrp="1"/>
          </p:cNvSpPr>
          <p:nvPr>
            <p:ph type="sldNum" sz="quarter" idx="12"/>
          </p:nvPr>
        </p:nvSpPr>
        <p:spPr/>
        <p:txBody>
          <a:bodyPr/>
          <a:lstStyle/>
          <a:p>
            <a:fld id="{FE788DA2-876F-4161-B910-1251ADB791B9}" type="slidenum">
              <a:rPr lang="en-US" smtClean="0"/>
              <a:t>‹#›</a:t>
            </a:fld>
            <a:endParaRPr lang="en-US" dirty="0"/>
          </a:p>
        </p:txBody>
      </p:sp>
    </p:spTree>
    <p:extLst>
      <p:ext uri="{BB962C8B-B14F-4D97-AF65-F5344CB8AC3E}">
        <p14:creationId xmlns:p14="http://schemas.microsoft.com/office/powerpoint/2010/main" val="247406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4762EE-03ED-4A04-BDB9-ECD10B5D0ED2}"/>
              </a:ext>
            </a:extLst>
          </p:cNvPr>
          <p:cNvSpPr>
            <a:spLocks noGrp="1"/>
          </p:cNvSpPr>
          <p:nvPr>
            <p:ph type="dt" sz="half" idx="10"/>
          </p:nvPr>
        </p:nvSpPr>
        <p:spPr/>
        <p:txBody>
          <a:bodyPr/>
          <a:lstStyle/>
          <a:p>
            <a:fld id="{E18B5499-E0E1-4380-93C7-AB38990C9BE4}" type="datetimeFigureOut">
              <a:rPr lang="en-US" smtClean="0"/>
              <a:t>4/17/2020</a:t>
            </a:fld>
            <a:endParaRPr lang="en-US" dirty="0"/>
          </a:p>
        </p:txBody>
      </p:sp>
      <p:sp>
        <p:nvSpPr>
          <p:cNvPr id="3" name="Footer Placeholder 2">
            <a:extLst>
              <a:ext uri="{FF2B5EF4-FFF2-40B4-BE49-F238E27FC236}">
                <a16:creationId xmlns:a16="http://schemas.microsoft.com/office/drawing/2014/main" id="{0A7436F1-BA5D-42AE-BE86-19501FC1B36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4A5CF6B-0FDE-42E8-9A35-9F081CEFC486}"/>
              </a:ext>
            </a:extLst>
          </p:cNvPr>
          <p:cNvSpPr>
            <a:spLocks noGrp="1"/>
          </p:cNvSpPr>
          <p:nvPr>
            <p:ph type="sldNum" sz="quarter" idx="12"/>
          </p:nvPr>
        </p:nvSpPr>
        <p:spPr/>
        <p:txBody>
          <a:bodyPr/>
          <a:lstStyle/>
          <a:p>
            <a:fld id="{FE788DA2-876F-4161-B910-1251ADB791B9}" type="slidenum">
              <a:rPr lang="en-US" smtClean="0"/>
              <a:t>‹#›</a:t>
            </a:fld>
            <a:endParaRPr lang="en-US" dirty="0"/>
          </a:p>
        </p:txBody>
      </p:sp>
    </p:spTree>
    <p:extLst>
      <p:ext uri="{BB962C8B-B14F-4D97-AF65-F5344CB8AC3E}">
        <p14:creationId xmlns:p14="http://schemas.microsoft.com/office/powerpoint/2010/main" val="92710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639C-08A6-4204-B77D-5915EBC9A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696767-233C-4722-AD2A-0FE7E817A4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DDA7F5-998F-405F-98E0-A0CDF996E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0432C0-4D27-4214-85F9-F14B921A3327}"/>
              </a:ext>
            </a:extLst>
          </p:cNvPr>
          <p:cNvSpPr>
            <a:spLocks noGrp="1"/>
          </p:cNvSpPr>
          <p:nvPr>
            <p:ph type="dt" sz="half" idx="10"/>
          </p:nvPr>
        </p:nvSpPr>
        <p:spPr/>
        <p:txBody>
          <a:bodyPr/>
          <a:lstStyle/>
          <a:p>
            <a:fld id="{E18B5499-E0E1-4380-93C7-AB38990C9BE4}" type="datetimeFigureOut">
              <a:rPr lang="en-US" smtClean="0"/>
              <a:t>4/17/2020</a:t>
            </a:fld>
            <a:endParaRPr lang="en-US" dirty="0"/>
          </a:p>
        </p:txBody>
      </p:sp>
      <p:sp>
        <p:nvSpPr>
          <p:cNvPr id="6" name="Footer Placeholder 5">
            <a:extLst>
              <a:ext uri="{FF2B5EF4-FFF2-40B4-BE49-F238E27FC236}">
                <a16:creationId xmlns:a16="http://schemas.microsoft.com/office/drawing/2014/main" id="{3B630E70-CF8A-4021-A933-E245166352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DBBCED-2623-4777-A8ED-3557B3F28427}"/>
              </a:ext>
            </a:extLst>
          </p:cNvPr>
          <p:cNvSpPr>
            <a:spLocks noGrp="1"/>
          </p:cNvSpPr>
          <p:nvPr>
            <p:ph type="sldNum" sz="quarter" idx="12"/>
          </p:nvPr>
        </p:nvSpPr>
        <p:spPr/>
        <p:txBody>
          <a:bodyPr/>
          <a:lstStyle/>
          <a:p>
            <a:fld id="{FE788DA2-876F-4161-B910-1251ADB791B9}" type="slidenum">
              <a:rPr lang="en-US" smtClean="0"/>
              <a:t>‹#›</a:t>
            </a:fld>
            <a:endParaRPr lang="en-US" dirty="0"/>
          </a:p>
        </p:txBody>
      </p:sp>
    </p:spTree>
    <p:extLst>
      <p:ext uri="{BB962C8B-B14F-4D97-AF65-F5344CB8AC3E}">
        <p14:creationId xmlns:p14="http://schemas.microsoft.com/office/powerpoint/2010/main" val="3828792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CF82-DFB0-41BD-96D5-CCCA2FC81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2641B9-FE6D-439E-A884-38B5C870C0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6BAD833-3A59-4409-8BDD-5C36ED8C9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EF2D3E-BA2E-46B8-B8CE-230369DE93A6}"/>
              </a:ext>
            </a:extLst>
          </p:cNvPr>
          <p:cNvSpPr>
            <a:spLocks noGrp="1"/>
          </p:cNvSpPr>
          <p:nvPr>
            <p:ph type="dt" sz="half" idx="10"/>
          </p:nvPr>
        </p:nvSpPr>
        <p:spPr/>
        <p:txBody>
          <a:bodyPr/>
          <a:lstStyle/>
          <a:p>
            <a:fld id="{E18B5499-E0E1-4380-93C7-AB38990C9BE4}" type="datetimeFigureOut">
              <a:rPr lang="en-US" smtClean="0"/>
              <a:t>4/17/2020</a:t>
            </a:fld>
            <a:endParaRPr lang="en-US" dirty="0"/>
          </a:p>
        </p:txBody>
      </p:sp>
      <p:sp>
        <p:nvSpPr>
          <p:cNvPr id="6" name="Footer Placeholder 5">
            <a:extLst>
              <a:ext uri="{FF2B5EF4-FFF2-40B4-BE49-F238E27FC236}">
                <a16:creationId xmlns:a16="http://schemas.microsoft.com/office/drawing/2014/main" id="{406882B8-7CCF-4E9E-9219-36B7D09D191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2871EB-69ED-420E-BB2B-53FDB7CE2BE0}"/>
              </a:ext>
            </a:extLst>
          </p:cNvPr>
          <p:cNvSpPr>
            <a:spLocks noGrp="1"/>
          </p:cNvSpPr>
          <p:nvPr>
            <p:ph type="sldNum" sz="quarter" idx="12"/>
          </p:nvPr>
        </p:nvSpPr>
        <p:spPr/>
        <p:txBody>
          <a:bodyPr/>
          <a:lstStyle/>
          <a:p>
            <a:fld id="{FE788DA2-876F-4161-B910-1251ADB791B9}" type="slidenum">
              <a:rPr lang="en-US" smtClean="0"/>
              <a:t>‹#›</a:t>
            </a:fld>
            <a:endParaRPr lang="en-US" dirty="0"/>
          </a:p>
        </p:txBody>
      </p:sp>
    </p:spTree>
    <p:extLst>
      <p:ext uri="{BB962C8B-B14F-4D97-AF65-F5344CB8AC3E}">
        <p14:creationId xmlns:p14="http://schemas.microsoft.com/office/powerpoint/2010/main" val="1842745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27F364-B7A3-4E72-A1D8-740CF43CC5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64E204-B1FC-4F43-BB9A-3011A3F7FF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6F658-7844-4C49-826B-43B91B569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B5499-E0E1-4380-93C7-AB38990C9BE4}" type="datetimeFigureOut">
              <a:rPr lang="en-US" smtClean="0"/>
              <a:t>4/17/2020</a:t>
            </a:fld>
            <a:endParaRPr lang="en-US" dirty="0"/>
          </a:p>
        </p:txBody>
      </p:sp>
      <p:sp>
        <p:nvSpPr>
          <p:cNvPr id="5" name="Footer Placeholder 4">
            <a:extLst>
              <a:ext uri="{FF2B5EF4-FFF2-40B4-BE49-F238E27FC236}">
                <a16:creationId xmlns:a16="http://schemas.microsoft.com/office/drawing/2014/main" id="{68E13DE2-1C18-4BC2-ACB7-FB0BC8EB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2C4F8B5-63FC-4FF4-8CD4-9E30B84AED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88DA2-876F-4161-B910-1251ADB791B9}" type="slidenum">
              <a:rPr lang="en-US" smtClean="0"/>
              <a:t>‹#›</a:t>
            </a:fld>
            <a:endParaRPr lang="en-US" dirty="0"/>
          </a:p>
        </p:txBody>
      </p:sp>
    </p:spTree>
    <p:extLst>
      <p:ext uri="{BB962C8B-B14F-4D97-AF65-F5344CB8AC3E}">
        <p14:creationId xmlns:p14="http://schemas.microsoft.com/office/powerpoint/2010/main" val="96127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8EF6F8-9A4D-48D2-81C4-4C04D524DF2B}"/>
              </a:ext>
            </a:extLst>
          </p:cNvPr>
          <p:cNvSpPr>
            <a:spLocks noGrp="1"/>
          </p:cNvSpPr>
          <p:nvPr>
            <p:ph type="ctrTitle"/>
          </p:nvPr>
        </p:nvSpPr>
        <p:spPr>
          <a:xfrm>
            <a:off x="1094095" y="851517"/>
            <a:ext cx="5238466" cy="2991416"/>
          </a:xfrm>
        </p:spPr>
        <p:txBody>
          <a:bodyPr vert="horz" lIns="91440" tIns="45720" rIns="91440" bIns="45720" rtlCol="0" anchor="b">
            <a:normAutofit/>
          </a:bodyPr>
          <a:lstStyle/>
          <a:p>
            <a:pPr algn="l"/>
            <a:r>
              <a:rPr lang="en-US" sz="5100" kern="1200" dirty="0">
                <a:latin typeface="+mj-lt"/>
                <a:ea typeface="+mj-ea"/>
                <a:cs typeface="+mj-cs"/>
              </a:rPr>
              <a:t>Music Recommendation System</a:t>
            </a:r>
          </a:p>
        </p:txBody>
      </p:sp>
      <p:sp>
        <p:nvSpPr>
          <p:cNvPr id="3" name="Subtitle 2">
            <a:extLst>
              <a:ext uri="{FF2B5EF4-FFF2-40B4-BE49-F238E27FC236}">
                <a16:creationId xmlns:a16="http://schemas.microsoft.com/office/drawing/2014/main" id="{B01BA37D-18B5-4264-805C-C01A18595272}"/>
              </a:ext>
            </a:extLst>
          </p:cNvPr>
          <p:cNvSpPr>
            <a:spLocks noGrp="1"/>
          </p:cNvSpPr>
          <p:nvPr>
            <p:ph type="subTitle" idx="1"/>
          </p:nvPr>
        </p:nvSpPr>
        <p:spPr>
          <a:xfrm>
            <a:off x="1094096" y="3842932"/>
            <a:ext cx="4167115" cy="2163551"/>
          </a:xfrm>
        </p:spPr>
        <p:txBody>
          <a:bodyPr vert="horz" lIns="91440" tIns="45720" rIns="91440" bIns="45720" rtlCol="0" anchor="t">
            <a:normAutofit/>
          </a:bodyPr>
          <a:lstStyle/>
          <a:p>
            <a:pPr algn="l"/>
            <a:r>
              <a:rPr lang="en-US" sz="2200" dirty="0"/>
              <a:t>Team 4:</a:t>
            </a:r>
          </a:p>
          <a:p>
            <a:pPr marL="285750" indent="-228600" algn="l">
              <a:buFont typeface="Arial" panose="020B0604020202020204" pitchFamily="34" charset="0"/>
              <a:buChar char="•"/>
            </a:pPr>
            <a:r>
              <a:rPr lang="en-US" sz="2200" dirty="0"/>
              <a:t>Anand Surya</a:t>
            </a:r>
          </a:p>
          <a:p>
            <a:pPr marL="285750" indent="-228600" algn="l">
              <a:buFont typeface="Arial" panose="020B0604020202020204" pitchFamily="34" charset="0"/>
              <a:buChar char="•"/>
            </a:pPr>
            <a:r>
              <a:rPr lang="en-US" sz="2200" dirty="0"/>
              <a:t>Harshal Bendale</a:t>
            </a:r>
          </a:p>
          <a:p>
            <a:pPr marL="285750" indent="-228600" algn="l">
              <a:buFont typeface="Arial" panose="020B0604020202020204" pitchFamily="34" charset="0"/>
              <a:buChar char="•"/>
            </a:pPr>
            <a:r>
              <a:rPr lang="en-US" sz="2200" dirty="0"/>
              <a:t>Muriel Banze</a:t>
            </a:r>
          </a:p>
          <a:p>
            <a:pPr marL="285750" indent="-228600" algn="l">
              <a:buFont typeface="Arial" panose="020B0604020202020204" pitchFamily="34" charset="0"/>
              <a:buChar char="•"/>
            </a:pPr>
            <a:r>
              <a:rPr lang="en-US" sz="2200" dirty="0"/>
              <a:t>Saumya Nagia</a:t>
            </a:r>
          </a:p>
        </p:txBody>
      </p:sp>
      <p:sp>
        <p:nvSpPr>
          <p:cNvPr id="41" name="Freeform: Shape 4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descr="Music">
            <a:extLst>
              <a:ext uri="{FF2B5EF4-FFF2-40B4-BE49-F238E27FC236}">
                <a16:creationId xmlns:a16="http://schemas.microsoft.com/office/drawing/2014/main" id="{3096F03E-0206-4F89-8B62-F2A75AE071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059639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D2E8F8-EDE0-4A89-8395-0C739648F5E5}"/>
              </a:ext>
            </a:extLst>
          </p:cNvPr>
          <p:cNvSpPr>
            <a:spLocks noGrp="1"/>
          </p:cNvSpPr>
          <p:nvPr>
            <p:ph type="title"/>
          </p:nvPr>
        </p:nvSpPr>
        <p:spPr>
          <a:xfrm>
            <a:off x="965205" y="233265"/>
            <a:ext cx="5130795" cy="1461778"/>
          </a:xfrm>
        </p:spPr>
        <p:txBody>
          <a:bodyPr>
            <a:normAutofit/>
          </a:bodyPr>
          <a:lstStyle/>
          <a:p>
            <a:r>
              <a:rPr lang="en-IN" sz="4000" dirty="0"/>
              <a:t>Methodology (Continued)</a:t>
            </a:r>
            <a:endParaRPr lang="en-US" sz="4000" dirty="0"/>
          </a:p>
        </p:txBody>
      </p:sp>
      <p:sp>
        <p:nvSpPr>
          <p:cNvPr id="3" name="Content Placeholder 2">
            <a:extLst>
              <a:ext uri="{FF2B5EF4-FFF2-40B4-BE49-F238E27FC236}">
                <a16:creationId xmlns:a16="http://schemas.microsoft.com/office/drawing/2014/main" id="{11FC68D8-3295-4F69-AB58-C79CEFF0A6A0}"/>
              </a:ext>
            </a:extLst>
          </p:cNvPr>
          <p:cNvSpPr>
            <a:spLocks noGrp="1"/>
          </p:cNvSpPr>
          <p:nvPr>
            <p:ph idx="1"/>
          </p:nvPr>
        </p:nvSpPr>
        <p:spPr>
          <a:xfrm>
            <a:off x="379576" y="1529843"/>
            <a:ext cx="5130794" cy="5001585"/>
          </a:xfrm>
        </p:spPr>
        <p:txBody>
          <a:bodyPr>
            <a:noAutofit/>
          </a:bodyPr>
          <a:lstStyle/>
          <a:p>
            <a:pPr marL="0" indent="0" algn="just">
              <a:buNone/>
            </a:pPr>
            <a:r>
              <a:rPr lang="en-IN" sz="1300" dirty="0"/>
              <a:t>(Core algorithm) Implementation stages:</a:t>
            </a:r>
          </a:p>
          <a:p>
            <a:pPr algn="just"/>
            <a:r>
              <a:rPr lang="en-IN" sz="1300" dirty="0"/>
              <a:t>Use </a:t>
            </a:r>
            <a:r>
              <a:rPr lang="en-IN" sz="1300" dirty="0" err="1"/>
              <a:t>read_csv</a:t>
            </a:r>
            <a:r>
              <a:rPr lang="en-IN" sz="1300" dirty="0"/>
              <a:t> to read the CSV data into Python program.</a:t>
            </a:r>
          </a:p>
          <a:p>
            <a:pPr algn="just"/>
            <a:r>
              <a:rPr lang="en-IN" sz="1300" dirty="0"/>
              <a:t>Pre-processing:</a:t>
            </a:r>
          </a:p>
          <a:p>
            <a:pPr lvl="1" algn="just"/>
            <a:r>
              <a:rPr lang="en-IN" sz="1300" dirty="0"/>
              <a:t>Convert to lowercase</a:t>
            </a:r>
          </a:p>
          <a:p>
            <a:pPr lvl="1" algn="just"/>
            <a:r>
              <a:rPr lang="en-IN" sz="1300" dirty="0"/>
              <a:t>Removal of punctuation (Deals with comma removal separately due to complications from CSV nature)</a:t>
            </a:r>
          </a:p>
          <a:p>
            <a:pPr lvl="1" algn="just"/>
            <a:r>
              <a:rPr lang="en-IN" sz="1300" dirty="0"/>
              <a:t>Apostrophe removal</a:t>
            </a:r>
          </a:p>
          <a:p>
            <a:pPr lvl="1" algn="just"/>
            <a:r>
              <a:rPr lang="en-IN" sz="1300" dirty="0"/>
              <a:t>Stop words removal</a:t>
            </a:r>
          </a:p>
          <a:p>
            <a:pPr lvl="1" algn="just"/>
            <a:r>
              <a:rPr lang="en-IN" sz="1300" dirty="0"/>
              <a:t>Stemming the resultant set of words</a:t>
            </a:r>
          </a:p>
          <a:p>
            <a:pPr lvl="1" algn="just"/>
            <a:r>
              <a:rPr lang="en-IN" sz="1300" dirty="0"/>
              <a:t>Tokenization into words</a:t>
            </a:r>
          </a:p>
          <a:p>
            <a:pPr algn="just"/>
            <a:r>
              <a:rPr lang="en-IN" sz="1300" dirty="0"/>
              <a:t>Document Frequency calculation:</a:t>
            </a:r>
          </a:p>
          <a:p>
            <a:pPr lvl="1" algn="just"/>
            <a:r>
              <a:rPr lang="en-IN" sz="1300" dirty="0"/>
              <a:t>Maintain a Python dictionary to maintain word occurrences in different documents. &lt;Word, </a:t>
            </a:r>
            <a:r>
              <a:rPr lang="en-IN" sz="1300" dirty="0" err="1"/>
              <a:t>Documents_frequency</a:t>
            </a:r>
            <a:r>
              <a:rPr lang="en-IN" sz="1300" dirty="0"/>
              <a:t>&gt; (Key, Value)</a:t>
            </a:r>
          </a:p>
          <a:p>
            <a:pPr algn="just"/>
            <a:r>
              <a:rPr lang="en-IN" sz="1300" dirty="0"/>
              <a:t>Calculation of TF-IDF:</a:t>
            </a:r>
          </a:p>
          <a:p>
            <a:pPr lvl="1" algn="just"/>
            <a:r>
              <a:rPr lang="en-IN" sz="1300" dirty="0"/>
              <a:t>Calculate the TD-IDF against the word count while also maintaining the check for smoothing. (We smooth with addition of a ‘constant’ “1” if needed).</a:t>
            </a:r>
          </a:p>
          <a:p>
            <a:pPr algn="just"/>
            <a:r>
              <a:rPr lang="en-IN" sz="1300" dirty="0"/>
              <a:t>Calculation of Cosine Similarity:</a:t>
            </a:r>
          </a:p>
          <a:p>
            <a:pPr lvl="1" algn="just"/>
            <a:r>
              <a:rPr lang="en-IN" sz="1300" dirty="0"/>
              <a:t>We make use of Dot product of vectors using </a:t>
            </a:r>
            <a:r>
              <a:rPr lang="en-IN" sz="1300" dirty="0" err="1"/>
              <a:t>numPy</a:t>
            </a:r>
            <a:r>
              <a:rPr lang="en-IN" sz="1300" dirty="0"/>
              <a:t> lib for every vector query and find ratio against product of vector norm.</a:t>
            </a:r>
          </a:p>
        </p:txBody>
      </p:sp>
      <p:sp>
        <p:nvSpPr>
          <p:cNvPr id="19" name="Freeform: Shape 18">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Quotes">
            <a:extLst>
              <a:ext uri="{FF2B5EF4-FFF2-40B4-BE49-F238E27FC236}">
                <a16:creationId xmlns:a16="http://schemas.microsoft.com/office/drawing/2014/main" id="{1C5B3001-CB9E-403E-9736-1D046E58FA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1677990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9F2936"/>
              </a:buClr>
              <a:buSzPts val="4800"/>
              <a:buFont typeface="Calibri"/>
              <a:buNone/>
            </a:pPr>
            <a:r>
              <a:rPr lang="en-GB" sz="3100" dirty="0">
                <a:solidFill>
                  <a:srgbClr val="000000"/>
                </a:solidFill>
              </a:rPr>
              <a:t>Methodology (Continued)</a:t>
            </a:r>
            <a:endParaRPr sz="3100" dirty="0">
              <a:solidFill>
                <a:srgbClr val="000000"/>
              </a:solidFill>
            </a:endParaRPr>
          </a:p>
        </p:txBody>
      </p:sp>
      <p:pic>
        <p:nvPicPr>
          <p:cNvPr id="167" name="Google Shape;167;p21"/>
          <p:cNvPicPr preferRelativeResize="0">
            <a:picLocks noGrp="1"/>
          </p:cNvPicPr>
          <p:nvPr>
            <p:ph type="body" idx="1"/>
          </p:nvPr>
        </p:nvPicPr>
        <p:blipFill rotWithShape="1">
          <a:blip r:embed="rId3">
            <a:alphaModFix/>
          </a:blip>
          <a:srcRect/>
          <a:stretch/>
        </p:blipFill>
        <p:spPr>
          <a:xfrm>
            <a:off x="6731000" y="2070100"/>
            <a:ext cx="5088139" cy="3634054"/>
          </a:xfrm>
          <a:prstGeom prst="rect">
            <a:avLst/>
          </a:prstGeom>
          <a:noFill/>
          <a:ln>
            <a:noFill/>
          </a:ln>
        </p:spPr>
      </p:pic>
      <p:sp>
        <p:nvSpPr>
          <p:cNvPr id="168" name="Google Shape;168;p21"/>
          <p:cNvSpPr txBox="1"/>
          <p:nvPr/>
        </p:nvSpPr>
        <p:spPr>
          <a:xfrm>
            <a:off x="8497454" y="5762589"/>
            <a:ext cx="2481943"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400" dirty="0">
                <a:solidFill>
                  <a:schemeClr val="dk1"/>
                </a:solidFill>
                <a:latin typeface="Calibri"/>
                <a:ea typeface="Calibri"/>
                <a:cs typeface="Calibri"/>
                <a:sym typeface="Calibri"/>
              </a:rPr>
              <a:t>Fig 5: Back-end flow</a:t>
            </a:r>
            <a:endParaRPr sz="1400" dirty="0">
              <a:solidFill>
                <a:schemeClr val="dk1"/>
              </a:solidFill>
              <a:latin typeface="Calibri"/>
              <a:ea typeface="Calibri"/>
              <a:cs typeface="Calibri"/>
              <a:sym typeface="Calibri"/>
            </a:endParaRPr>
          </a:p>
        </p:txBody>
      </p:sp>
      <p:sp>
        <p:nvSpPr>
          <p:cNvPr id="169" name="Google Shape;169;p21"/>
          <p:cNvSpPr txBox="1"/>
          <p:nvPr/>
        </p:nvSpPr>
        <p:spPr>
          <a:xfrm>
            <a:off x="1097280" y="2244436"/>
            <a:ext cx="5248102" cy="3231654"/>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700"/>
              <a:buFont typeface="Arial"/>
              <a:buChar char="•"/>
            </a:pPr>
            <a:r>
              <a:rPr lang="en-GB" sz="1700" dirty="0">
                <a:solidFill>
                  <a:schemeClr val="dk1"/>
                </a:solidFill>
                <a:latin typeface="Calibri"/>
                <a:ea typeface="Calibri"/>
                <a:cs typeface="Calibri"/>
                <a:sym typeface="Calibri"/>
              </a:rPr>
              <a:t>Database Client Version: libmysql - MySQL 5.0.12 and PHP 7.2</a:t>
            </a:r>
            <a:endParaRPr sz="17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700"/>
              <a:buFont typeface="Arial"/>
              <a:buChar char="•"/>
            </a:pPr>
            <a:r>
              <a:rPr lang="en-GB" sz="1700" dirty="0">
                <a:solidFill>
                  <a:schemeClr val="dk1"/>
                </a:solidFill>
                <a:latin typeface="Calibri"/>
                <a:ea typeface="Calibri"/>
                <a:cs typeface="Calibri"/>
                <a:sym typeface="Calibri"/>
              </a:rPr>
              <a:t>Tools used: PHPMyAdmin GUI</a:t>
            </a:r>
            <a:endParaRPr sz="17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700"/>
              <a:buFont typeface="Arial"/>
              <a:buChar char="•"/>
            </a:pPr>
            <a:r>
              <a:rPr lang="en-GB" sz="1700" dirty="0">
                <a:solidFill>
                  <a:schemeClr val="dk1"/>
                </a:solidFill>
                <a:latin typeface="Calibri"/>
                <a:ea typeface="Calibri"/>
                <a:cs typeface="Calibri"/>
                <a:sym typeface="Calibri"/>
              </a:rPr>
              <a:t>Web Server: Apache</a:t>
            </a:r>
            <a:endParaRPr sz="1700" dirty="0">
              <a:solidFill>
                <a:schemeClr val="dk1"/>
              </a:solidFill>
              <a:latin typeface="Calibri"/>
              <a:ea typeface="Calibri"/>
              <a:cs typeface="Calibri"/>
              <a:sym typeface="Calibri"/>
            </a:endParaRPr>
          </a:p>
          <a:p>
            <a:pPr marL="0" marR="0" lvl="0" indent="0" algn="l" rtl="0">
              <a:spcBef>
                <a:spcPts val="0"/>
              </a:spcBef>
              <a:spcAft>
                <a:spcPts val="0"/>
              </a:spcAft>
              <a:buNone/>
            </a:pPr>
            <a:endParaRPr sz="1700" dirty="0">
              <a:solidFill>
                <a:schemeClr val="dk1"/>
              </a:solidFill>
              <a:latin typeface="Calibri"/>
              <a:ea typeface="Calibri"/>
              <a:cs typeface="Calibri"/>
              <a:sym typeface="Calibri"/>
            </a:endParaRPr>
          </a:p>
          <a:p>
            <a:pPr marL="0" marR="0" lvl="0" indent="0" algn="l" rtl="0">
              <a:spcBef>
                <a:spcPts val="0"/>
              </a:spcBef>
              <a:spcAft>
                <a:spcPts val="0"/>
              </a:spcAft>
              <a:buNone/>
            </a:pPr>
            <a:r>
              <a:rPr lang="en-GB" sz="1700" dirty="0">
                <a:solidFill>
                  <a:schemeClr val="dk1"/>
                </a:solidFill>
                <a:latin typeface="Calibri"/>
                <a:ea typeface="Calibri"/>
                <a:cs typeface="Calibri"/>
                <a:sym typeface="Calibri"/>
              </a:rPr>
              <a:t>The CSV raw processed data is hosted is loaded into the MySQL database hosted in the web server:</a:t>
            </a:r>
            <a:endParaRPr sz="1700" dirty="0">
              <a:solidFill>
                <a:schemeClr val="dk1"/>
              </a:solidFill>
              <a:latin typeface="Calibri"/>
              <a:ea typeface="Calibri"/>
              <a:cs typeface="Calibri"/>
              <a:sym typeface="Calibri"/>
            </a:endParaRPr>
          </a:p>
          <a:p>
            <a:pPr marL="0" marR="0" lvl="0" indent="0" algn="l" rtl="0">
              <a:spcBef>
                <a:spcPts val="0"/>
              </a:spcBef>
              <a:spcAft>
                <a:spcPts val="0"/>
              </a:spcAft>
              <a:buNone/>
            </a:pPr>
            <a:r>
              <a:rPr lang="en-GB" sz="1700" i="1" dirty="0">
                <a:solidFill>
                  <a:schemeClr val="dk1"/>
                </a:solidFill>
                <a:latin typeface="Calibri"/>
                <a:ea typeface="Calibri"/>
                <a:cs typeface="Calibri"/>
                <a:sym typeface="Calibri"/>
              </a:rPr>
              <a:t>https://knowledgeptprojectdemo.000webhostapp.com/</a:t>
            </a:r>
            <a:endParaRPr dirty="0"/>
          </a:p>
          <a:p>
            <a:pPr marL="0" marR="0" lvl="0" indent="0" algn="l" rtl="0">
              <a:spcBef>
                <a:spcPts val="0"/>
              </a:spcBef>
              <a:spcAft>
                <a:spcPts val="0"/>
              </a:spcAft>
              <a:buNone/>
            </a:pPr>
            <a:endParaRPr sz="1700" dirty="0">
              <a:solidFill>
                <a:schemeClr val="dk1"/>
              </a:solidFill>
              <a:latin typeface="Calibri"/>
              <a:ea typeface="Calibri"/>
              <a:cs typeface="Calibri"/>
              <a:sym typeface="Calibri"/>
            </a:endParaRPr>
          </a:p>
          <a:p>
            <a:pPr marL="0" marR="0" lvl="0" indent="0" algn="l" rtl="0">
              <a:spcBef>
                <a:spcPts val="0"/>
              </a:spcBef>
              <a:spcAft>
                <a:spcPts val="0"/>
              </a:spcAft>
              <a:buNone/>
            </a:pPr>
            <a:r>
              <a:rPr lang="en-GB" sz="1700" dirty="0">
                <a:solidFill>
                  <a:schemeClr val="dk1"/>
                </a:solidFill>
                <a:latin typeface="Calibri"/>
                <a:ea typeface="Calibri"/>
                <a:cs typeface="Calibri"/>
                <a:sym typeface="Calibri"/>
              </a:rPr>
              <a:t>The PHP script codes communicate with the MySQL database, fetches the data and parses it to the front-end (Both WebApp and Mobile App). </a:t>
            </a:r>
            <a:endParaRPr sz="1700" dirty="0">
              <a:solidFill>
                <a:schemeClr val="dk1"/>
              </a:solidFill>
              <a:latin typeface="Calibri"/>
              <a:ea typeface="Calibri"/>
              <a:cs typeface="Calibri"/>
              <a:sym typeface="Calibri"/>
            </a:endParaRPr>
          </a:p>
        </p:txBody>
      </p:sp>
      <p:sp>
        <p:nvSpPr>
          <p:cNvPr id="170" name="Google Shape;170;p21"/>
          <p:cNvSpPr txBox="1"/>
          <p:nvPr/>
        </p:nvSpPr>
        <p:spPr>
          <a:xfrm>
            <a:off x="1097280" y="1875104"/>
            <a:ext cx="3408219"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000" i="1" u="sng" dirty="0">
                <a:solidFill>
                  <a:schemeClr val="accent1"/>
                </a:solidFill>
                <a:latin typeface="Calibri"/>
                <a:ea typeface="Calibri"/>
                <a:cs typeface="Calibri"/>
                <a:sym typeface="Calibri"/>
              </a:rPr>
              <a:t>Backend</a:t>
            </a:r>
            <a:r>
              <a:rPr lang="en-GB" sz="2000" i="1" u="sng" dirty="0">
                <a:solidFill>
                  <a:schemeClr val="accent1">
                    <a:lumMod val="60000"/>
                    <a:lumOff val="40000"/>
                  </a:schemeClr>
                </a:solidFill>
                <a:latin typeface="Calibri"/>
                <a:ea typeface="Calibri"/>
                <a:cs typeface="Calibri"/>
                <a:sym typeface="Calibri"/>
              </a:rPr>
              <a:t>:</a:t>
            </a:r>
            <a:endParaRPr sz="2000" i="1" u="sng" dirty="0">
              <a:solidFill>
                <a:schemeClr val="accent1">
                  <a:lumMod val="60000"/>
                  <a:lumOff val="40000"/>
                </a:schemeClr>
              </a:solidFill>
              <a:latin typeface="Calibri"/>
              <a:ea typeface="Calibri"/>
              <a:cs typeface="Calibri"/>
              <a:sym typeface="Calibri"/>
            </a:endParaRPr>
          </a:p>
        </p:txBody>
      </p:sp>
      <p:cxnSp>
        <p:nvCxnSpPr>
          <p:cNvPr id="171" name="Google Shape;171;p21"/>
          <p:cNvCxnSpPr/>
          <p:nvPr/>
        </p:nvCxnSpPr>
        <p:spPr>
          <a:xfrm>
            <a:off x="6353464" y="1875104"/>
            <a:ext cx="0" cy="3738296"/>
          </a:xfrm>
          <a:prstGeom prst="straightConnector1">
            <a:avLst/>
          </a:prstGeom>
          <a:noFill/>
          <a:ln w="12700" cap="flat" cmpd="sng">
            <a:solidFill>
              <a:schemeClr val="accent1"/>
            </a:solidFill>
            <a:prstDash val="solid"/>
            <a:round/>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a:spLocks noGrp="1"/>
          </p:cNvSpPr>
          <p:nvPr>
            <p:ph type="body" idx="4294967295"/>
          </p:nvPr>
        </p:nvSpPr>
        <p:spPr>
          <a:xfrm>
            <a:off x="180110" y="1542628"/>
            <a:ext cx="4558145" cy="5035451"/>
          </a:xfrm>
          <a:prstGeom prst="rect">
            <a:avLst/>
          </a:prstGeom>
          <a:no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en-GB" sz="2400" i="1" u="sng" dirty="0">
                <a:solidFill>
                  <a:schemeClr val="accent1"/>
                </a:solidFill>
              </a:rPr>
              <a:t>Functionality keys:</a:t>
            </a:r>
            <a:endParaRPr sz="2400" i="1" u="sng" dirty="0">
              <a:solidFill>
                <a:schemeClr val="accent1"/>
              </a:solidFill>
            </a:endParaRPr>
          </a:p>
          <a:p>
            <a:pPr marL="91440" lvl="0" indent="-127000" algn="l" rtl="0">
              <a:lnSpc>
                <a:spcPct val="90000"/>
              </a:lnSpc>
              <a:spcBef>
                <a:spcPts val="1400"/>
              </a:spcBef>
              <a:spcAft>
                <a:spcPts val="0"/>
              </a:spcAft>
              <a:buSzPts val="2000"/>
              <a:buChar char=" "/>
            </a:pPr>
            <a:r>
              <a:rPr lang="en-GB" sz="2400" dirty="0"/>
              <a:t>Play button to play the current song</a:t>
            </a:r>
            <a:endParaRPr sz="2400" dirty="0"/>
          </a:p>
          <a:p>
            <a:pPr marL="91440" lvl="0" indent="-127000" algn="l" rtl="0">
              <a:lnSpc>
                <a:spcPct val="90000"/>
              </a:lnSpc>
              <a:spcBef>
                <a:spcPts val="1400"/>
              </a:spcBef>
              <a:spcAft>
                <a:spcPts val="0"/>
              </a:spcAft>
              <a:buSzPts val="2000"/>
              <a:buChar char=" "/>
            </a:pPr>
            <a:r>
              <a:rPr lang="en-GB" sz="2400" dirty="0"/>
              <a:t>Forward button to seek to next song in the playlist (Recommended songs’ playlist).</a:t>
            </a:r>
            <a:endParaRPr sz="2400" dirty="0"/>
          </a:p>
          <a:p>
            <a:pPr marL="91440" lvl="0" indent="-127000" algn="l" rtl="0">
              <a:lnSpc>
                <a:spcPct val="90000"/>
              </a:lnSpc>
              <a:spcBef>
                <a:spcPts val="1400"/>
              </a:spcBef>
              <a:spcAft>
                <a:spcPts val="0"/>
              </a:spcAft>
              <a:buSzPts val="2000"/>
              <a:buChar char=" "/>
            </a:pPr>
            <a:r>
              <a:rPr lang="en-GB" sz="2400" dirty="0"/>
              <a:t>Backward button to seek to previous song in the playlist.</a:t>
            </a:r>
            <a:endParaRPr sz="2400" dirty="0"/>
          </a:p>
          <a:p>
            <a:pPr marL="91440" lvl="0" indent="-127000" algn="l" rtl="0">
              <a:lnSpc>
                <a:spcPct val="90000"/>
              </a:lnSpc>
              <a:spcBef>
                <a:spcPts val="1400"/>
              </a:spcBef>
              <a:spcAft>
                <a:spcPts val="0"/>
              </a:spcAft>
              <a:buSzPts val="2000"/>
              <a:buChar char=" "/>
            </a:pPr>
            <a:r>
              <a:rPr lang="en-GB" sz="2400" dirty="0"/>
              <a:t>🎶 Playlist button (Music symbol) to view the recommendations.</a:t>
            </a:r>
            <a:endParaRPr sz="2400" dirty="0"/>
          </a:p>
        </p:txBody>
      </p:sp>
      <p:sp>
        <p:nvSpPr>
          <p:cNvPr id="177" name="Google Shape;177;p22"/>
          <p:cNvSpPr txBox="1">
            <a:spLocks noGrp="1"/>
          </p:cNvSpPr>
          <p:nvPr>
            <p:ph type="title" idx="4294967295"/>
          </p:nvPr>
        </p:nvSpPr>
        <p:spPr>
          <a:xfrm>
            <a:off x="318656" y="-92801"/>
            <a:ext cx="10058400" cy="144938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9F2936"/>
              </a:buClr>
              <a:buSzPts val="4000"/>
              <a:buFont typeface="Calibri"/>
              <a:buNone/>
            </a:pPr>
            <a:r>
              <a:rPr lang="en-GB" sz="3100" dirty="0">
                <a:solidFill>
                  <a:srgbClr val="000000"/>
                </a:solidFill>
              </a:rPr>
              <a:t>User Interface</a:t>
            </a:r>
            <a:endParaRPr sz="3100" dirty="0">
              <a:solidFill>
                <a:srgbClr val="000000"/>
              </a:solidFill>
            </a:endParaRPr>
          </a:p>
        </p:txBody>
      </p:sp>
      <p:sp>
        <p:nvSpPr>
          <p:cNvPr id="179" name="Google Shape;179;p22"/>
          <p:cNvSpPr txBox="1"/>
          <p:nvPr/>
        </p:nvSpPr>
        <p:spPr>
          <a:xfrm>
            <a:off x="9083650" y="6236078"/>
            <a:ext cx="2729344" cy="4741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200" dirty="0">
                <a:solidFill>
                  <a:schemeClr val="dk1"/>
                </a:solidFill>
                <a:latin typeface="Calibri"/>
                <a:ea typeface="Calibri"/>
                <a:cs typeface="Calibri"/>
                <a:sym typeface="Calibri"/>
              </a:rPr>
              <a:t>Fig 7: Mobile Application displaying the list of songs recommended</a:t>
            </a:r>
            <a:endParaRPr sz="1200" dirty="0">
              <a:solidFill>
                <a:schemeClr val="dk1"/>
              </a:solidFill>
              <a:latin typeface="Calibri"/>
              <a:ea typeface="Calibri"/>
              <a:cs typeface="Calibri"/>
              <a:sym typeface="Calibri"/>
            </a:endParaRPr>
          </a:p>
        </p:txBody>
      </p:sp>
      <p:sp>
        <p:nvSpPr>
          <p:cNvPr id="181" name="Google Shape;181;p22"/>
          <p:cNvSpPr txBox="1"/>
          <p:nvPr/>
        </p:nvSpPr>
        <p:spPr>
          <a:xfrm>
            <a:off x="6096001" y="6236078"/>
            <a:ext cx="2572957" cy="5153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200" dirty="0">
                <a:solidFill>
                  <a:schemeClr val="dk1"/>
                </a:solidFill>
                <a:latin typeface="Calibri"/>
                <a:ea typeface="Calibri"/>
                <a:cs typeface="Calibri"/>
                <a:sym typeface="Calibri"/>
              </a:rPr>
              <a:t>Fig 6: Mobile App User interface display</a:t>
            </a:r>
            <a:endParaRPr sz="1200" dirty="0">
              <a:solidFill>
                <a:schemeClr val="dk1"/>
              </a:solidFill>
              <a:latin typeface="Calibri"/>
              <a:ea typeface="Calibri"/>
              <a:cs typeface="Calibri"/>
              <a:sym typeface="Calibri"/>
            </a:endParaRPr>
          </a:p>
        </p:txBody>
      </p:sp>
      <p:cxnSp>
        <p:nvCxnSpPr>
          <p:cNvPr id="182" name="Google Shape;182;p22"/>
          <p:cNvCxnSpPr/>
          <p:nvPr/>
        </p:nvCxnSpPr>
        <p:spPr>
          <a:xfrm>
            <a:off x="180110" y="1356586"/>
            <a:ext cx="4765963" cy="0"/>
          </a:xfrm>
          <a:prstGeom prst="straightConnector1">
            <a:avLst/>
          </a:prstGeom>
          <a:noFill/>
          <a:ln w="12700" cap="flat" cmpd="sng">
            <a:solidFill>
              <a:schemeClr val="dk1"/>
            </a:solidFill>
            <a:prstDash val="solid"/>
            <a:round/>
            <a:headEnd type="none" w="sm" len="sm"/>
            <a:tailEnd type="none" w="sm" len="sm"/>
          </a:ln>
        </p:spPr>
      </p:cxnSp>
      <p:pic>
        <p:nvPicPr>
          <p:cNvPr id="3" name="Picture 2" descr="A picture containing monitor, blue, kitchen, computer&#10;&#10;Description automatically generated">
            <a:extLst>
              <a:ext uri="{FF2B5EF4-FFF2-40B4-BE49-F238E27FC236}">
                <a16:creationId xmlns:a16="http://schemas.microsoft.com/office/drawing/2014/main" id="{CFDA1F6D-B206-4359-9D6F-5E060B295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56586"/>
            <a:ext cx="2572958" cy="476158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994822EC-6022-40E9-B845-AA5B5230DB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1843" y="1356585"/>
            <a:ext cx="2572958" cy="47615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1451579" y="950397"/>
            <a:ext cx="9603274" cy="1012662"/>
          </a:xfrm>
          <a:prstGeom prst="rect">
            <a:avLst/>
          </a:prstGeom>
        </p:spPr>
        <p:txBody>
          <a:bodyPr spcFirstLastPara="1" lIns="91425" tIns="45700" rIns="91425" bIns="45700" anchor="b" anchorCtr="0">
            <a:normAutofit/>
          </a:bodyPr>
          <a:lstStyle/>
          <a:p>
            <a:pPr marL="0" lvl="0" indent="0" rtl="0">
              <a:spcBef>
                <a:spcPts val="0"/>
              </a:spcBef>
              <a:spcAft>
                <a:spcPts val="0"/>
              </a:spcAft>
              <a:buClr>
                <a:srgbClr val="9F2936"/>
              </a:buClr>
              <a:buSzPts val="4800"/>
              <a:buFont typeface="Calibri"/>
              <a:buNone/>
            </a:pPr>
            <a:r>
              <a:rPr lang="en-GB" sz="4000" dirty="0"/>
              <a:t>Validation</a:t>
            </a:r>
          </a:p>
        </p:txBody>
      </p:sp>
      <p:cxnSp>
        <p:nvCxnSpPr>
          <p:cNvPr id="274" name="Straight Connector 273">
            <a:extLst>
              <a:ext uri="{FF2B5EF4-FFF2-40B4-BE49-F238E27FC236}">
                <a16:creationId xmlns:a16="http://schemas.microsoft.com/office/drawing/2014/main" id="{645863A0-0EBC-4C9B-958B-06AD3E75BB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81807" y="2056720"/>
            <a:ext cx="9473046"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8" name="Google Shape;188;p23"/>
          <p:cNvSpPr txBox="1">
            <a:spLocks noGrp="1"/>
          </p:cNvSpPr>
          <p:nvPr>
            <p:ph type="body" idx="1"/>
          </p:nvPr>
        </p:nvSpPr>
        <p:spPr>
          <a:xfrm>
            <a:off x="1451578" y="2150379"/>
            <a:ext cx="9603274" cy="1278618"/>
          </a:xfrm>
          <a:prstGeom prst="rect">
            <a:avLst/>
          </a:prstGeom>
        </p:spPr>
        <p:txBody>
          <a:bodyPr spcFirstLastPara="1" lIns="0" tIns="45700" rIns="0" bIns="45700" anchorCtr="0">
            <a:normAutofit/>
          </a:bodyPr>
          <a:lstStyle/>
          <a:p>
            <a:pPr marL="0" lvl="0" indent="0">
              <a:spcBef>
                <a:spcPts val="0"/>
              </a:spcBef>
              <a:buSzPts val="2000"/>
              <a:buNone/>
            </a:pPr>
            <a:r>
              <a:rPr lang="en-US" sz="1600" dirty="0"/>
              <a:t>The original dataset consists of A-Z csv files. Consider the B csv file which has 12000+ records as input. For display purpose we generate up to 100 records as recommendations. The output consists of a vector matrix generated and a list of first 100 recommendations</a:t>
            </a:r>
          </a:p>
          <a:p>
            <a:pPr marL="0" lvl="0" indent="0">
              <a:spcBef>
                <a:spcPts val="1400"/>
              </a:spcBef>
              <a:buSzPts val="2000"/>
              <a:buNone/>
            </a:pPr>
            <a:r>
              <a:rPr lang="en-US" sz="1600" dirty="0"/>
              <a:t>For each test case, four similar songs are displayed pertaining to that song.</a:t>
            </a:r>
          </a:p>
        </p:txBody>
      </p:sp>
      <p:pic>
        <p:nvPicPr>
          <p:cNvPr id="189" name="Google Shape;189;p23"/>
          <p:cNvPicPr preferRelativeResize="0"/>
          <p:nvPr/>
        </p:nvPicPr>
        <p:blipFill rotWithShape="1">
          <a:blip r:embed="rId3"/>
          <a:srcRect r="17708"/>
          <a:stretch/>
        </p:blipFill>
        <p:spPr>
          <a:xfrm>
            <a:off x="2655475" y="3428997"/>
            <a:ext cx="7325707" cy="2804160"/>
          </a:xfrm>
          <a:prstGeom prst="rect">
            <a:avLst/>
          </a:prstGeom>
          <a:noFill/>
        </p:spPr>
      </p:pic>
      <p:sp>
        <p:nvSpPr>
          <p:cNvPr id="190" name="Google Shape;190;p23"/>
          <p:cNvSpPr txBox="1"/>
          <p:nvPr/>
        </p:nvSpPr>
        <p:spPr>
          <a:xfrm>
            <a:off x="2655474" y="6307884"/>
            <a:ext cx="7325707" cy="280416"/>
          </a:xfrm>
          <a:prstGeom prst="rect">
            <a:avLst/>
          </a:prstGeom>
          <a:solidFill>
            <a:srgbClr val="000000">
              <a:alpha val="50000"/>
            </a:srgbClr>
          </a:soli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600"/>
              </a:spcAft>
              <a:buNone/>
            </a:pPr>
            <a:r>
              <a:rPr lang="en-GB" sz="800" dirty="0">
                <a:solidFill>
                  <a:srgbClr val="FFFFFF"/>
                </a:solidFill>
                <a:sym typeface="Calibri"/>
              </a:rPr>
              <a:t>Fig 8: Screenshot displaying test cases of the output generated</a:t>
            </a:r>
            <a:endParaRPr lang="en-US" sz="800" dirty="0">
              <a:solidFill>
                <a:srgbClr val="FFFFFF"/>
              </a:solidFill>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1451579" y="950397"/>
            <a:ext cx="9603274" cy="1012662"/>
          </a:xfrm>
          <a:prstGeom prst="rect">
            <a:avLst/>
          </a:prstGeom>
        </p:spPr>
        <p:txBody>
          <a:bodyPr spcFirstLastPara="1" lIns="91425" tIns="45700" rIns="91425" bIns="45700" anchor="b" anchorCtr="0">
            <a:normAutofit/>
          </a:bodyPr>
          <a:lstStyle/>
          <a:p>
            <a:pPr lvl="0">
              <a:spcBef>
                <a:spcPts val="0"/>
              </a:spcBef>
              <a:buClr>
                <a:srgbClr val="9F2936"/>
              </a:buClr>
              <a:buSzPts val="4800"/>
            </a:pPr>
            <a:r>
              <a:rPr lang="en-GB" sz="4000" dirty="0"/>
              <a:t>Validation (Continued)</a:t>
            </a:r>
          </a:p>
        </p:txBody>
      </p:sp>
      <p:cxnSp>
        <p:nvCxnSpPr>
          <p:cNvPr id="274" name="Straight Connector 273">
            <a:extLst>
              <a:ext uri="{FF2B5EF4-FFF2-40B4-BE49-F238E27FC236}">
                <a16:creationId xmlns:a16="http://schemas.microsoft.com/office/drawing/2014/main" id="{645863A0-0EBC-4C9B-958B-06AD3E75BB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81807" y="2056720"/>
            <a:ext cx="9473046"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8" name="Google Shape;188;p23"/>
          <p:cNvSpPr txBox="1">
            <a:spLocks noGrp="1"/>
          </p:cNvSpPr>
          <p:nvPr>
            <p:ph type="body" idx="1"/>
          </p:nvPr>
        </p:nvSpPr>
        <p:spPr>
          <a:xfrm>
            <a:off x="1451578" y="2150379"/>
            <a:ext cx="9603274" cy="1278618"/>
          </a:xfrm>
          <a:prstGeom prst="rect">
            <a:avLst/>
          </a:prstGeom>
        </p:spPr>
        <p:txBody>
          <a:bodyPr spcFirstLastPara="1" lIns="0" tIns="45700" rIns="0" bIns="45700" anchorCtr="0">
            <a:normAutofit/>
          </a:bodyPr>
          <a:lstStyle/>
          <a:p>
            <a:pPr marL="91440" lvl="0" indent="-127000">
              <a:spcBef>
                <a:spcPts val="0"/>
              </a:spcBef>
              <a:buSzPts val="2000"/>
              <a:buChar char=" "/>
            </a:pPr>
            <a:r>
              <a:rPr lang="en-US" sz="1600" dirty="0">
                <a:solidFill>
                  <a:srgbClr val="000000"/>
                </a:solidFill>
              </a:rPr>
              <a:t>The result is stored onto the Export_B_Recommendation.csv</a:t>
            </a:r>
          </a:p>
          <a:p>
            <a:pPr marL="91440" lvl="0" indent="-127000">
              <a:spcBef>
                <a:spcPts val="1400"/>
              </a:spcBef>
              <a:buSzPts val="2000"/>
              <a:buChar char=" "/>
            </a:pPr>
            <a:r>
              <a:rPr lang="en-US" sz="1600" dirty="0">
                <a:solidFill>
                  <a:srgbClr val="000000"/>
                </a:solidFill>
              </a:rPr>
              <a:t>This file contains the name of the song and its related recommendations</a:t>
            </a:r>
          </a:p>
        </p:txBody>
      </p:sp>
      <p:sp>
        <p:nvSpPr>
          <p:cNvPr id="190" name="Google Shape;190;p23"/>
          <p:cNvSpPr txBox="1"/>
          <p:nvPr/>
        </p:nvSpPr>
        <p:spPr>
          <a:xfrm>
            <a:off x="2590360" y="6111941"/>
            <a:ext cx="7325707" cy="280416"/>
          </a:xfrm>
          <a:prstGeom prst="rect">
            <a:avLst/>
          </a:prstGeom>
          <a:solidFill>
            <a:srgbClr val="000000">
              <a:alpha val="50000"/>
            </a:srgbClr>
          </a:solidFill>
          <a:ln>
            <a:noFill/>
          </a:ln>
        </p:spPr>
        <p:txBody>
          <a:bodyPr spcFirstLastPara="1" wrap="square" lIns="91425" tIns="45700" rIns="91425" bIns="45700" anchor="t" anchorCtr="0">
            <a:normAutofit/>
          </a:bodyPr>
          <a:lstStyle/>
          <a:p>
            <a:pPr lvl="0" algn="ctr">
              <a:lnSpc>
                <a:spcPct val="90000"/>
              </a:lnSpc>
              <a:spcAft>
                <a:spcPts val="600"/>
              </a:spcAft>
            </a:pPr>
            <a:r>
              <a:rPr lang="en-US" sz="800" dirty="0">
                <a:solidFill>
                  <a:srgbClr val="FFFFFF"/>
                </a:solidFill>
                <a:sym typeface="Calibri"/>
              </a:rPr>
              <a:t>Fig 9: Screenshot displaying song records in the exported file</a:t>
            </a:r>
          </a:p>
        </p:txBody>
      </p:sp>
      <p:pic>
        <p:nvPicPr>
          <p:cNvPr id="7" name="Google Shape;198;p24">
            <a:extLst>
              <a:ext uri="{FF2B5EF4-FFF2-40B4-BE49-F238E27FC236}">
                <a16:creationId xmlns:a16="http://schemas.microsoft.com/office/drawing/2014/main" id="{64E6FFED-9E1F-4C40-8345-D26971BB0CB5}"/>
              </a:ext>
            </a:extLst>
          </p:cNvPr>
          <p:cNvPicPr preferRelativeResize="0"/>
          <p:nvPr/>
        </p:nvPicPr>
        <p:blipFill rotWithShape="1">
          <a:blip r:embed="rId3"/>
          <a:srcRect r="5387"/>
          <a:stretch/>
        </p:blipFill>
        <p:spPr>
          <a:xfrm>
            <a:off x="2590361" y="3369676"/>
            <a:ext cx="7325707" cy="2537927"/>
          </a:xfrm>
          <a:prstGeom prst="rect">
            <a:avLst/>
          </a:prstGeom>
          <a:noFill/>
        </p:spPr>
      </p:pic>
    </p:spTree>
    <p:extLst>
      <p:ext uri="{BB962C8B-B14F-4D97-AF65-F5344CB8AC3E}">
        <p14:creationId xmlns:p14="http://schemas.microsoft.com/office/powerpoint/2010/main" val="2895295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3"/>
        <p:cNvGrpSpPr/>
        <p:nvPr/>
      </p:nvGrpSpPr>
      <p:grpSpPr>
        <a:xfrm>
          <a:off x="0" y="0"/>
          <a:ext cx="0" cy="0"/>
          <a:chOff x="0" y="0"/>
          <a:chExt cx="0" cy="0"/>
        </a:xfrm>
      </p:grpSpPr>
      <p:sp useBgFill="1">
        <p:nvSpPr>
          <p:cNvPr id="210" name="Rectangle 209">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Google Shape;204;p25"/>
          <p:cNvSpPr txBox="1">
            <a:spLocks noGrp="1"/>
          </p:cNvSpPr>
          <p:nvPr>
            <p:ph type="title"/>
          </p:nvPr>
        </p:nvSpPr>
        <p:spPr>
          <a:xfrm>
            <a:off x="965199" y="851517"/>
            <a:ext cx="5130795" cy="1461778"/>
          </a:xfrm>
          <a:prstGeom prst="rect">
            <a:avLst/>
          </a:prstGeom>
        </p:spPr>
        <p:txBody>
          <a:bodyPr spcFirstLastPara="1" lIns="91425" tIns="45700" rIns="91425" bIns="45700" anchorCtr="0">
            <a:normAutofit/>
          </a:bodyPr>
          <a:lstStyle/>
          <a:p>
            <a:pPr marL="0" lvl="0" indent="0" rtl="0">
              <a:spcBef>
                <a:spcPts val="0"/>
              </a:spcBef>
              <a:spcAft>
                <a:spcPts val="0"/>
              </a:spcAft>
              <a:buClr>
                <a:srgbClr val="9F2936"/>
              </a:buClr>
              <a:buSzPts val="4800"/>
              <a:buFont typeface="Calibri"/>
              <a:buNone/>
            </a:pPr>
            <a:r>
              <a:rPr lang="en-GB" sz="4000" dirty="0"/>
              <a:t>Conclusion</a:t>
            </a:r>
          </a:p>
        </p:txBody>
      </p:sp>
      <p:sp>
        <p:nvSpPr>
          <p:cNvPr id="205" name="Google Shape;205;p25"/>
          <p:cNvSpPr txBox="1">
            <a:spLocks noGrp="1"/>
          </p:cNvSpPr>
          <p:nvPr>
            <p:ph type="body" idx="1"/>
          </p:nvPr>
        </p:nvSpPr>
        <p:spPr>
          <a:xfrm>
            <a:off x="965200" y="2470248"/>
            <a:ext cx="4048344" cy="3536236"/>
          </a:xfrm>
          <a:prstGeom prst="rect">
            <a:avLst/>
          </a:prstGeom>
        </p:spPr>
        <p:txBody>
          <a:bodyPr spcFirstLastPara="1" lIns="0" tIns="45700" rIns="0" bIns="45700" anchorCtr="0">
            <a:normAutofit/>
          </a:bodyPr>
          <a:lstStyle/>
          <a:p>
            <a:pPr marL="91440" lvl="0" indent="-127000" rtl="0">
              <a:spcBef>
                <a:spcPts val="0"/>
              </a:spcBef>
              <a:spcAft>
                <a:spcPts val="0"/>
              </a:spcAft>
              <a:buSzPts val="2000"/>
              <a:buFont typeface="Arial"/>
              <a:buChar char="•"/>
            </a:pPr>
            <a:r>
              <a:rPr lang="en-US" sz="1500" dirty="0"/>
              <a:t>  A music recommendation system was developed that is capable of generating a playlist based on the user's preferences by using Text analysis.</a:t>
            </a:r>
          </a:p>
          <a:p>
            <a:pPr marL="91440" lvl="0" indent="-127000" rtl="0">
              <a:spcBef>
                <a:spcPts val="1400"/>
              </a:spcBef>
              <a:spcAft>
                <a:spcPts val="0"/>
              </a:spcAft>
              <a:buSzPts val="2000"/>
              <a:buFont typeface="Arial"/>
              <a:buChar char="•"/>
            </a:pPr>
            <a:r>
              <a:rPr lang="en-US" sz="1500" dirty="0"/>
              <a:t>  The system utilizes data from an unstructured dataset and uses it to display recommended songs to the user.</a:t>
            </a:r>
          </a:p>
          <a:p>
            <a:pPr marL="91440" lvl="0" indent="-127000" rtl="0">
              <a:spcBef>
                <a:spcPts val="1400"/>
              </a:spcBef>
              <a:spcAft>
                <a:spcPts val="0"/>
              </a:spcAft>
              <a:buSzPts val="2000"/>
              <a:buFont typeface="Arial"/>
              <a:buChar char="•"/>
            </a:pPr>
            <a:r>
              <a:rPr lang="en-US" sz="1500" dirty="0"/>
              <a:t>  The recommendations in the playlist are ranked based on TF-IDF and Cosine Similarity (Higher to lower rank).</a:t>
            </a:r>
          </a:p>
          <a:p>
            <a:pPr marL="91440" lvl="0" indent="-127000" rtl="0">
              <a:spcBef>
                <a:spcPts val="1400"/>
              </a:spcBef>
              <a:spcAft>
                <a:spcPts val="0"/>
              </a:spcAft>
              <a:buSzPts val="2000"/>
              <a:buFont typeface="Arial"/>
              <a:buChar char="•"/>
            </a:pPr>
            <a:r>
              <a:rPr lang="en-US" sz="1500" dirty="0"/>
              <a:t>  A web and mobile application is created which is capable of  generating a playlist and displaying a record of 20 songs based on the user's preferences.</a:t>
            </a:r>
          </a:p>
          <a:p>
            <a:pPr marL="91440" lvl="0" indent="0" rtl="0">
              <a:spcBef>
                <a:spcPts val="1400"/>
              </a:spcBef>
              <a:spcAft>
                <a:spcPts val="0"/>
              </a:spcAft>
              <a:buSzPts val="2000"/>
              <a:buFont typeface="Arial"/>
              <a:buNone/>
            </a:pPr>
            <a:endParaRPr lang="en-US" sz="1500" dirty="0"/>
          </a:p>
          <a:p>
            <a:pPr marL="91440" lvl="0" indent="0" rtl="0">
              <a:spcBef>
                <a:spcPts val="1400"/>
              </a:spcBef>
              <a:spcAft>
                <a:spcPts val="0"/>
              </a:spcAft>
              <a:buSzPts val="2000"/>
              <a:buFont typeface="Arial"/>
              <a:buNone/>
            </a:pPr>
            <a:endParaRPr lang="en-US" sz="1500" dirty="0"/>
          </a:p>
        </p:txBody>
      </p:sp>
      <p:sp>
        <p:nvSpPr>
          <p:cNvPr id="212" name="Freeform: Shape 211">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1" name="Graphic 80" descr="Database">
            <a:extLst>
              <a:ext uri="{FF2B5EF4-FFF2-40B4-BE49-F238E27FC236}">
                <a16:creationId xmlns:a16="http://schemas.microsoft.com/office/drawing/2014/main" id="{B5305C5F-08C6-42EC-BC00-6D38EFA08D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5330" y="2105470"/>
            <a:ext cx="3217333" cy="321733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9"/>
        <p:cNvGrpSpPr/>
        <p:nvPr/>
      </p:nvGrpSpPr>
      <p:grpSpPr>
        <a:xfrm>
          <a:off x="0" y="0"/>
          <a:ext cx="0" cy="0"/>
          <a:chOff x="0" y="0"/>
          <a:chExt cx="0" cy="0"/>
        </a:xfrm>
      </p:grpSpPr>
      <p:sp useBgFill="1">
        <p:nvSpPr>
          <p:cNvPr id="216" name="Rectangle 215">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Google Shape;210;p26"/>
          <p:cNvSpPr txBox="1">
            <a:spLocks noGrp="1"/>
          </p:cNvSpPr>
          <p:nvPr>
            <p:ph type="title"/>
          </p:nvPr>
        </p:nvSpPr>
        <p:spPr>
          <a:xfrm>
            <a:off x="965199" y="851517"/>
            <a:ext cx="5130795" cy="1461778"/>
          </a:xfrm>
          <a:prstGeom prst="rect">
            <a:avLst/>
          </a:prstGeom>
        </p:spPr>
        <p:txBody>
          <a:bodyPr spcFirstLastPara="1" lIns="91425" tIns="45700" rIns="91425" bIns="45700" anchorCtr="0">
            <a:normAutofit/>
          </a:bodyPr>
          <a:lstStyle/>
          <a:p>
            <a:pPr marL="0" lvl="0" indent="0" rtl="0">
              <a:spcBef>
                <a:spcPts val="0"/>
              </a:spcBef>
              <a:spcAft>
                <a:spcPts val="0"/>
              </a:spcAft>
              <a:buClr>
                <a:srgbClr val="9F2936"/>
              </a:buClr>
              <a:buSzPts val="4800"/>
              <a:buFont typeface="Calibri"/>
              <a:buNone/>
            </a:pPr>
            <a:r>
              <a:rPr lang="en-GB" sz="4000" dirty="0"/>
              <a:t>Future Work</a:t>
            </a:r>
          </a:p>
        </p:txBody>
      </p:sp>
      <p:sp>
        <p:nvSpPr>
          <p:cNvPr id="211" name="Google Shape;211;p26"/>
          <p:cNvSpPr txBox="1">
            <a:spLocks noGrp="1"/>
          </p:cNvSpPr>
          <p:nvPr>
            <p:ph type="body" idx="1"/>
          </p:nvPr>
        </p:nvSpPr>
        <p:spPr>
          <a:xfrm>
            <a:off x="965200" y="2470248"/>
            <a:ext cx="4048344" cy="3536236"/>
          </a:xfrm>
          <a:prstGeom prst="rect">
            <a:avLst/>
          </a:prstGeom>
        </p:spPr>
        <p:txBody>
          <a:bodyPr spcFirstLastPara="1" lIns="0" tIns="45700" rIns="0" bIns="45700" anchorCtr="0">
            <a:normAutofit/>
          </a:bodyPr>
          <a:lstStyle/>
          <a:p>
            <a:pPr marL="91440" lvl="0" indent="-127000" rtl="0">
              <a:spcBef>
                <a:spcPts val="0"/>
              </a:spcBef>
              <a:spcAft>
                <a:spcPts val="0"/>
              </a:spcAft>
              <a:buSzPts val="2000"/>
              <a:buFont typeface="Arial"/>
              <a:buChar char="•"/>
            </a:pPr>
            <a:r>
              <a:rPr lang="en-US" sz="1300" dirty="0"/>
              <a:t> The future recommended system could be designed in such a way that is capable of not only recommending songs but also display lyrics simultaneously to the user as well. </a:t>
            </a:r>
          </a:p>
          <a:p>
            <a:pPr marL="91440" lvl="0" indent="-127000" rtl="0">
              <a:spcBef>
                <a:spcPts val="1400"/>
              </a:spcBef>
              <a:spcAft>
                <a:spcPts val="0"/>
              </a:spcAft>
              <a:buSzPts val="2000"/>
              <a:buFont typeface="Arial"/>
              <a:buChar char="•"/>
            </a:pPr>
            <a:r>
              <a:rPr lang="en-US" sz="1300" dirty="0"/>
              <a:t> Further enhancements can be made regarding the user interface to make it more user friendly.</a:t>
            </a:r>
          </a:p>
          <a:p>
            <a:pPr marL="91440" lvl="0" indent="-127000" rtl="0">
              <a:spcBef>
                <a:spcPts val="1400"/>
              </a:spcBef>
              <a:spcAft>
                <a:spcPts val="0"/>
              </a:spcAft>
              <a:buSzPts val="2000"/>
              <a:buFont typeface="Arial"/>
              <a:buChar char="•"/>
            </a:pPr>
            <a:r>
              <a:rPr lang="en-US" sz="1300" dirty="0"/>
              <a:t> Promoted or sponsored content can be customized based on the user's music preference by using Text analysis. For example suggest health related advertisements when a user is listening to music related to workout instead of showing insurance advertisements unnecessarily.</a:t>
            </a:r>
          </a:p>
          <a:p>
            <a:pPr marL="91440" lvl="0" indent="-127000" rtl="0">
              <a:spcBef>
                <a:spcPts val="1400"/>
              </a:spcBef>
              <a:spcAft>
                <a:spcPts val="0"/>
              </a:spcAft>
              <a:buSzPts val="2000"/>
              <a:buFont typeface="Arial"/>
              <a:buChar char="•"/>
            </a:pPr>
            <a:r>
              <a:rPr lang="en-US" sz="1300" dirty="0"/>
              <a:t> Emotional branding when incorporated with music can result in the user take up activities which could be beneficial in terms of health and lifestyle to the user.</a:t>
            </a:r>
          </a:p>
          <a:p>
            <a:pPr marL="91440" lvl="0" indent="0" rtl="0">
              <a:spcBef>
                <a:spcPts val="1400"/>
              </a:spcBef>
              <a:spcAft>
                <a:spcPts val="0"/>
              </a:spcAft>
              <a:buSzPts val="2000"/>
              <a:buFont typeface="Arial"/>
              <a:buNone/>
            </a:pPr>
            <a:endParaRPr lang="en-US" sz="1300" dirty="0"/>
          </a:p>
          <a:p>
            <a:pPr marL="91440" lvl="0" indent="0" rtl="0">
              <a:spcBef>
                <a:spcPts val="1400"/>
              </a:spcBef>
              <a:spcAft>
                <a:spcPts val="0"/>
              </a:spcAft>
              <a:buSzPts val="2000"/>
              <a:buNone/>
            </a:pPr>
            <a:endParaRPr lang="en-US" sz="1300" dirty="0"/>
          </a:p>
        </p:txBody>
      </p:sp>
      <p:sp>
        <p:nvSpPr>
          <p:cNvPr id="218" name="Freeform: Shape 217">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7" name="Graphic 86" descr="Advertising">
            <a:extLst>
              <a:ext uri="{FF2B5EF4-FFF2-40B4-BE49-F238E27FC236}">
                <a16:creationId xmlns:a16="http://schemas.microsoft.com/office/drawing/2014/main" id="{C6682473-C380-4C16-B03E-AE9B10E6A4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5330" y="2105470"/>
            <a:ext cx="3217333" cy="321733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221">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Google Shape;216;p27"/>
          <p:cNvSpPr txBox="1">
            <a:spLocks noGrp="1"/>
          </p:cNvSpPr>
          <p:nvPr>
            <p:ph type="title"/>
          </p:nvPr>
        </p:nvSpPr>
        <p:spPr>
          <a:xfrm>
            <a:off x="965199" y="851517"/>
            <a:ext cx="5130795" cy="1461778"/>
          </a:xfrm>
          <a:prstGeom prst="rect">
            <a:avLst/>
          </a:prstGeom>
        </p:spPr>
        <p:txBody>
          <a:bodyPr spcFirstLastPara="1" lIns="91425" tIns="45700" rIns="91425" bIns="45700" anchorCtr="0">
            <a:normAutofit/>
          </a:bodyPr>
          <a:lstStyle/>
          <a:p>
            <a:pPr marL="0" lvl="0" indent="0" rtl="0">
              <a:spcBef>
                <a:spcPts val="0"/>
              </a:spcBef>
              <a:spcAft>
                <a:spcPts val="0"/>
              </a:spcAft>
              <a:buClr>
                <a:srgbClr val="9F2936"/>
              </a:buClr>
              <a:buSzPts val="4800"/>
              <a:buFont typeface="Calibri"/>
              <a:buNone/>
            </a:pPr>
            <a:r>
              <a:rPr lang="en-GB" sz="4000" dirty="0"/>
              <a:t>References</a:t>
            </a:r>
          </a:p>
        </p:txBody>
      </p:sp>
      <p:sp>
        <p:nvSpPr>
          <p:cNvPr id="217" name="Google Shape;217;p27"/>
          <p:cNvSpPr txBox="1">
            <a:spLocks noGrp="1"/>
          </p:cNvSpPr>
          <p:nvPr>
            <p:ph type="body" idx="1"/>
          </p:nvPr>
        </p:nvSpPr>
        <p:spPr>
          <a:xfrm>
            <a:off x="965199" y="2470247"/>
            <a:ext cx="4213629" cy="3536236"/>
          </a:xfrm>
          <a:prstGeom prst="rect">
            <a:avLst/>
          </a:prstGeom>
        </p:spPr>
        <p:txBody>
          <a:bodyPr spcFirstLastPara="1" lIns="0" tIns="45700" rIns="0" bIns="45700" anchorCtr="0">
            <a:noAutofit/>
          </a:bodyPr>
          <a:lstStyle/>
          <a:p>
            <a:pPr marL="91440" lvl="0" indent="-127000" rtl="0">
              <a:spcBef>
                <a:spcPts val="0"/>
              </a:spcBef>
              <a:spcAft>
                <a:spcPts val="0"/>
              </a:spcAft>
              <a:buSzPts val="2000"/>
              <a:buChar char=" "/>
            </a:pPr>
            <a:r>
              <a:rPr lang="en-GB" sz="1300" dirty="0"/>
              <a:t>[1] “Americans Listen to 151 Minutes of Music Each Day,” </a:t>
            </a:r>
            <a:r>
              <a:rPr lang="en-GB" sz="1300" i="1" dirty="0"/>
              <a:t>Digital Music News</a:t>
            </a:r>
            <a:r>
              <a:rPr lang="en-GB" sz="1300" dirty="0"/>
              <a:t>, Sep. 18, 2018. https://www.digitalmusicnews.com/2018/09/17/latest-music-biz-audiencenet-music-listening-time/ (accessed Apr. 07, 2020).</a:t>
            </a:r>
          </a:p>
          <a:p>
            <a:pPr marL="91440" lvl="0" indent="-127000" rtl="0">
              <a:spcBef>
                <a:spcPts val="1400"/>
              </a:spcBef>
              <a:spcAft>
                <a:spcPts val="0"/>
              </a:spcAft>
              <a:buSzPts val="2000"/>
              <a:buChar char=" "/>
            </a:pPr>
            <a:r>
              <a:rPr lang="en-GB" sz="1300" dirty="0"/>
              <a:t>[2] “Music listening in 2019: 10 takeaways from the IFPI’s new report.” https://musically.com/2019/09/24/music-listening-2019-ifpi-report/ (accessed Apr. 07, 2020).</a:t>
            </a:r>
          </a:p>
          <a:p>
            <a:pPr marL="91440" lvl="0" indent="-127000" rtl="0">
              <a:spcBef>
                <a:spcPts val="1400"/>
              </a:spcBef>
              <a:spcAft>
                <a:spcPts val="0"/>
              </a:spcAft>
              <a:buSzPts val="2000"/>
              <a:buChar char=" "/>
            </a:pPr>
            <a:r>
              <a:rPr lang="en-GB" sz="1300" dirty="0"/>
              <a:t>[3] G. Kreitz and F. Niemela, "Spotify -- Large Scale, Low Latency, P2P Music-on-Demand Streaming," 2010 IEEE Tenth International Conference on Peer-to-Peer Computing (P2P), Delft, 2010, pp. 1-10.</a:t>
            </a:r>
          </a:p>
          <a:p>
            <a:pPr marL="91440" lvl="0" indent="-127000" rtl="0">
              <a:spcBef>
                <a:spcPts val="1400"/>
              </a:spcBef>
              <a:spcAft>
                <a:spcPts val="0"/>
              </a:spcAft>
              <a:buSzPts val="2000"/>
              <a:buChar char=" "/>
            </a:pPr>
            <a:r>
              <a:rPr lang="en-GB" sz="1300" dirty="0"/>
              <a:t>[4] S. Shukla, P. Khanna and K. K. Agrawal, "Review on sentiment analysis on music," 2017 International Conference on Infocom Technologies and Unmanned Systems (Trends and Future Directions) (ICTUS), Dubai, 2017, pp. 777-780.</a:t>
            </a:r>
          </a:p>
        </p:txBody>
      </p:sp>
      <p:sp>
        <p:nvSpPr>
          <p:cNvPr id="224" name="Freeform: Shape 223">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3" name="Graphic 92" descr="Presentation with Checklist">
            <a:extLst>
              <a:ext uri="{FF2B5EF4-FFF2-40B4-BE49-F238E27FC236}">
                <a16:creationId xmlns:a16="http://schemas.microsoft.com/office/drawing/2014/main" id="{7BF9A425-5C0B-4178-ACF9-D42FAD6701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5330" y="2105470"/>
            <a:ext cx="3217333" cy="321733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1"/>
        <p:cNvGrpSpPr/>
        <p:nvPr/>
      </p:nvGrpSpPr>
      <p:grpSpPr>
        <a:xfrm>
          <a:off x="0" y="0"/>
          <a:ext cx="0" cy="0"/>
          <a:chOff x="0" y="0"/>
          <a:chExt cx="0" cy="0"/>
        </a:xfrm>
      </p:grpSpPr>
      <p:sp useBgFill="1">
        <p:nvSpPr>
          <p:cNvPr id="228" name="Rectangle 227">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Google Shape;222;p28"/>
          <p:cNvSpPr txBox="1">
            <a:spLocks noGrp="1"/>
          </p:cNvSpPr>
          <p:nvPr>
            <p:ph type="title" idx="4294967295"/>
          </p:nvPr>
        </p:nvSpPr>
        <p:spPr>
          <a:xfrm>
            <a:off x="1094095" y="851517"/>
            <a:ext cx="5238466" cy="2991416"/>
          </a:xfrm>
          <a:prstGeom prst="rect">
            <a:avLst/>
          </a:prstGeom>
        </p:spPr>
        <p:txBody>
          <a:bodyPr spcFirstLastPara="1" vert="horz" lIns="91440" tIns="45720" rIns="91440" bIns="45720" rtlCol="0" anchor="b" anchorCtr="0">
            <a:normAutofit/>
          </a:bodyPr>
          <a:lstStyle/>
          <a:p>
            <a:pPr marL="0" lvl="0" indent="0">
              <a:spcAft>
                <a:spcPts val="0"/>
              </a:spcAft>
              <a:buClr>
                <a:srgbClr val="9F2936"/>
              </a:buClr>
              <a:buSzPts val="7200"/>
            </a:pPr>
            <a:r>
              <a:rPr lang="en-US" sz="6000" b="1" kern="1200" dirty="0">
                <a:solidFill>
                  <a:schemeClr val="tx1"/>
                </a:solidFill>
                <a:latin typeface="+mj-lt"/>
                <a:ea typeface="+mj-ea"/>
                <a:cs typeface="+mj-cs"/>
              </a:rPr>
              <a:t>Thank You!</a:t>
            </a:r>
          </a:p>
        </p:txBody>
      </p:sp>
      <p:sp>
        <p:nvSpPr>
          <p:cNvPr id="230" name="Freeform: Shape 229">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3" name="Google Shape;223;p28" descr="A close up of a logo&#10;&#10;Description automatically generated"/>
          <p:cNvPicPr preferRelativeResize="0"/>
          <p:nvPr/>
        </p:nvPicPr>
        <p:blipFill rotWithShape="1">
          <a:blip r:embed="rId3"/>
          <a:stretch/>
        </p:blipFill>
        <p:spPr>
          <a:xfrm>
            <a:off x="7799614" y="2129307"/>
            <a:ext cx="2681110" cy="321733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Google Shape;109;p14"/>
          <p:cNvSpPr txBox="1">
            <a:spLocks noGrp="1"/>
          </p:cNvSpPr>
          <p:nvPr>
            <p:ph type="title"/>
          </p:nvPr>
        </p:nvSpPr>
        <p:spPr>
          <a:xfrm>
            <a:off x="965199" y="851517"/>
            <a:ext cx="5130795" cy="1461778"/>
          </a:xfrm>
          <a:prstGeom prst="rect">
            <a:avLst/>
          </a:prstGeom>
        </p:spPr>
        <p:txBody>
          <a:bodyPr spcFirstLastPara="1" lIns="91425" tIns="45700" rIns="91425" bIns="45700" anchorCtr="0">
            <a:normAutofit/>
          </a:bodyPr>
          <a:lstStyle/>
          <a:p>
            <a:pPr marL="0" lvl="0" indent="0" rtl="0">
              <a:spcBef>
                <a:spcPts val="0"/>
              </a:spcBef>
              <a:spcAft>
                <a:spcPts val="0"/>
              </a:spcAft>
              <a:buClr>
                <a:srgbClr val="9F2936"/>
              </a:buClr>
              <a:buSzPts val="4800"/>
              <a:buFont typeface="Calibri"/>
              <a:buNone/>
            </a:pPr>
            <a:r>
              <a:rPr lang="en-GB" sz="4000" dirty="0"/>
              <a:t>Agenda</a:t>
            </a:r>
          </a:p>
        </p:txBody>
      </p:sp>
      <p:sp>
        <p:nvSpPr>
          <p:cNvPr id="110" name="Google Shape;110;p14"/>
          <p:cNvSpPr txBox="1">
            <a:spLocks noGrp="1"/>
          </p:cNvSpPr>
          <p:nvPr>
            <p:ph type="body" idx="1"/>
          </p:nvPr>
        </p:nvSpPr>
        <p:spPr>
          <a:xfrm>
            <a:off x="965200" y="2470248"/>
            <a:ext cx="4048344" cy="3536236"/>
          </a:xfrm>
          <a:prstGeom prst="rect">
            <a:avLst/>
          </a:prstGeom>
        </p:spPr>
        <p:txBody>
          <a:bodyPr spcFirstLastPara="1" lIns="0" tIns="45700" rIns="0" bIns="45700" anchorCtr="0">
            <a:normAutofit/>
          </a:bodyPr>
          <a:lstStyle/>
          <a:p>
            <a:pPr marL="91440" lvl="0" indent="-127000" rtl="0">
              <a:spcBef>
                <a:spcPts val="0"/>
              </a:spcBef>
              <a:spcAft>
                <a:spcPts val="0"/>
              </a:spcAft>
              <a:buSzPts val="2000"/>
              <a:buFont typeface="Calibri"/>
              <a:buChar char="ₒ"/>
            </a:pPr>
            <a:r>
              <a:rPr lang="en-US" sz="1500" dirty="0"/>
              <a:t> Topic Introduction</a:t>
            </a:r>
          </a:p>
          <a:p>
            <a:pPr marL="384048" lvl="1" indent="-182880" rtl="0">
              <a:spcBef>
                <a:spcPts val="400"/>
              </a:spcBef>
              <a:spcAft>
                <a:spcPts val="0"/>
              </a:spcAft>
              <a:buSzPts val="1800"/>
              <a:buFont typeface="Calibri"/>
              <a:buChar char="ₒ"/>
            </a:pPr>
            <a:r>
              <a:rPr lang="en-US" sz="1500" dirty="0"/>
              <a:t>What makes a recommendation system good?</a:t>
            </a:r>
          </a:p>
          <a:p>
            <a:pPr marL="384048" lvl="1" indent="-182880" rtl="0">
              <a:spcBef>
                <a:spcPts val="400"/>
              </a:spcBef>
              <a:spcAft>
                <a:spcPts val="0"/>
              </a:spcAft>
              <a:buSzPts val="1800"/>
              <a:buFont typeface="Calibri"/>
              <a:buChar char="ₒ"/>
            </a:pPr>
            <a:r>
              <a:rPr lang="en-US" sz="1500" dirty="0"/>
              <a:t>Music Recommendation is not just shopping</a:t>
            </a:r>
          </a:p>
          <a:p>
            <a:pPr marL="91440" lvl="0" indent="-127000" rtl="0">
              <a:spcBef>
                <a:spcPts val="1600"/>
              </a:spcBef>
              <a:spcAft>
                <a:spcPts val="0"/>
              </a:spcAft>
              <a:buSzPts val="2000"/>
              <a:buFont typeface="Calibri"/>
              <a:buChar char="ₒ"/>
            </a:pPr>
            <a:r>
              <a:rPr lang="en-US" sz="1500" dirty="0"/>
              <a:t> Problem Statement</a:t>
            </a:r>
          </a:p>
          <a:p>
            <a:pPr marL="91440" lvl="0" indent="-127000" rtl="0">
              <a:spcBef>
                <a:spcPts val="1400"/>
              </a:spcBef>
              <a:spcAft>
                <a:spcPts val="0"/>
              </a:spcAft>
              <a:buSzPts val="2000"/>
              <a:buFont typeface="Calibri"/>
              <a:buChar char="ₒ"/>
            </a:pPr>
            <a:r>
              <a:rPr lang="en-US" sz="1500" dirty="0"/>
              <a:t> Key Issues</a:t>
            </a:r>
          </a:p>
          <a:p>
            <a:pPr marL="91440" lvl="0" indent="-127000" rtl="0">
              <a:spcBef>
                <a:spcPts val="1400"/>
              </a:spcBef>
              <a:spcAft>
                <a:spcPts val="0"/>
              </a:spcAft>
              <a:buSzPts val="2000"/>
              <a:buFont typeface="Calibri"/>
              <a:buChar char="ₒ"/>
            </a:pPr>
            <a:r>
              <a:rPr lang="en-US" sz="1500" dirty="0"/>
              <a:t> Alternatives approaches and Limitations</a:t>
            </a:r>
          </a:p>
          <a:p>
            <a:pPr marL="91440" lvl="0" indent="-127000" rtl="0">
              <a:spcBef>
                <a:spcPts val="1400"/>
              </a:spcBef>
              <a:spcAft>
                <a:spcPts val="0"/>
              </a:spcAft>
              <a:buSzPts val="2000"/>
              <a:buFont typeface="Calibri"/>
              <a:buChar char="ₒ"/>
            </a:pPr>
            <a:r>
              <a:rPr lang="en-US" sz="1500" dirty="0"/>
              <a:t> Methodology</a:t>
            </a:r>
          </a:p>
          <a:p>
            <a:pPr marL="91440" lvl="0" indent="-127000" rtl="0">
              <a:spcBef>
                <a:spcPts val="1400"/>
              </a:spcBef>
              <a:spcAft>
                <a:spcPts val="0"/>
              </a:spcAft>
              <a:buSzPts val="2000"/>
              <a:buFont typeface="Calibri"/>
              <a:buChar char="ₒ"/>
            </a:pPr>
            <a:r>
              <a:rPr lang="en-US" sz="1500" dirty="0"/>
              <a:t> Conclusions</a:t>
            </a:r>
          </a:p>
          <a:p>
            <a:pPr marL="91440" lvl="0" indent="-127000" rtl="0">
              <a:spcBef>
                <a:spcPts val="1400"/>
              </a:spcBef>
              <a:spcAft>
                <a:spcPts val="0"/>
              </a:spcAft>
              <a:buSzPts val="2000"/>
              <a:buFont typeface="Calibri"/>
              <a:buChar char="ₒ"/>
            </a:pPr>
            <a:r>
              <a:rPr lang="en-US" sz="1500" dirty="0"/>
              <a:t> Future work</a:t>
            </a:r>
          </a:p>
          <a:p>
            <a:pPr marL="91440" lvl="0" indent="-127000" rtl="0">
              <a:spcBef>
                <a:spcPts val="1400"/>
              </a:spcBef>
              <a:spcAft>
                <a:spcPts val="0"/>
              </a:spcAft>
              <a:buSzPts val="2000"/>
              <a:buFont typeface="Calibri"/>
              <a:buChar char="ₒ"/>
            </a:pPr>
            <a:r>
              <a:rPr lang="en-US" sz="1500" dirty="0"/>
              <a:t> References</a:t>
            </a:r>
          </a:p>
        </p:txBody>
      </p:sp>
      <p:sp>
        <p:nvSpPr>
          <p:cNvPr id="146" name="Freeform: Shape 145">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1" name="Google Shape;111;p14" descr="A close up of a logo&#10;&#10;Description automatically generated"/>
          <p:cNvPicPr preferRelativeResize="0"/>
          <p:nvPr/>
        </p:nvPicPr>
        <p:blipFill rotWithShape="1">
          <a:blip r:embed="rId3"/>
          <a:stretch/>
        </p:blipFill>
        <p:spPr>
          <a:xfrm>
            <a:off x="7803441" y="2105470"/>
            <a:ext cx="2681110" cy="321733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AE1964-FEC9-4EF2-B66E-7B095A1A2385}"/>
              </a:ext>
            </a:extLst>
          </p:cNvPr>
          <p:cNvSpPr>
            <a:spLocks noGrp="1"/>
          </p:cNvSpPr>
          <p:nvPr>
            <p:ph type="title"/>
          </p:nvPr>
        </p:nvSpPr>
        <p:spPr>
          <a:xfrm>
            <a:off x="965199" y="851517"/>
            <a:ext cx="5130795" cy="1461778"/>
          </a:xfrm>
        </p:spPr>
        <p:txBody>
          <a:bodyPr>
            <a:normAutofit/>
          </a:bodyPr>
          <a:lstStyle/>
          <a:p>
            <a:r>
              <a:rPr lang="en-IN" sz="4000" dirty="0"/>
              <a:t>Introduction</a:t>
            </a:r>
            <a:endParaRPr lang="en-US" sz="4000" dirty="0"/>
          </a:p>
        </p:txBody>
      </p:sp>
      <p:sp>
        <p:nvSpPr>
          <p:cNvPr id="3" name="Content Placeholder 2">
            <a:extLst>
              <a:ext uri="{FF2B5EF4-FFF2-40B4-BE49-F238E27FC236}">
                <a16:creationId xmlns:a16="http://schemas.microsoft.com/office/drawing/2014/main" id="{D0C3975D-703B-4968-A1FA-11A81867CAC2}"/>
              </a:ext>
            </a:extLst>
          </p:cNvPr>
          <p:cNvSpPr>
            <a:spLocks noGrp="1"/>
          </p:cNvSpPr>
          <p:nvPr>
            <p:ph idx="1"/>
          </p:nvPr>
        </p:nvSpPr>
        <p:spPr>
          <a:xfrm>
            <a:off x="965200" y="2470248"/>
            <a:ext cx="4048344" cy="3536236"/>
          </a:xfrm>
        </p:spPr>
        <p:txBody>
          <a:bodyPr>
            <a:normAutofit/>
          </a:bodyPr>
          <a:lstStyle/>
          <a:p>
            <a:pPr marL="91440" lvl="0" indent="-127000">
              <a:spcBef>
                <a:spcPts val="0"/>
              </a:spcBef>
              <a:buSzPts val="2000"/>
              <a:buFont typeface="Arial"/>
              <a:buChar char="•"/>
            </a:pPr>
            <a:r>
              <a:rPr lang="en-US" sz="1500" dirty="0"/>
              <a:t> With the development of  Internet in recent years, we can access music from large music databases.</a:t>
            </a:r>
          </a:p>
          <a:p>
            <a:pPr marL="91440" lvl="0" indent="-127000">
              <a:spcBef>
                <a:spcPts val="1400"/>
              </a:spcBef>
              <a:buSzPts val="2000"/>
              <a:buFont typeface="Arial"/>
              <a:buChar char="•"/>
            </a:pPr>
            <a:r>
              <a:rPr lang="en-US" sz="1500" dirty="0"/>
              <a:t> However, due to rapid growth of digital music data raised issues for user to select songs based on their preferences. Therefore, a demand for a music recommendation system comes into picture.</a:t>
            </a:r>
          </a:p>
          <a:p>
            <a:pPr marL="91440" lvl="0" indent="-127000">
              <a:spcBef>
                <a:spcPts val="1400"/>
              </a:spcBef>
              <a:buSzPts val="2000"/>
              <a:buFont typeface="Arial"/>
              <a:buChar char="•"/>
            </a:pPr>
            <a:r>
              <a:rPr lang="en-US" sz="1500" dirty="0"/>
              <a:t> A music recommendation system receives a user selection of desired music, retrieves analysis data associated with the selected music, and generates a playlist of songs based on the analysis data. </a:t>
            </a:r>
          </a:p>
          <a:p>
            <a:pPr marL="0" indent="0">
              <a:buNone/>
            </a:pPr>
            <a:endParaRPr lang="en-US" sz="1500" dirty="0"/>
          </a:p>
        </p:txBody>
      </p:sp>
      <p:pic>
        <p:nvPicPr>
          <p:cNvPr id="8" name="Google Shape;119;p15" descr="A close up of a hand holding a cell phone screen with text&#10;&#10;Description automatically generated">
            <a:extLst>
              <a:ext uri="{FF2B5EF4-FFF2-40B4-BE49-F238E27FC236}">
                <a16:creationId xmlns:a16="http://schemas.microsoft.com/office/drawing/2014/main" id="{A75ED028-36E1-44DE-B9C0-1819F0544835}"/>
              </a:ext>
            </a:extLst>
          </p:cNvPr>
          <p:cNvPicPr preferRelativeResize="0"/>
          <p:nvPr/>
        </p:nvPicPr>
        <p:blipFill rotWithShape="1">
          <a:blip r:embed="rId2"/>
          <a:srcRect l="4350" r="15564"/>
          <a:stretch/>
        </p:blipFill>
        <p:spPr>
          <a:xfrm>
            <a:off x="5510369" y="851517"/>
            <a:ext cx="6184807" cy="5154967"/>
          </a:xfrm>
          <a:custGeom>
            <a:avLst/>
            <a:gdLst/>
            <a:ahLst/>
            <a:cxnLst/>
            <a:rect l="l" t="t" r="r" b="b"/>
            <a:pathLst>
              <a:path w="5846002" h="4872577">
                <a:moveTo>
                  <a:pt x="343285" y="2953992"/>
                </a:moveTo>
                <a:cubicBezTo>
                  <a:pt x="343285" y="2953992"/>
                  <a:pt x="343285" y="2953992"/>
                  <a:pt x="849063" y="2953992"/>
                </a:cubicBezTo>
                <a:cubicBezTo>
                  <a:pt x="880743" y="2953992"/>
                  <a:pt x="911330" y="2971406"/>
                  <a:pt x="926624" y="2999703"/>
                </a:cubicBezTo>
                <a:cubicBezTo>
                  <a:pt x="926624" y="2999703"/>
                  <a:pt x="926624" y="2999703"/>
                  <a:pt x="1180059" y="3436136"/>
                </a:cubicBezTo>
                <a:cubicBezTo>
                  <a:pt x="1196445" y="3463345"/>
                  <a:pt x="1196445" y="3498172"/>
                  <a:pt x="1180059" y="3525382"/>
                </a:cubicBezTo>
                <a:cubicBezTo>
                  <a:pt x="1180059" y="3525382"/>
                  <a:pt x="1180059" y="3525382"/>
                  <a:pt x="926624" y="3961814"/>
                </a:cubicBezTo>
                <a:cubicBezTo>
                  <a:pt x="911330" y="3990111"/>
                  <a:pt x="880743" y="4007525"/>
                  <a:pt x="849063" y="4007525"/>
                </a:cubicBezTo>
                <a:cubicBezTo>
                  <a:pt x="849063" y="4007525"/>
                  <a:pt x="849063" y="4007525"/>
                  <a:pt x="343285" y="4007525"/>
                </a:cubicBezTo>
                <a:cubicBezTo>
                  <a:pt x="310513" y="4007525"/>
                  <a:pt x="281019" y="3990111"/>
                  <a:pt x="264633" y="3961814"/>
                </a:cubicBezTo>
                <a:cubicBezTo>
                  <a:pt x="264633" y="3961814"/>
                  <a:pt x="264633" y="3961814"/>
                  <a:pt x="12290" y="3525382"/>
                </a:cubicBezTo>
                <a:cubicBezTo>
                  <a:pt x="-4096" y="3498172"/>
                  <a:pt x="-4096" y="3463345"/>
                  <a:pt x="12290" y="3436136"/>
                </a:cubicBezTo>
                <a:cubicBezTo>
                  <a:pt x="12290" y="3436136"/>
                  <a:pt x="12290" y="3436136"/>
                  <a:pt x="264633" y="2999703"/>
                </a:cubicBezTo>
                <a:cubicBezTo>
                  <a:pt x="281019" y="2971406"/>
                  <a:pt x="310513" y="2953992"/>
                  <a:pt x="343285" y="2953992"/>
                </a:cubicBezTo>
                <a:close/>
                <a:moveTo>
                  <a:pt x="2353334" y="538808"/>
                </a:moveTo>
                <a:cubicBezTo>
                  <a:pt x="2353334" y="538808"/>
                  <a:pt x="2353334" y="538808"/>
                  <a:pt x="2613403" y="538808"/>
                </a:cubicBezTo>
                <a:lnTo>
                  <a:pt x="2643742" y="538808"/>
                </a:lnTo>
                <a:lnTo>
                  <a:pt x="2672692" y="588661"/>
                </a:lnTo>
                <a:cubicBezTo>
                  <a:pt x="2713002" y="658078"/>
                  <a:pt x="2759909" y="738855"/>
                  <a:pt x="2814491" y="832849"/>
                </a:cubicBezTo>
                <a:cubicBezTo>
                  <a:pt x="2839586" y="874521"/>
                  <a:pt x="2839586" y="927860"/>
                  <a:pt x="2814491" y="969531"/>
                </a:cubicBezTo>
                <a:cubicBezTo>
                  <a:pt x="2814491" y="969531"/>
                  <a:pt x="2814491" y="969531"/>
                  <a:pt x="2426350" y="1637936"/>
                </a:cubicBezTo>
                <a:cubicBezTo>
                  <a:pt x="2402927" y="1681274"/>
                  <a:pt x="2356083" y="1707943"/>
                  <a:pt x="2307565" y="1707943"/>
                </a:cubicBezTo>
                <a:cubicBezTo>
                  <a:pt x="2307565" y="1707943"/>
                  <a:pt x="2307565" y="1707943"/>
                  <a:pt x="1532956" y="1707943"/>
                </a:cubicBezTo>
                <a:cubicBezTo>
                  <a:pt x="1520409" y="1707943"/>
                  <a:pt x="1508175" y="1706276"/>
                  <a:pt x="1496490" y="1703099"/>
                </a:cubicBezTo>
                <a:lnTo>
                  <a:pt x="1471408" y="1692583"/>
                </a:lnTo>
                <a:lnTo>
                  <a:pt x="1486736" y="1666073"/>
                </a:lnTo>
                <a:cubicBezTo>
                  <a:pt x="1625328" y="1426376"/>
                  <a:pt x="1802725" y="1119564"/>
                  <a:pt x="2029793" y="726844"/>
                </a:cubicBezTo>
                <a:cubicBezTo>
                  <a:pt x="2097197" y="610441"/>
                  <a:pt x="2218525" y="538808"/>
                  <a:pt x="2353334" y="538808"/>
                </a:cubicBezTo>
                <a:close/>
                <a:moveTo>
                  <a:pt x="1487085" y="0"/>
                </a:moveTo>
                <a:cubicBezTo>
                  <a:pt x="1487085" y="0"/>
                  <a:pt x="1487085" y="0"/>
                  <a:pt x="2360840" y="0"/>
                </a:cubicBezTo>
                <a:cubicBezTo>
                  <a:pt x="2415568" y="0"/>
                  <a:pt x="2468407" y="30084"/>
                  <a:pt x="2494828" y="78969"/>
                </a:cubicBezTo>
                <a:cubicBezTo>
                  <a:pt x="2494828" y="78969"/>
                  <a:pt x="2494828" y="78969"/>
                  <a:pt x="2729665" y="483373"/>
                </a:cubicBezTo>
                <a:lnTo>
                  <a:pt x="2756194" y="529058"/>
                </a:lnTo>
                <a:lnTo>
                  <a:pt x="2735320" y="529058"/>
                </a:lnTo>
                <a:lnTo>
                  <a:pt x="2636659" y="529058"/>
                </a:lnTo>
                <a:lnTo>
                  <a:pt x="2593799" y="455250"/>
                </a:lnTo>
                <a:cubicBezTo>
                  <a:pt x="2430052" y="173267"/>
                  <a:pt x="2430052" y="173267"/>
                  <a:pt x="2430052" y="173267"/>
                </a:cubicBezTo>
                <a:cubicBezTo>
                  <a:pt x="2406629" y="129929"/>
                  <a:pt x="2359785" y="103259"/>
                  <a:pt x="2311267" y="103259"/>
                </a:cubicBezTo>
                <a:cubicBezTo>
                  <a:pt x="1536658" y="103259"/>
                  <a:pt x="1536658" y="103259"/>
                  <a:pt x="1536658" y="103259"/>
                </a:cubicBezTo>
                <a:cubicBezTo>
                  <a:pt x="1486468" y="103259"/>
                  <a:pt x="1441296" y="129929"/>
                  <a:pt x="1416201" y="173267"/>
                </a:cubicBezTo>
                <a:cubicBezTo>
                  <a:pt x="1029733" y="841671"/>
                  <a:pt x="1029733" y="841671"/>
                  <a:pt x="1029733" y="841671"/>
                </a:cubicBezTo>
                <a:cubicBezTo>
                  <a:pt x="1004637" y="883343"/>
                  <a:pt x="1004637" y="936682"/>
                  <a:pt x="1029733" y="978353"/>
                </a:cubicBezTo>
                <a:cubicBezTo>
                  <a:pt x="1416201" y="1646758"/>
                  <a:pt x="1416201" y="1646758"/>
                  <a:pt x="1416201" y="1646758"/>
                </a:cubicBezTo>
                <a:cubicBezTo>
                  <a:pt x="1428749" y="1668427"/>
                  <a:pt x="1446315" y="1685929"/>
                  <a:pt x="1467019" y="1698013"/>
                </a:cubicBezTo>
                <a:lnTo>
                  <a:pt x="1472899" y="1700478"/>
                </a:lnTo>
                <a:lnTo>
                  <a:pt x="1441377" y="1754996"/>
                </a:lnTo>
                <a:lnTo>
                  <a:pt x="1417933" y="1795543"/>
                </a:lnTo>
                <a:lnTo>
                  <a:pt x="1442249" y="1805738"/>
                </a:lnTo>
                <a:cubicBezTo>
                  <a:pt x="1455430" y="1809322"/>
                  <a:pt x="1469230" y="1811202"/>
                  <a:pt x="1483383" y="1811202"/>
                </a:cubicBezTo>
                <a:cubicBezTo>
                  <a:pt x="2357138" y="1811202"/>
                  <a:pt x="2357138" y="1811202"/>
                  <a:pt x="2357138" y="1811202"/>
                </a:cubicBezTo>
                <a:cubicBezTo>
                  <a:pt x="2411866" y="1811202"/>
                  <a:pt x="2464705" y="1781120"/>
                  <a:pt x="2491126" y="1732235"/>
                </a:cubicBezTo>
                <a:cubicBezTo>
                  <a:pt x="2928947" y="978278"/>
                  <a:pt x="2928947" y="978278"/>
                  <a:pt x="2928947" y="978278"/>
                </a:cubicBezTo>
                <a:cubicBezTo>
                  <a:pt x="2957254" y="931274"/>
                  <a:pt x="2957254" y="871108"/>
                  <a:pt x="2928947" y="824102"/>
                </a:cubicBezTo>
                <a:cubicBezTo>
                  <a:pt x="2874220" y="729858"/>
                  <a:pt x="2826333" y="647394"/>
                  <a:pt x="2784432" y="575238"/>
                </a:cubicBezTo>
                <a:lnTo>
                  <a:pt x="2763277" y="538808"/>
                </a:lnTo>
                <a:lnTo>
                  <a:pt x="2861280" y="538808"/>
                </a:lnTo>
                <a:cubicBezTo>
                  <a:pt x="3166048" y="538808"/>
                  <a:pt x="3653676" y="538808"/>
                  <a:pt x="4433881" y="538808"/>
                </a:cubicBezTo>
                <a:cubicBezTo>
                  <a:pt x="4564197" y="538808"/>
                  <a:pt x="4690018" y="610441"/>
                  <a:pt x="4752929" y="726844"/>
                </a:cubicBezTo>
                <a:cubicBezTo>
                  <a:pt x="4752929" y="726844"/>
                  <a:pt x="4752929" y="726844"/>
                  <a:pt x="5795449" y="2522134"/>
                </a:cubicBezTo>
                <a:cubicBezTo>
                  <a:pt x="5862854" y="2634060"/>
                  <a:pt x="5862854" y="2777325"/>
                  <a:pt x="5795449" y="2889251"/>
                </a:cubicBezTo>
                <a:cubicBezTo>
                  <a:pt x="5795449" y="2889251"/>
                  <a:pt x="5795449" y="2889251"/>
                  <a:pt x="4752929" y="4684542"/>
                </a:cubicBezTo>
                <a:cubicBezTo>
                  <a:pt x="4690018" y="4800945"/>
                  <a:pt x="4564197" y="4872577"/>
                  <a:pt x="4433881" y="4872577"/>
                </a:cubicBezTo>
                <a:cubicBezTo>
                  <a:pt x="4433881" y="4872577"/>
                  <a:pt x="4433881" y="4872577"/>
                  <a:pt x="2353334" y="4872577"/>
                </a:cubicBezTo>
                <a:cubicBezTo>
                  <a:pt x="2218525" y="4872577"/>
                  <a:pt x="2097197" y="4800945"/>
                  <a:pt x="2029793" y="4684542"/>
                </a:cubicBezTo>
                <a:cubicBezTo>
                  <a:pt x="2029793" y="4684542"/>
                  <a:pt x="2029793" y="4684542"/>
                  <a:pt x="991766" y="2889251"/>
                </a:cubicBezTo>
                <a:cubicBezTo>
                  <a:pt x="924361" y="2777325"/>
                  <a:pt x="924361" y="2634060"/>
                  <a:pt x="991766" y="2522134"/>
                </a:cubicBezTo>
                <a:cubicBezTo>
                  <a:pt x="991766" y="2522134"/>
                  <a:pt x="991766" y="2522134"/>
                  <a:pt x="1377193" y="1855530"/>
                </a:cubicBezTo>
                <a:lnTo>
                  <a:pt x="1409676" y="1799352"/>
                </a:lnTo>
                <a:lnTo>
                  <a:pt x="1408533" y="1798873"/>
                </a:lnTo>
                <a:cubicBezTo>
                  <a:pt x="1385179" y="1785241"/>
                  <a:pt x="1365364" y="1765500"/>
                  <a:pt x="1351210" y="1741057"/>
                </a:cubicBezTo>
                <a:cubicBezTo>
                  <a:pt x="1351210" y="1741057"/>
                  <a:pt x="1351210" y="1741057"/>
                  <a:pt x="915276" y="987100"/>
                </a:cubicBezTo>
                <a:cubicBezTo>
                  <a:pt x="886968" y="940096"/>
                  <a:pt x="886968" y="879930"/>
                  <a:pt x="915276" y="832924"/>
                </a:cubicBezTo>
                <a:cubicBezTo>
                  <a:pt x="915276" y="832924"/>
                  <a:pt x="915276" y="832924"/>
                  <a:pt x="1351210" y="78969"/>
                </a:cubicBezTo>
                <a:cubicBezTo>
                  <a:pt x="1379517" y="30084"/>
                  <a:pt x="1430471" y="0"/>
                  <a:pt x="1487085" y="0"/>
                </a:cubicBezTo>
                <a:close/>
              </a:path>
            </a:pathLst>
          </a:custGeom>
          <a:noFill/>
        </p:spPr>
      </p:pic>
    </p:spTree>
    <p:extLst>
      <p:ext uri="{BB962C8B-B14F-4D97-AF65-F5344CB8AC3E}">
        <p14:creationId xmlns:p14="http://schemas.microsoft.com/office/powerpoint/2010/main" val="131902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lvl="0">
              <a:lnSpc>
                <a:spcPct val="85000"/>
              </a:lnSpc>
              <a:spcBef>
                <a:spcPts val="0"/>
              </a:spcBef>
              <a:buClr>
                <a:srgbClr val="9F2936"/>
              </a:buClr>
              <a:buSzPts val="4400"/>
            </a:pPr>
            <a:r>
              <a:rPr lang="en-IN" dirty="0"/>
              <a:t>Introduction (Continued)</a:t>
            </a:r>
            <a:endParaRPr sz="4400" dirty="0">
              <a:solidFill>
                <a:srgbClr val="9F2936"/>
              </a:solidFill>
            </a:endParaRPr>
          </a:p>
        </p:txBody>
      </p:sp>
      <p:sp>
        <p:nvSpPr>
          <p:cNvPr id="126" name="Google Shape;126;p16"/>
          <p:cNvSpPr txBox="1">
            <a:spLocks noGrp="1"/>
          </p:cNvSpPr>
          <p:nvPr>
            <p:ph type="body" idx="1"/>
          </p:nvPr>
        </p:nvSpPr>
        <p:spPr>
          <a:xfrm>
            <a:off x="1097278" y="1845734"/>
            <a:ext cx="4937760" cy="402336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SzPts val="2200"/>
              <a:buNone/>
            </a:pPr>
            <a:r>
              <a:rPr lang="en-GB" sz="2200" b="1" dirty="0">
                <a:solidFill>
                  <a:schemeClr val="accent1"/>
                </a:solidFill>
              </a:rPr>
              <a:t>What makes a recommendation system good?</a:t>
            </a:r>
            <a:endParaRPr dirty="0"/>
          </a:p>
          <a:p>
            <a:pPr marL="91440" lvl="0" indent="-127000" algn="l" rtl="0">
              <a:lnSpc>
                <a:spcPct val="90000"/>
              </a:lnSpc>
              <a:spcBef>
                <a:spcPts val="1400"/>
              </a:spcBef>
              <a:spcAft>
                <a:spcPts val="0"/>
              </a:spcAft>
              <a:buSzPts val="2000"/>
              <a:buFont typeface="Arial"/>
              <a:buChar char="•"/>
            </a:pPr>
            <a:r>
              <a:rPr lang="en-GB" dirty="0"/>
              <a:t>   Relevance</a:t>
            </a:r>
            <a:endParaRPr dirty="0"/>
          </a:p>
          <a:p>
            <a:pPr marL="91440" lvl="0" indent="-127000" algn="l" rtl="0">
              <a:lnSpc>
                <a:spcPct val="90000"/>
              </a:lnSpc>
              <a:spcBef>
                <a:spcPts val="1400"/>
              </a:spcBef>
              <a:spcAft>
                <a:spcPts val="0"/>
              </a:spcAft>
              <a:buSzPts val="2000"/>
              <a:buFont typeface="Arial"/>
              <a:buChar char="•"/>
            </a:pPr>
            <a:r>
              <a:rPr lang="en-GB" dirty="0"/>
              <a:t>   Serendipity/Novelty</a:t>
            </a:r>
            <a:endParaRPr dirty="0"/>
          </a:p>
          <a:p>
            <a:pPr marL="91440" lvl="0" indent="-127000" algn="l" rtl="0">
              <a:lnSpc>
                <a:spcPct val="90000"/>
              </a:lnSpc>
              <a:spcBef>
                <a:spcPts val="1400"/>
              </a:spcBef>
              <a:spcAft>
                <a:spcPts val="0"/>
              </a:spcAft>
              <a:buSzPts val="2000"/>
              <a:buFont typeface="Arial"/>
              <a:buChar char="•"/>
            </a:pPr>
            <a:r>
              <a:rPr lang="en-GB" dirty="0"/>
              <a:t>   Transparency/Trust</a:t>
            </a:r>
            <a:endParaRPr dirty="0"/>
          </a:p>
          <a:p>
            <a:pPr marL="91440" lvl="0" indent="-127000" algn="l" rtl="0">
              <a:lnSpc>
                <a:spcPct val="90000"/>
              </a:lnSpc>
              <a:spcBef>
                <a:spcPts val="1400"/>
              </a:spcBef>
              <a:spcAft>
                <a:spcPts val="0"/>
              </a:spcAft>
              <a:buSzPts val="2000"/>
              <a:buFont typeface="Arial"/>
              <a:buChar char="•"/>
            </a:pPr>
            <a:r>
              <a:rPr lang="en-GB" dirty="0"/>
              <a:t>   Context</a:t>
            </a:r>
            <a:endParaRPr dirty="0"/>
          </a:p>
          <a:p>
            <a:pPr marL="91440" lvl="0" indent="-127000" algn="l" rtl="0">
              <a:lnSpc>
                <a:spcPct val="90000"/>
              </a:lnSpc>
              <a:spcBef>
                <a:spcPts val="1400"/>
              </a:spcBef>
              <a:spcAft>
                <a:spcPts val="0"/>
              </a:spcAft>
              <a:buSzPts val="2000"/>
              <a:buFont typeface="Arial"/>
              <a:buChar char="•"/>
            </a:pPr>
            <a:r>
              <a:rPr lang="en-GB" dirty="0"/>
              <a:t>   Reach</a:t>
            </a:r>
            <a:endParaRPr dirty="0"/>
          </a:p>
          <a:p>
            <a:pPr marL="0" lvl="0" indent="0" algn="l" rtl="0">
              <a:lnSpc>
                <a:spcPct val="90000"/>
              </a:lnSpc>
              <a:spcBef>
                <a:spcPts val="1400"/>
              </a:spcBef>
              <a:spcAft>
                <a:spcPts val="0"/>
              </a:spcAft>
              <a:buSzPts val="2000"/>
              <a:buNone/>
            </a:pPr>
            <a:endParaRPr dirty="0"/>
          </a:p>
        </p:txBody>
      </p:sp>
      <p:sp>
        <p:nvSpPr>
          <p:cNvPr id="127" name="Google Shape;127;p16"/>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en-GB" b="1" dirty="0">
                <a:solidFill>
                  <a:schemeClr val="accent1"/>
                </a:solidFill>
              </a:rPr>
              <a:t>Music Recommendation is not just shopping but,</a:t>
            </a:r>
            <a:endParaRPr dirty="0"/>
          </a:p>
          <a:p>
            <a:pPr marL="91440" lvl="0" indent="-127000" algn="l" rtl="0">
              <a:lnSpc>
                <a:spcPct val="90000"/>
              </a:lnSpc>
              <a:spcBef>
                <a:spcPts val="1400"/>
              </a:spcBef>
              <a:spcAft>
                <a:spcPts val="0"/>
              </a:spcAft>
              <a:buSzPts val="2000"/>
              <a:buFont typeface="Arial"/>
              <a:buChar char="•"/>
            </a:pPr>
            <a:r>
              <a:rPr lang="en-GB" dirty="0"/>
              <a:t>   Discovery</a:t>
            </a:r>
            <a:endParaRPr dirty="0"/>
          </a:p>
          <a:p>
            <a:pPr marL="91440" lvl="0" indent="-127000" algn="l" rtl="0">
              <a:lnSpc>
                <a:spcPct val="90000"/>
              </a:lnSpc>
              <a:spcBef>
                <a:spcPts val="1400"/>
              </a:spcBef>
              <a:spcAft>
                <a:spcPts val="0"/>
              </a:spcAft>
              <a:buSzPts val="2000"/>
              <a:buFont typeface="Arial"/>
              <a:buChar char="•"/>
            </a:pPr>
            <a:r>
              <a:rPr lang="en-GB" dirty="0"/>
              <a:t>   Exploration</a:t>
            </a:r>
            <a:endParaRPr dirty="0"/>
          </a:p>
          <a:p>
            <a:pPr marL="91440" lvl="0" indent="-127000" algn="l" rtl="0">
              <a:lnSpc>
                <a:spcPct val="90000"/>
              </a:lnSpc>
              <a:spcBef>
                <a:spcPts val="1400"/>
              </a:spcBef>
              <a:spcAft>
                <a:spcPts val="0"/>
              </a:spcAft>
              <a:buSzPts val="2000"/>
              <a:buFont typeface="Arial"/>
              <a:buChar char="•"/>
            </a:pPr>
            <a:r>
              <a:rPr lang="en-GB" dirty="0"/>
              <a:t>   Play</a:t>
            </a:r>
            <a:endParaRPr dirty="0"/>
          </a:p>
          <a:p>
            <a:pPr marL="91440" lvl="0" indent="-127000" algn="l" rtl="0">
              <a:lnSpc>
                <a:spcPct val="90000"/>
              </a:lnSpc>
              <a:spcBef>
                <a:spcPts val="1400"/>
              </a:spcBef>
              <a:spcAft>
                <a:spcPts val="0"/>
              </a:spcAft>
              <a:buSzPts val="2000"/>
              <a:buFont typeface="Arial"/>
              <a:buChar char="•"/>
            </a:pPr>
            <a:r>
              <a:rPr lang="en-GB" dirty="0"/>
              <a:t>   Organization</a:t>
            </a:r>
            <a:endParaRPr dirty="0"/>
          </a:p>
          <a:p>
            <a:pPr marL="91440" lvl="0" indent="-127000" algn="l" rtl="0">
              <a:lnSpc>
                <a:spcPct val="90000"/>
              </a:lnSpc>
              <a:spcBef>
                <a:spcPts val="1400"/>
              </a:spcBef>
              <a:spcAft>
                <a:spcPts val="0"/>
              </a:spcAft>
              <a:buSzPts val="2000"/>
              <a:buFont typeface="Arial"/>
              <a:buChar char="•"/>
            </a:pPr>
            <a:r>
              <a:rPr lang="en-GB" dirty="0"/>
              <a:t>   Play listing</a:t>
            </a:r>
            <a:endParaRPr dirty="0"/>
          </a:p>
          <a:p>
            <a:pPr marL="91440" lvl="0" indent="-127000" algn="l" rtl="0">
              <a:lnSpc>
                <a:spcPct val="90000"/>
              </a:lnSpc>
              <a:spcBef>
                <a:spcPts val="1400"/>
              </a:spcBef>
              <a:spcAft>
                <a:spcPts val="0"/>
              </a:spcAft>
              <a:buSzPts val="2000"/>
              <a:buFont typeface="Arial"/>
              <a:buChar char="•"/>
            </a:pPr>
            <a:r>
              <a:rPr lang="en-GB" dirty="0"/>
              <a:t>   Doesn’t have to look like a spreadsheet</a:t>
            </a:r>
            <a:endParaRPr dirty="0"/>
          </a:p>
        </p:txBody>
      </p:sp>
      <p:cxnSp>
        <p:nvCxnSpPr>
          <p:cNvPr id="128" name="Google Shape;128;p16"/>
          <p:cNvCxnSpPr/>
          <p:nvPr/>
        </p:nvCxnSpPr>
        <p:spPr>
          <a:xfrm>
            <a:off x="5911403" y="1845734"/>
            <a:ext cx="0" cy="3795212"/>
          </a:xfrm>
          <a:prstGeom prst="straightConnector1">
            <a:avLst/>
          </a:prstGeom>
          <a:noFill/>
          <a:ln w="12700" cap="flat" cmpd="sng">
            <a:solidFill>
              <a:schemeClr val="accent1"/>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Shape 60">
            <a:extLst>
              <a:ext uri="{FF2B5EF4-FFF2-40B4-BE49-F238E27FC236}">
                <a16:creationId xmlns:a16="http://schemas.microsoft.com/office/drawing/2014/main" id="{F588A414-617F-4601-9AE3-621229A34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6" y="435547"/>
            <a:ext cx="6737283" cy="6182357"/>
          </a:xfrm>
          <a:custGeom>
            <a:avLst/>
            <a:gdLst>
              <a:gd name="connsiteX0" fmla="*/ 3069308 w 6737283"/>
              <a:gd name="connsiteY0" fmla="*/ 4700856 h 6182357"/>
              <a:gd name="connsiteX1" fmla="*/ 3741219 w 6737283"/>
              <a:gd name="connsiteY1" fmla="*/ 4700856 h 6182357"/>
              <a:gd name="connsiteX2" fmla="*/ 3772851 w 6737283"/>
              <a:gd name="connsiteY2" fmla="*/ 4705057 h 6182357"/>
              <a:gd name="connsiteX3" fmla="*/ 3794606 w 6737283"/>
              <a:gd name="connsiteY3" fmla="*/ 4714179 h 6182357"/>
              <a:gd name="connsiteX4" fmla="*/ 3781311 w 6737283"/>
              <a:gd name="connsiteY4" fmla="*/ 4737174 h 6182357"/>
              <a:gd name="connsiteX5" fmla="*/ 3310253 w 6737283"/>
              <a:gd name="connsiteY5" fmla="*/ 5551879 h 6182357"/>
              <a:gd name="connsiteX6" fmla="*/ 3029608 w 6737283"/>
              <a:gd name="connsiteY6" fmla="*/ 5714986 h 6182357"/>
              <a:gd name="connsiteX7" fmla="*/ 2804018 w 6737283"/>
              <a:gd name="connsiteY7" fmla="*/ 5714986 h 6182357"/>
              <a:gd name="connsiteX8" fmla="*/ 2777702 w 6737283"/>
              <a:gd name="connsiteY8" fmla="*/ 5714986 h 6182357"/>
              <a:gd name="connsiteX9" fmla="*/ 2752590 w 6737283"/>
              <a:gd name="connsiteY9" fmla="*/ 5671743 h 6182357"/>
              <a:gd name="connsiteX10" fmla="*/ 2629591 w 6737283"/>
              <a:gd name="connsiteY10" fmla="*/ 5459928 h 6182357"/>
              <a:gd name="connsiteX11" fmla="*/ 2629591 w 6737283"/>
              <a:gd name="connsiteY11" fmla="*/ 5341369 h 6182357"/>
              <a:gd name="connsiteX12" fmla="*/ 2966273 w 6737283"/>
              <a:gd name="connsiteY12" fmla="*/ 4761581 h 6182357"/>
              <a:gd name="connsiteX13" fmla="*/ 3069308 w 6737283"/>
              <a:gd name="connsiteY13" fmla="*/ 4700856 h 6182357"/>
              <a:gd name="connsiteX14" fmla="*/ 1224901 w 6737283"/>
              <a:gd name="connsiteY14" fmla="*/ 1955792 h 6182357"/>
              <a:gd name="connsiteX15" fmla="*/ 3029608 w 6737283"/>
              <a:gd name="connsiteY15" fmla="*/ 1955792 h 6182357"/>
              <a:gd name="connsiteX16" fmla="*/ 3310253 w 6737283"/>
              <a:gd name="connsiteY16" fmla="*/ 2118897 h 6182357"/>
              <a:gd name="connsiteX17" fmla="*/ 4210658 w 6737283"/>
              <a:gd name="connsiteY17" fmla="*/ 3676167 h 6182357"/>
              <a:gd name="connsiteX18" fmla="*/ 4210658 w 6737283"/>
              <a:gd name="connsiteY18" fmla="*/ 3994611 h 6182357"/>
              <a:gd name="connsiteX19" fmla="*/ 3876332 w 6737283"/>
              <a:gd name="connsiteY19" fmla="*/ 4572836 h 6182357"/>
              <a:gd name="connsiteX20" fmla="*/ 3848155 w 6737283"/>
              <a:gd name="connsiteY20" fmla="*/ 4621566 h 6182357"/>
              <a:gd name="connsiteX21" fmla="*/ 3849147 w 6737283"/>
              <a:gd name="connsiteY21" fmla="*/ 4621982 h 6182357"/>
              <a:gd name="connsiteX22" fmla="*/ 3898871 w 6737283"/>
              <a:gd name="connsiteY22" fmla="*/ 4672132 h 6182357"/>
              <a:gd name="connsiteX23" fmla="*/ 4277007 w 6737283"/>
              <a:gd name="connsiteY23" fmla="*/ 5326128 h 6182357"/>
              <a:gd name="connsiteX24" fmla="*/ 4277007 w 6737283"/>
              <a:gd name="connsiteY24" fmla="*/ 5459864 h 6182357"/>
              <a:gd name="connsiteX25" fmla="*/ 3898871 w 6737283"/>
              <a:gd name="connsiteY25" fmla="*/ 6113858 h 6182357"/>
              <a:gd name="connsiteX26" fmla="*/ 3781008 w 6737283"/>
              <a:gd name="connsiteY26" fmla="*/ 6182357 h 6182357"/>
              <a:gd name="connsiteX27" fmla="*/ 3023097 w 6737283"/>
              <a:gd name="connsiteY27" fmla="*/ 6182357 h 6182357"/>
              <a:gd name="connsiteX28" fmla="*/ 2906873 w 6737283"/>
              <a:gd name="connsiteY28" fmla="*/ 6113858 h 6182357"/>
              <a:gd name="connsiteX29" fmla="*/ 2703171 w 6737283"/>
              <a:gd name="connsiteY29" fmla="*/ 5763071 h 6182357"/>
              <a:gd name="connsiteX30" fmla="*/ 2680160 w 6737283"/>
              <a:gd name="connsiteY30" fmla="*/ 5723442 h 6182357"/>
              <a:gd name="connsiteX31" fmla="*/ 2698266 w 6737283"/>
              <a:gd name="connsiteY31" fmla="*/ 5723442 h 6182357"/>
              <a:gd name="connsiteX32" fmla="*/ 2783847 w 6737283"/>
              <a:gd name="connsiteY32" fmla="*/ 5723442 h 6182357"/>
              <a:gd name="connsiteX33" fmla="*/ 2821024 w 6737283"/>
              <a:gd name="connsiteY33" fmla="*/ 5787465 h 6182357"/>
              <a:gd name="connsiteX34" fmla="*/ 2963061 w 6737283"/>
              <a:gd name="connsiteY34" fmla="*/ 6032063 h 6182357"/>
              <a:gd name="connsiteX35" fmla="*/ 3066098 w 6737283"/>
              <a:gd name="connsiteY35" fmla="*/ 6092789 h 6182357"/>
              <a:gd name="connsiteX36" fmla="*/ 3738009 w 6737283"/>
              <a:gd name="connsiteY36" fmla="*/ 6092789 h 6182357"/>
              <a:gd name="connsiteX37" fmla="*/ 3842495 w 6737283"/>
              <a:gd name="connsiteY37" fmla="*/ 6032063 h 6182357"/>
              <a:gd name="connsiteX38" fmla="*/ 4177725 w 6737283"/>
              <a:gd name="connsiteY38" fmla="*/ 5452277 h 6182357"/>
              <a:gd name="connsiteX39" fmla="*/ 4177725 w 6737283"/>
              <a:gd name="connsiteY39" fmla="*/ 5333715 h 6182357"/>
              <a:gd name="connsiteX40" fmla="*/ 3842495 w 6737283"/>
              <a:gd name="connsiteY40" fmla="*/ 4753929 h 6182357"/>
              <a:gd name="connsiteX41" fmla="*/ 3798415 w 6737283"/>
              <a:gd name="connsiteY41" fmla="*/ 4709469 h 6182357"/>
              <a:gd name="connsiteX42" fmla="*/ 3793314 w 6737283"/>
              <a:gd name="connsiteY42" fmla="*/ 4707332 h 6182357"/>
              <a:gd name="connsiteX43" fmla="*/ 3820658 w 6737283"/>
              <a:gd name="connsiteY43" fmla="*/ 4660042 h 6182357"/>
              <a:gd name="connsiteX44" fmla="*/ 3840992 w 6737283"/>
              <a:gd name="connsiteY44" fmla="*/ 4624871 h 6182357"/>
              <a:gd name="connsiteX45" fmla="*/ 3819901 w 6737283"/>
              <a:gd name="connsiteY45" fmla="*/ 4616027 h 6182357"/>
              <a:gd name="connsiteX46" fmla="*/ 3784220 w 6737283"/>
              <a:gd name="connsiteY46" fmla="*/ 4611287 h 6182357"/>
              <a:gd name="connsiteX47" fmla="*/ 3026308 w 6737283"/>
              <a:gd name="connsiteY47" fmla="*/ 4611287 h 6182357"/>
              <a:gd name="connsiteX48" fmla="*/ 2910085 w 6737283"/>
              <a:gd name="connsiteY48" fmla="*/ 4679784 h 6182357"/>
              <a:gd name="connsiteX49" fmla="*/ 2530311 w 6737283"/>
              <a:gd name="connsiteY49" fmla="*/ 5333780 h 6182357"/>
              <a:gd name="connsiteX50" fmla="*/ 2530311 w 6737283"/>
              <a:gd name="connsiteY50" fmla="*/ 5467516 h 6182357"/>
              <a:gd name="connsiteX51" fmla="*/ 2655665 w 6737283"/>
              <a:gd name="connsiteY51" fmla="*/ 5683385 h 6182357"/>
              <a:gd name="connsiteX52" fmla="*/ 2674016 w 6737283"/>
              <a:gd name="connsiteY52" fmla="*/ 5714986 h 6182357"/>
              <a:gd name="connsiteX53" fmla="*/ 2589006 w 6737283"/>
              <a:gd name="connsiteY53" fmla="*/ 5714986 h 6182357"/>
              <a:gd name="connsiteX54" fmla="*/ 1224901 w 6737283"/>
              <a:gd name="connsiteY54" fmla="*/ 5714986 h 6182357"/>
              <a:gd name="connsiteX55" fmla="*/ 948152 w 6737283"/>
              <a:gd name="connsiteY55" fmla="*/ 5551879 h 6182357"/>
              <a:gd name="connsiteX56" fmla="*/ 43852 w 6737283"/>
              <a:gd name="connsiteY56" fmla="*/ 3994611 h 6182357"/>
              <a:gd name="connsiteX57" fmla="*/ 43852 w 6737283"/>
              <a:gd name="connsiteY57" fmla="*/ 3676167 h 6182357"/>
              <a:gd name="connsiteX58" fmla="*/ 948152 w 6737283"/>
              <a:gd name="connsiteY58" fmla="*/ 2118897 h 6182357"/>
              <a:gd name="connsiteX59" fmla="*/ 1224901 w 6737283"/>
              <a:gd name="connsiteY59" fmla="*/ 1955792 h 6182357"/>
              <a:gd name="connsiteX60" fmla="*/ 4371721 w 6737283"/>
              <a:gd name="connsiteY60" fmla="*/ 407983 h 6182357"/>
              <a:gd name="connsiteX61" fmla="*/ 5796147 w 6737283"/>
              <a:gd name="connsiteY61" fmla="*/ 407983 h 6182357"/>
              <a:gd name="connsiteX62" fmla="*/ 5999635 w 6737283"/>
              <a:gd name="connsiteY62" fmla="*/ 524399 h 6182357"/>
              <a:gd name="connsiteX63" fmla="*/ 6711847 w 6737283"/>
              <a:gd name="connsiteY63" fmla="*/ 1779100 h 6182357"/>
              <a:gd name="connsiteX64" fmla="*/ 6711847 w 6737283"/>
              <a:gd name="connsiteY64" fmla="*/ 2020556 h 6182357"/>
              <a:gd name="connsiteX65" fmla="*/ 5999635 w 6737283"/>
              <a:gd name="connsiteY65" fmla="*/ 3275255 h 6182357"/>
              <a:gd name="connsiteX66" fmla="*/ 5796147 w 6737283"/>
              <a:gd name="connsiteY66" fmla="*/ 3391671 h 6182357"/>
              <a:gd name="connsiteX67" fmla="*/ 4371721 w 6737283"/>
              <a:gd name="connsiteY67" fmla="*/ 3391671 h 6182357"/>
              <a:gd name="connsiteX68" fmla="*/ 4168234 w 6737283"/>
              <a:gd name="connsiteY68" fmla="*/ 3275255 h 6182357"/>
              <a:gd name="connsiteX69" fmla="*/ 3456021 w 6737283"/>
              <a:gd name="connsiteY69" fmla="*/ 2020556 h 6182357"/>
              <a:gd name="connsiteX70" fmla="*/ 3456021 w 6737283"/>
              <a:gd name="connsiteY70" fmla="*/ 1779100 h 6182357"/>
              <a:gd name="connsiteX71" fmla="*/ 4168234 w 6737283"/>
              <a:gd name="connsiteY71" fmla="*/ 524399 h 6182357"/>
              <a:gd name="connsiteX72" fmla="*/ 4371721 w 6737283"/>
              <a:gd name="connsiteY72" fmla="*/ 407983 h 6182357"/>
              <a:gd name="connsiteX73" fmla="*/ 2333648 w 6737283"/>
              <a:gd name="connsiteY73" fmla="*/ 0 h 6182357"/>
              <a:gd name="connsiteX74" fmla="*/ 3181225 w 6737283"/>
              <a:gd name="connsiteY74" fmla="*/ 0 h 6182357"/>
              <a:gd name="connsiteX75" fmla="*/ 3302308 w 6737283"/>
              <a:gd name="connsiteY75" fmla="*/ 69272 h 6182357"/>
              <a:gd name="connsiteX76" fmla="*/ 3726096 w 6737283"/>
              <a:gd name="connsiteY76" fmla="*/ 815858 h 6182357"/>
              <a:gd name="connsiteX77" fmla="*/ 3726096 w 6737283"/>
              <a:gd name="connsiteY77" fmla="*/ 959532 h 6182357"/>
              <a:gd name="connsiteX78" fmla="*/ 3302308 w 6737283"/>
              <a:gd name="connsiteY78" fmla="*/ 1706117 h 6182357"/>
              <a:gd name="connsiteX79" fmla="*/ 3181225 w 6737283"/>
              <a:gd name="connsiteY79" fmla="*/ 1775389 h 6182357"/>
              <a:gd name="connsiteX80" fmla="*/ 2333648 w 6737283"/>
              <a:gd name="connsiteY80" fmla="*/ 1775389 h 6182357"/>
              <a:gd name="connsiteX81" fmla="*/ 2212565 w 6737283"/>
              <a:gd name="connsiteY81" fmla="*/ 1706117 h 6182357"/>
              <a:gd name="connsiteX82" fmla="*/ 1788776 w 6737283"/>
              <a:gd name="connsiteY82" fmla="*/ 959532 h 6182357"/>
              <a:gd name="connsiteX83" fmla="*/ 1788776 w 6737283"/>
              <a:gd name="connsiteY83" fmla="*/ 815858 h 6182357"/>
              <a:gd name="connsiteX84" fmla="*/ 2212565 w 6737283"/>
              <a:gd name="connsiteY84" fmla="*/ 69272 h 6182357"/>
              <a:gd name="connsiteX85" fmla="*/ 2333648 w 6737283"/>
              <a:gd name="connsiteY85" fmla="*/ 0 h 6182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3" h="6182357">
                <a:moveTo>
                  <a:pt x="3069308" y="4700856"/>
                </a:moveTo>
                <a:cubicBezTo>
                  <a:pt x="3069308" y="4700856"/>
                  <a:pt x="3069308" y="4700856"/>
                  <a:pt x="3741219" y="4700856"/>
                </a:cubicBezTo>
                <a:cubicBezTo>
                  <a:pt x="3752103" y="4700856"/>
                  <a:pt x="3762716" y="4702301"/>
                  <a:pt x="3772851" y="4705057"/>
                </a:cubicBezTo>
                <a:lnTo>
                  <a:pt x="3794606" y="4714179"/>
                </a:lnTo>
                <a:lnTo>
                  <a:pt x="3781311" y="4737174"/>
                </a:lnTo>
                <a:cubicBezTo>
                  <a:pt x="3661094" y="4945091"/>
                  <a:pt x="3507217" y="5211226"/>
                  <a:pt x="3310253" y="5551879"/>
                </a:cubicBezTo>
                <a:cubicBezTo>
                  <a:pt x="3251787" y="5652849"/>
                  <a:pt x="3146543" y="5714986"/>
                  <a:pt x="3029608" y="5714986"/>
                </a:cubicBezTo>
                <a:cubicBezTo>
                  <a:pt x="3029608" y="5714986"/>
                  <a:pt x="3029608" y="5714986"/>
                  <a:pt x="2804018" y="5714986"/>
                </a:cubicBezTo>
                <a:lnTo>
                  <a:pt x="2777702" y="5714986"/>
                </a:lnTo>
                <a:lnTo>
                  <a:pt x="2752590" y="5671743"/>
                </a:lnTo>
                <a:cubicBezTo>
                  <a:pt x="2717624" y="5611527"/>
                  <a:pt x="2676937" y="5541461"/>
                  <a:pt x="2629591" y="5459928"/>
                </a:cubicBezTo>
                <a:cubicBezTo>
                  <a:pt x="2607825" y="5423781"/>
                  <a:pt x="2607825" y="5377515"/>
                  <a:pt x="2629591" y="5341369"/>
                </a:cubicBezTo>
                <a:cubicBezTo>
                  <a:pt x="2629591" y="5341369"/>
                  <a:pt x="2629591" y="5341369"/>
                  <a:pt x="2966273" y="4761581"/>
                </a:cubicBezTo>
                <a:cubicBezTo>
                  <a:pt x="2986591" y="4723990"/>
                  <a:pt x="3027222" y="4700856"/>
                  <a:pt x="3069308" y="4700856"/>
                </a:cubicBezTo>
                <a:close/>
                <a:moveTo>
                  <a:pt x="1224901" y="1955792"/>
                </a:moveTo>
                <a:cubicBezTo>
                  <a:pt x="1224901" y="1955792"/>
                  <a:pt x="1224901" y="1955792"/>
                  <a:pt x="3029608" y="1955792"/>
                </a:cubicBezTo>
                <a:cubicBezTo>
                  <a:pt x="3146543" y="1955792"/>
                  <a:pt x="3251787" y="2017927"/>
                  <a:pt x="3310253" y="2118897"/>
                </a:cubicBezTo>
                <a:cubicBezTo>
                  <a:pt x="3310253" y="2118897"/>
                  <a:pt x="3310253" y="2118897"/>
                  <a:pt x="4210658" y="3676167"/>
                </a:cubicBezTo>
                <a:cubicBezTo>
                  <a:pt x="4269127" y="3773254"/>
                  <a:pt x="4269127" y="3897524"/>
                  <a:pt x="4210658" y="3994611"/>
                </a:cubicBezTo>
                <a:cubicBezTo>
                  <a:pt x="4210658" y="3994611"/>
                  <a:pt x="4210658" y="3994611"/>
                  <a:pt x="3876332" y="4572836"/>
                </a:cubicBezTo>
                <a:lnTo>
                  <a:pt x="3848155" y="4621566"/>
                </a:lnTo>
                <a:lnTo>
                  <a:pt x="3849147" y="4621982"/>
                </a:lnTo>
                <a:cubicBezTo>
                  <a:pt x="3869405" y="4633806"/>
                  <a:pt x="3886592" y="4650930"/>
                  <a:pt x="3898871" y="4672132"/>
                </a:cubicBezTo>
                <a:cubicBezTo>
                  <a:pt x="3898871" y="4672132"/>
                  <a:pt x="3898871" y="4672132"/>
                  <a:pt x="4277007" y="5326128"/>
                </a:cubicBezTo>
                <a:cubicBezTo>
                  <a:pt x="4301562" y="5366901"/>
                  <a:pt x="4301562" y="5419090"/>
                  <a:pt x="4277007" y="5459864"/>
                </a:cubicBezTo>
                <a:cubicBezTo>
                  <a:pt x="4277007" y="5459864"/>
                  <a:pt x="4277007" y="5459864"/>
                  <a:pt x="3898871" y="6113858"/>
                </a:cubicBezTo>
                <a:cubicBezTo>
                  <a:pt x="3874315" y="6156262"/>
                  <a:pt x="3830117" y="6182357"/>
                  <a:pt x="3781008" y="6182357"/>
                </a:cubicBezTo>
                <a:cubicBezTo>
                  <a:pt x="3781008" y="6182357"/>
                  <a:pt x="3781008" y="6182357"/>
                  <a:pt x="3023097" y="6182357"/>
                </a:cubicBezTo>
                <a:cubicBezTo>
                  <a:pt x="2975624" y="6182357"/>
                  <a:pt x="2929791" y="6156262"/>
                  <a:pt x="2906873" y="6113858"/>
                </a:cubicBezTo>
                <a:cubicBezTo>
                  <a:pt x="2906873" y="6113858"/>
                  <a:pt x="2906873" y="6113858"/>
                  <a:pt x="2703171" y="5763071"/>
                </a:cubicBezTo>
                <a:lnTo>
                  <a:pt x="2680160" y="5723442"/>
                </a:lnTo>
                <a:lnTo>
                  <a:pt x="2698266" y="5723442"/>
                </a:lnTo>
                <a:lnTo>
                  <a:pt x="2783847" y="5723442"/>
                </a:lnTo>
                <a:lnTo>
                  <a:pt x="2821024" y="5787465"/>
                </a:lnTo>
                <a:cubicBezTo>
                  <a:pt x="2963061" y="6032063"/>
                  <a:pt x="2963061" y="6032063"/>
                  <a:pt x="2963061" y="6032063"/>
                </a:cubicBezTo>
                <a:cubicBezTo>
                  <a:pt x="2983379" y="6069654"/>
                  <a:pt x="3024013" y="6092789"/>
                  <a:pt x="3066098" y="6092789"/>
                </a:cubicBezTo>
                <a:cubicBezTo>
                  <a:pt x="3738009" y="6092789"/>
                  <a:pt x="3738009" y="6092789"/>
                  <a:pt x="3738009" y="6092789"/>
                </a:cubicBezTo>
                <a:cubicBezTo>
                  <a:pt x="3781544" y="6092789"/>
                  <a:pt x="3820727" y="6069654"/>
                  <a:pt x="3842495" y="6032063"/>
                </a:cubicBezTo>
                <a:cubicBezTo>
                  <a:pt x="4177725" y="5452277"/>
                  <a:pt x="4177725" y="5452277"/>
                  <a:pt x="4177725" y="5452277"/>
                </a:cubicBezTo>
                <a:cubicBezTo>
                  <a:pt x="4199493" y="5416129"/>
                  <a:pt x="4199493" y="5369862"/>
                  <a:pt x="4177725" y="5333715"/>
                </a:cubicBezTo>
                <a:cubicBezTo>
                  <a:pt x="3842495" y="4753929"/>
                  <a:pt x="3842495" y="4753929"/>
                  <a:pt x="3842495" y="4753929"/>
                </a:cubicBezTo>
                <a:cubicBezTo>
                  <a:pt x="3831611" y="4735132"/>
                  <a:pt x="3816373" y="4719950"/>
                  <a:pt x="3798415" y="4709469"/>
                </a:cubicBezTo>
                <a:lnTo>
                  <a:pt x="3793314" y="4707332"/>
                </a:lnTo>
                <a:lnTo>
                  <a:pt x="3820658" y="4660042"/>
                </a:lnTo>
                <a:lnTo>
                  <a:pt x="3840992" y="4624871"/>
                </a:lnTo>
                <a:lnTo>
                  <a:pt x="3819901" y="4616027"/>
                </a:lnTo>
                <a:cubicBezTo>
                  <a:pt x="3808467" y="4612917"/>
                  <a:pt x="3796497" y="4611287"/>
                  <a:pt x="3784220" y="4611287"/>
                </a:cubicBezTo>
                <a:cubicBezTo>
                  <a:pt x="3026308" y="4611287"/>
                  <a:pt x="3026308" y="4611287"/>
                  <a:pt x="3026308" y="4611287"/>
                </a:cubicBezTo>
                <a:cubicBezTo>
                  <a:pt x="2978837" y="4611287"/>
                  <a:pt x="2933002" y="4637381"/>
                  <a:pt x="2910085" y="4679784"/>
                </a:cubicBezTo>
                <a:cubicBezTo>
                  <a:pt x="2530311" y="5333780"/>
                  <a:pt x="2530311" y="5333780"/>
                  <a:pt x="2530311" y="5333780"/>
                </a:cubicBezTo>
                <a:cubicBezTo>
                  <a:pt x="2505755" y="5374553"/>
                  <a:pt x="2505755" y="5426742"/>
                  <a:pt x="2530311" y="5467516"/>
                </a:cubicBezTo>
                <a:cubicBezTo>
                  <a:pt x="2577782" y="5549264"/>
                  <a:pt x="2619319" y="5620796"/>
                  <a:pt x="2655665" y="5683385"/>
                </a:cubicBezTo>
                <a:lnTo>
                  <a:pt x="2674016" y="5714986"/>
                </a:lnTo>
                <a:lnTo>
                  <a:pt x="2589006" y="5714986"/>
                </a:lnTo>
                <a:cubicBezTo>
                  <a:pt x="2324645" y="5714986"/>
                  <a:pt x="1901667" y="5714986"/>
                  <a:pt x="1224901" y="5714986"/>
                </a:cubicBezTo>
                <a:cubicBezTo>
                  <a:pt x="1111864" y="5714986"/>
                  <a:pt x="1002723" y="5652849"/>
                  <a:pt x="948152" y="5551879"/>
                </a:cubicBezTo>
                <a:cubicBezTo>
                  <a:pt x="948152" y="5551879"/>
                  <a:pt x="948152" y="5551879"/>
                  <a:pt x="43852" y="3994611"/>
                </a:cubicBezTo>
                <a:cubicBezTo>
                  <a:pt x="-14617" y="3897524"/>
                  <a:pt x="-14617" y="3773254"/>
                  <a:pt x="43852" y="3676167"/>
                </a:cubicBezTo>
                <a:cubicBezTo>
                  <a:pt x="43852" y="3676167"/>
                  <a:pt x="43852" y="3676167"/>
                  <a:pt x="948152" y="2118897"/>
                </a:cubicBezTo>
                <a:cubicBezTo>
                  <a:pt x="1002723" y="2017927"/>
                  <a:pt x="1111864" y="1955792"/>
                  <a:pt x="1224901" y="1955792"/>
                </a:cubicBezTo>
                <a:close/>
                <a:moveTo>
                  <a:pt x="4371721" y="407983"/>
                </a:moveTo>
                <a:cubicBezTo>
                  <a:pt x="5796147" y="407983"/>
                  <a:pt x="5796147" y="407983"/>
                  <a:pt x="5796147" y="407983"/>
                </a:cubicBezTo>
                <a:cubicBezTo>
                  <a:pt x="5868215" y="407983"/>
                  <a:pt x="5961482" y="459723"/>
                  <a:pt x="5999635" y="524399"/>
                </a:cubicBezTo>
                <a:cubicBezTo>
                  <a:pt x="6711847" y="1779100"/>
                  <a:pt x="6711847" y="1779100"/>
                  <a:pt x="6711847" y="1779100"/>
                </a:cubicBezTo>
                <a:cubicBezTo>
                  <a:pt x="6745762" y="1848087"/>
                  <a:pt x="6745762" y="1951567"/>
                  <a:pt x="6711847" y="2020556"/>
                </a:cubicBezTo>
                <a:cubicBezTo>
                  <a:pt x="5999635" y="3275255"/>
                  <a:pt x="5999635" y="3275255"/>
                  <a:pt x="5999635" y="3275255"/>
                </a:cubicBezTo>
                <a:cubicBezTo>
                  <a:pt x="5961482" y="3339932"/>
                  <a:pt x="5868215" y="3391671"/>
                  <a:pt x="5796147" y="3391671"/>
                </a:cubicBezTo>
                <a:lnTo>
                  <a:pt x="4371721" y="3391671"/>
                </a:lnTo>
                <a:cubicBezTo>
                  <a:pt x="4295414" y="3391671"/>
                  <a:pt x="4202149" y="3339932"/>
                  <a:pt x="4168234" y="3275255"/>
                </a:cubicBezTo>
                <a:cubicBezTo>
                  <a:pt x="3456021" y="2020556"/>
                  <a:pt x="3456021" y="2020556"/>
                  <a:pt x="3456021" y="2020556"/>
                </a:cubicBezTo>
                <a:cubicBezTo>
                  <a:pt x="3417866" y="1951567"/>
                  <a:pt x="3417866" y="1848087"/>
                  <a:pt x="3456021" y="1779100"/>
                </a:cubicBezTo>
                <a:cubicBezTo>
                  <a:pt x="4168234" y="524399"/>
                  <a:pt x="4168234" y="524399"/>
                  <a:pt x="4168234" y="524399"/>
                </a:cubicBezTo>
                <a:cubicBezTo>
                  <a:pt x="4202149" y="459723"/>
                  <a:pt x="4295414" y="407983"/>
                  <a:pt x="4371721" y="407983"/>
                </a:cubicBezTo>
                <a:close/>
                <a:moveTo>
                  <a:pt x="2333648" y="0"/>
                </a:moveTo>
                <a:cubicBezTo>
                  <a:pt x="3181225" y="0"/>
                  <a:pt x="3181225" y="0"/>
                  <a:pt x="3181225" y="0"/>
                </a:cubicBezTo>
                <a:cubicBezTo>
                  <a:pt x="3224109" y="0"/>
                  <a:pt x="3279606" y="30787"/>
                  <a:pt x="3302308" y="69272"/>
                </a:cubicBezTo>
                <a:cubicBezTo>
                  <a:pt x="3726096" y="815858"/>
                  <a:pt x="3726096" y="815858"/>
                  <a:pt x="3726096" y="815858"/>
                </a:cubicBezTo>
                <a:cubicBezTo>
                  <a:pt x="3746277" y="856908"/>
                  <a:pt x="3746277" y="918482"/>
                  <a:pt x="3726096" y="959532"/>
                </a:cubicBezTo>
                <a:cubicBezTo>
                  <a:pt x="3302308" y="1706117"/>
                  <a:pt x="3302308" y="1706117"/>
                  <a:pt x="3302308" y="1706117"/>
                </a:cubicBezTo>
                <a:cubicBezTo>
                  <a:pt x="3279606" y="1744603"/>
                  <a:pt x="3224109" y="1775389"/>
                  <a:pt x="3181225" y="1775389"/>
                </a:cubicBezTo>
                <a:lnTo>
                  <a:pt x="2333648" y="1775389"/>
                </a:lnTo>
                <a:cubicBezTo>
                  <a:pt x="2288242" y="1775389"/>
                  <a:pt x="2232746" y="1744603"/>
                  <a:pt x="2212565" y="1706117"/>
                </a:cubicBezTo>
                <a:cubicBezTo>
                  <a:pt x="1788776" y="959532"/>
                  <a:pt x="1788776" y="959532"/>
                  <a:pt x="1788776" y="959532"/>
                </a:cubicBezTo>
                <a:cubicBezTo>
                  <a:pt x="1766073" y="918482"/>
                  <a:pt x="1766073" y="856908"/>
                  <a:pt x="1788776" y="815858"/>
                </a:cubicBezTo>
                <a:cubicBezTo>
                  <a:pt x="2212565" y="69272"/>
                  <a:pt x="2212565" y="69272"/>
                  <a:pt x="2212565" y="69272"/>
                </a:cubicBezTo>
                <a:cubicBezTo>
                  <a:pt x="2232746" y="30787"/>
                  <a:pt x="2288242" y="0"/>
                  <a:pt x="233364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4335B77-8CC0-4D6E-9DD2-64DC41E36D54}"/>
              </a:ext>
            </a:extLst>
          </p:cNvPr>
          <p:cNvSpPr>
            <a:spLocks noGrp="1"/>
          </p:cNvSpPr>
          <p:nvPr>
            <p:ph type="title"/>
          </p:nvPr>
        </p:nvSpPr>
        <p:spPr>
          <a:xfrm>
            <a:off x="4937760" y="3995271"/>
            <a:ext cx="6757415" cy="1945502"/>
          </a:xfrm>
        </p:spPr>
        <p:txBody>
          <a:bodyPr vert="horz" lIns="91440" tIns="45720" rIns="91440" bIns="45720" rtlCol="0" anchor="t">
            <a:normAutofit/>
          </a:bodyPr>
          <a:lstStyle/>
          <a:p>
            <a:pPr algn="r"/>
            <a:r>
              <a:rPr lang="en-US" sz="6600" dirty="0"/>
              <a:t>Music Consumption</a:t>
            </a:r>
          </a:p>
        </p:txBody>
      </p:sp>
      <p:pic>
        <p:nvPicPr>
          <p:cNvPr id="5" name="Google Shape;134;p17" descr="A screenshot of a cell phone&#10;&#10;Description automatically generated">
            <a:extLst>
              <a:ext uri="{FF2B5EF4-FFF2-40B4-BE49-F238E27FC236}">
                <a16:creationId xmlns:a16="http://schemas.microsoft.com/office/drawing/2014/main" id="{3F353E36-CA5F-4A9A-B757-D5EEA14F8D4C}"/>
              </a:ext>
            </a:extLst>
          </p:cNvPr>
          <p:cNvPicPr preferRelativeResize="0">
            <a:picLocks noGrp="1"/>
          </p:cNvPicPr>
          <p:nvPr>
            <p:ph sz="half" idx="1"/>
          </p:nvPr>
        </p:nvPicPr>
        <p:blipFill rotWithShape="1">
          <a:blip r:embed="rId2"/>
          <a:stretch/>
        </p:blipFill>
        <p:spPr>
          <a:xfrm>
            <a:off x="2707774" y="532015"/>
            <a:ext cx="1222782" cy="1410554"/>
          </a:xfrm>
          <a:prstGeom prst="rect">
            <a:avLst/>
          </a:prstGeom>
          <a:noFill/>
        </p:spPr>
      </p:pic>
      <p:pic>
        <p:nvPicPr>
          <p:cNvPr id="8" name="Google Shape;137;p17" descr="A screenshot of a cell phone&#10;&#10;Description automatically generated">
            <a:extLst>
              <a:ext uri="{FF2B5EF4-FFF2-40B4-BE49-F238E27FC236}">
                <a16:creationId xmlns:a16="http://schemas.microsoft.com/office/drawing/2014/main" id="{FAF2AB29-A16F-4351-9035-5A4B96F516CD}"/>
              </a:ext>
            </a:extLst>
          </p:cNvPr>
          <p:cNvPicPr preferRelativeResize="0"/>
          <p:nvPr/>
        </p:nvPicPr>
        <p:blipFill rotWithShape="1">
          <a:blip r:embed="rId3"/>
          <a:srcRect t="2218"/>
          <a:stretch/>
        </p:blipFill>
        <p:spPr>
          <a:xfrm>
            <a:off x="1666286" y="3063687"/>
            <a:ext cx="2208356" cy="2433099"/>
          </a:xfrm>
          <a:prstGeom prst="rect">
            <a:avLst/>
          </a:prstGeom>
          <a:noFill/>
        </p:spPr>
      </p:pic>
      <p:pic>
        <p:nvPicPr>
          <p:cNvPr id="7" name="Google Shape;135;p17">
            <a:extLst>
              <a:ext uri="{FF2B5EF4-FFF2-40B4-BE49-F238E27FC236}">
                <a16:creationId xmlns:a16="http://schemas.microsoft.com/office/drawing/2014/main" id="{316C7EAF-D7C9-43ED-83EF-EF7042153417}"/>
              </a:ext>
            </a:extLst>
          </p:cNvPr>
          <p:cNvPicPr preferRelativeResize="0">
            <a:picLocks noGrp="1"/>
          </p:cNvPicPr>
          <p:nvPr>
            <p:ph sz="half" idx="2"/>
          </p:nvPr>
        </p:nvPicPr>
        <p:blipFill rotWithShape="1">
          <a:blip r:embed="rId4"/>
          <a:srcRect l="7921" t="8035" r="8319" b="5212"/>
          <a:stretch/>
        </p:blipFill>
        <p:spPr>
          <a:xfrm>
            <a:off x="4937760" y="969816"/>
            <a:ext cx="1453709" cy="2785359"/>
          </a:xfrm>
          <a:prstGeom prst="rect">
            <a:avLst/>
          </a:prstGeom>
          <a:noFill/>
        </p:spPr>
      </p:pic>
      <p:sp>
        <p:nvSpPr>
          <p:cNvPr id="9" name="Google Shape;136;p17">
            <a:extLst>
              <a:ext uri="{FF2B5EF4-FFF2-40B4-BE49-F238E27FC236}">
                <a16:creationId xmlns:a16="http://schemas.microsoft.com/office/drawing/2014/main" id="{EAA0DF5E-384E-4D22-B9BB-F5ECA2B2FF2E}"/>
              </a:ext>
            </a:extLst>
          </p:cNvPr>
          <p:cNvSpPr txBox="1"/>
          <p:nvPr/>
        </p:nvSpPr>
        <p:spPr>
          <a:xfrm>
            <a:off x="4937760" y="3798290"/>
            <a:ext cx="1453709" cy="3924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00" dirty="0">
                <a:solidFill>
                  <a:schemeClr val="dk1"/>
                </a:solidFill>
                <a:latin typeface="Calibri"/>
                <a:ea typeface="Calibri"/>
                <a:cs typeface="Calibri"/>
                <a:sym typeface="Calibri"/>
              </a:rPr>
              <a:t>Fig 3: Platform reach</a:t>
            </a:r>
            <a:endParaRPr sz="1000" dirty="0">
              <a:solidFill>
                <a:schemeClr val="dk1"/>
              </a:solidFill>
              <a:latin typeface="Calibri"/>
              <a:ea typeface="Calibri"/>
              <a:cs typeface="Calibri"/>
              <a:sym typeface="Calibri"/>
            </a:endParaRPr>
          </a:p>
        </p:txBody>
      </p:sp>
      <p:sp>
        <p:nvSpPr>
          <p:cNvPr id="10" name="Google Shape;140;p17">
            <a:extLst>
              <a:ext uri="{FF2B5EF4-FFF2-40B4-BE49-F238E27FC236}">
                <a16:creationId xmlns:a16="http://schemas.microsoft.com/office/drawing/2014/main" id="{21CB49F1-6B66-4F6F-98F0-CAC36516D899}"/>
              </a:ext>
            </a:extLst>
          </p:cNvPr>
          <p:cNvSpPr txBox="1"/>
          <p:nvPr/>
        </p:nvSpPr>
        <p:spPr>
          <a:xfrm>
            <a:off x="2707774" y="1978494"/>
            <a:ext cx="1222782" cy="57828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00" dirty="0">
                <a:solidFill>
                  <a:schemeClr val="dk1"/>
                </a:solidFill>
                <a:latin typeface="Calibri"/>
                <a:ea typeface="Calibri"/>
                <a:cs typeface="Calibri"/>
                <a:sym typeface="Calibri"/>
              </a:rPr>
              <a:t>Fig 2: Average user statistics listening to music</a:t>
            </a:r>
            <a:endParaRPr sz="1000" dirty="0">
              <a:solidFill>
                <a:schemeClr val="dk1"/>
              </a:solidFill>
              <a:latin typeface="Calibri"/>
              <a:ea typeface="Calibri"/>
              <a:cs typeface="Calibri"/>
              <a:sym typeface="Calibri"/>
            </a:endParaRPr>
          </a:p>
        </p:txBody>
      </p:sp>
      <p:sp>
        <p:nvSpPr>
          <p:cNvPr id="11" name="Google Shape;141;p17">
            <a:extLst>
              <a:ext uri="{FF2B5EF4-FFF2-40B4-BE49-F238E27FC236}">
                <a16:creationId xmlns:a16="http://schemas.microsoft.com/office/drawing/2014/main" id="{33D03460-BCC8-4780-9F8F-D4E09E9B2A45}"/>
              </a:ext>
            </a:extLst>
          </p:cNvPr>
          <p:cNvSpPr txBox="1"/>
          <p:nvPr/>
        </p:nvSpPr>
        <p:spPr>
          <a:xfrm>
            <a:off x="1666285" y="5628736"/>
            <a:ext cx="2208357" cy="60719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050" dirty="0">
                <a:solidFill>
                  <a:schemeClr val="dk1"/>
                </a:solidFill>
                <a:latin typeface="Calibri"/>
                <a:ea typeface="Calibri"/>
                <a:cs typeface="Calibri"/>
                <a:sym typeface="Calibri"/>
              </a:rPr>
              <a:t>Fig 4: Methods of Music consumption</a:t>
            </a:r>
            <a:endParaRPr sz="105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32693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1964-FEC9-4EF2-B66E-7B095A1A2385}"/>
              </a:ext>
            </a:extLst>
          </p:cNvPr>
          <p:cNvSpPr>
            <a:spLocks noGrp="1"/>
          </p:cNvSpPr>
          <p:nvPr>
            <p:ph type="title"/>
          </p:nvPr>
        </p:nvSpPr>
        <p:spPr>
          <a:xfrm>
            <a:off x="838200" y="365125"/>
            <a:ext cx="10515600" cy="1325563"/>
          </a:xfrm>
        </p:spPr>
        <p:txBody>
          <a:bodyPr>
            <a:normAutofit/>
          </a:bodyPr>
          <a:lstStyle/>
          <a:p>
            <a:r>
              <a:rPr lang="en-IN" dirty="0"/>
              <a:t>Problem Statement</a:t>
            </a:r>
            <a:endParaRPr lang="en-US" dirty="0"/>
          </a:p>
        </p:txBody>
      </p:sp>
      <p:graphicFrame>
        <p:nvGraphicFramePr>
          <p:cNvPr id="9" name="Content Placeholder 4">
            <a:extLst>
              <a:ext uri="{FF2B5EF4-FFF2-40B4-BE49-F238E27FC236}">
                <a16:creationId xmlns:a16="http://schemas.microsoft.com/office/drawing/2014/main" id="{8A506E0E-7EEB-4F5B-9912-FBF3541B5C77}"/>
              </a:ext>
            </a:extLst>
          </p:cNvPr>
          <p:cNvGraphicFramePr>
            <a:graphicFrameLocks noGrp="1"/>
          </p:cNvGraphicFramePr>
          <p:nvPr>
            <p:ph idx="1"/>
            <p:extLst>
              <p:ext uri="{D42A27DB-BD31-4B8C-83A1-F6EECF244321}">
                <p14:modId xmlns:p14="http://schemas.microsoft.com/office/powerpoint/2010/main" val="40262434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2370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1"/>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Google Shape;152;p19"/>
          <p:cNvSpPr txBox="1">
            <a:spLocks noGrp="1"/>
          </p:cNvSpPr>
          <p:nvPr>
            <p:ph type="title"/>
          </p:nvPr>
        </p:nvSpPr>
        <p:spPr>
          <a:xfrm>
            <a:off x="965199" y="851517"/>
            <a:ext cx="5130795" cy="1461778"/>
          </a:xfrm>
          <a:prstGeom prst="rect">
            <a:avLst/>
          </a:prstGeom>
        </p:spPr>
        <p:txBody>
          <a:bodyPr spcFirstLastPara="1" lIns="91425" tIns="45700" rIns="91425" bIns="45700" anchorCtr="0">
            <a:normAutofit/>
          </a:bodyPr>
          <a:lstStyle/>
          <a:p>
            <a:pPr marL="0" lvl="0" indent="0" rtl="0">
              <a:spcBef>
                <a:spcPts val="0"/>
              </a:spcBef>
              <a:spcAft>
                <a:spcPts val="0"/>
              </a:spcAft>
              <a:buClr>
                <a:srgbClr val="9F2936"/>
              </a:buClr>
              <a:buSzPts val="4800"/>
              <a:buFont typeface="Calibri"/>
              <a:buNone/>
            </a:pPr>
            <a:r>
              <a:rPr lang="en-US" sz="4000" dirty="0"/>
              <a:t>Key Issues, Approaches and Limitations</a:t>
            </a:r>
          </a:p>
        </p:txBody>
      </p:sp>
      <p:sp>
        <p:nvSpPr>
          <p:cNvPr id="153" name="Google Shape;153;p19"/>
          <p:cNvSpPr txBox="1">
            <a:spLocks noGrp="1"/>
          </p:cNvSpPr>
          <p:nvPr>
            <p:ph type="body" idx="1"/>
          </p:nvPr>
        </p:nvSpPr>
        <p:spPr>
          <a:xfrm>
            <a:off x="496823" y="2470248"/>
            <a:ext cx="4516721" cy="3536235"/>
          </a:xfrm>
          <a:prstGeom prst="rect">
            <a:avLst/>
          </a:prstGeom>
        </p:spPr>
        <p:txBody>
          <a:bodyPr spcFirstLastPara="1" lIns="0" tIns="45700" rIns="0" bIns="45700" anchorCtr="0">
            <a:noAutofit/>
          </a:bodyPr>
          <a:lstStyle/>
          <a:p>
            <a:pPr marL="0" lvl="0" indent="0" rtl="0">
              <a:spcBef>
                <a:spcPts val="0"/>
              </a:spcBef>
              <a:spcAft>
                <a:spcPts val="0"/>
              </a:spcAft>
              <a:buSzPts val="1850"/>
              <a:buNone/>
            </a:pPr>
            <a:r>
              <a:rPr lang="en-US" sz="1100" b="1" dirty="0"/>
              <a:t>1. Spotify -- Large Scale, Low Latency, P2P Music-on-Demand Streaming by G. Kreitz and F. Niemela</a:t>
            </a:r>
          </a:p>
          <a:p>
            <a:pPr marL="0" lvl="0" indent="0" rtl="0">
              <a:spcBef>
                <a:spcPts val="600"/>
              </a:spcBef>
              <a:spcAft>
                <a:spcPts val="0"/>
              </a:spcAft>
              <a:buSzPts val="1850"/>
              <a:buNone/>
            </a:pPr>
            <a:r>
              <a:rPr lang="en-US" sz="1100" dirty="0"/>
              <a:t>Spotify is a streaming music service that uses peer-to-peer techniques. This service has a library of over 8 million tracks, allowing users to freely choose tracks they wish to listen to and to seek within tracks. To reduce server costs it is done using TCP as a transport protocol.</a:t>
            </a:r>
          </a:p>
          <a:p>
            <a:pPr marL="0" lvl="0" indent="0" rtl="0">
              <a:spcBef>
                <a:spcPts val="1200"/>
              </a:spcBef>
              <a:spcAft>
                <a:spcPts val="0"/>
              </a:spcAft>
              <a:buSzPts val="1850"/>
              <a:buNone/>
            </a:pPr>
            <a:r>
              <a:rPr lang="en-US" sz="1100" i="1" u="sng" dirty="0"/>
              <a:t>Limitation</a:t>
            </a:r>
            <a:r>
              <a:rPr lang="en-US" sz="1100" i="1" dirty="0"/>
              <a:t>:</a:t>
            </a:r>
            <a:r>
              <a:rPr lang="en-US" sz="1100" dirty="0"/>
              <a:t> Song skips are hardly considered. There is little difference of recommendations depending on the time of the day and day of the week.</a:t>
            </a:r>
          </a:p>
          <a:p>
            <a:pPr marL="0" lvl="0" indent="0" rtl="0">
              <a:spcBef>
                <a:spcPts val="1400"/>
              </a:spcBef>
              <a:spcAft>
                <a:spcPts val="0"/>
              </a:spcAft>
              <a:buSzPts val="1850"/>
              <a:buNone/>
            </a:pPr>
            <a:r>
              <a:rPr lang="en-US" sz="1100" b="1" dirty="0"/>
              <a:t>2. Pandora Music by Will Glaser, Jon Kraft and Tim Westergren</a:t>
            </a:r>
            <a:endParaRPr lang="en-US" sz="1100" dirty="0"/>
          </a:p>
          <a:p>
            <a:pPr marL="0" lvl="0" indent="0" rtl="0">
              <a:spcBef>
                <a:spcPts val="1400"/>
              </a:spcBef>
              <a:spcAft>
                <a:spcPts val="0"/>
              </a:spcAft>
              <a:buSzPts val="1850"/>
              <a:buNone/>
            </a:pPr>
            <a:r>
              <a:rPr lang="en-US" sz="1100" dirty="0"/>
              <a:t>The basic idea was to have musicians listen to and decode a song's “DNA” and then categorize it according to different musical qualities such as meter and tonality. Numbers are assigned to the over 450 different attributes, and Pandora's algorithm went to work, finding other songs that match these same qualities</a:t>
            </a:r>
          </a:p>
          <a:p>
            <a:pPr marL="0" lvl="0" indent="0" rtl="0">
              <a:spcBef>
                <a:spcPts val="1400"/>
              </a:spcBef>
              <a:spcAft>
                <a:spcPts val="0"/>
              </a:spcAft>
              <a:buSzPts val="1850"/>
              <a:buNone/>
            </a:pPr>
            <a:r>
              <a:rPr lang="en-US" sz="1100" i="1" u="sng" dirty="0"/>
              <a:t>Limitation</a:t>
            </a:r>
            <a:r>
              <a:rPr lang="en-US" sz="1100" i="1" dirty="0"/>
              <a:t>: </a:t>
            </a:r>
            <a:r>
              <a:rPr lang="en-US" sz="1100" dirty="0"/>
              <a:t>There is almost no conversation with the listener, to get confirmation of implicit choices or key computed dimensions of listeners profile.</a:t>
            </a:r>
          </a:p>
        </p:txBody>
      </p:sp>
      <p:pic>
        <p:nvPicPr>
          <p:cNvPr id="154" name="Google Shape;154;p19"/>
          <p:cNvPicPr preferRelativeResize="0"/>
          <p:nvPr/>
        </p:nvPicPr>
        <p:blipFill rotWithShape="1">
          <a:blip r:embed="rId3"/>
          <a:srcRect r="9716" b="-1"/>
          <a:stretch/>
        </p:blipFill>
        <p:spPr>
          <a:xfrm>
            <a:off x="5510369" y="851517"/>
            <a:ext cx="6184807" cy="5154967"/>
          </a:xfrm>
          <a:custGeom>
            <a:avLst/>
            <a:gdLst/>
            <a:ahLst/>
            <a:cxnLst/>
            <a:rect l="l" t="t" r="r" b="b"/>
            <a:pathLst>
              <a:path w="5846002" h="4872577">
                <a:moveTo>
                  <a:pt x="343285" y="2953992"/>
                </a:moveTo>
                <a:cubicBezTo>
                  <a:pt x="343285" y="2953992"/>
                  <a:pt x="343285" y="2953992"/>
                  <a:pt x="849063" y="2953992"/>
                </a:cubicBezTo>
                <a:cubicBezTo>
                  <a:pt x="880743" y="2953992"/>
                  <a:pt x="911330" y="2971406"/>
                  <a:pt x="926624" y="2999703"/>
                </a:cubicBezTo>
                <a:cubicBezTo>
                  <a:pt x="926624" y="2999703"/>
                  <a:pt x="926624" y="2999703"/>
                  <a:pt x="1180059" y="3436136"/>
                </a:cubicBezTo>
                <a:cubicBezTo>
                  <a:pt x="1196445" y="3463345"/>
                  <a:pt x="1196445" y="3498172"/>
                  <a:pt x="1180059" y="3525382"/>
                </a:cubicBezTo>
                <a:cubicBezTo>
                  <a:pt x="1180059" y="3525382"/>
                  <a:pt x="1180059" y="3525382"/>
                  <a:pt x="926624" y="3961814"/>
                </a:cubicBezTo>
                <a:cubicBezTo>
                  <a:pt x="911330" y="3990111"/>
                  <a:pt x="880743" y="4007525"/>
                  <a:pt x="849063" y="4007525"/>
                </a:cubicBezTo>
                <a:cubicBezTo>
                  <a:pt x="849063" y="4007525"/>
                  <a:pt x="849063" y="4007525"/>
                  <a:pt x="343285" y="4007525"/>
                </a:cubicBezTo>
                <a:cubicBezTo>
                  <a:pt x="310513" y="4007525"/>
                  <a:pt x="281019" y="3990111"/>
                  <a:pt x="264633" y="3961814"/>
                </a:cubicBezTo>
                <a:cubicBezTo>
                  <a:pt x="264633" y="3961814"/>
                  <a:pt x="264633" y="3961814"/>
                  <a:pt x="12290" y="3525382"/>
                </a:cubicBezTo>
                <a:cubicBezTo>
                  <a:pt x="-4096" y="3498172"/>
                  <a:pt x="-4096" y="3463345"/>
                  <a:pt x="12290" y="3436136"/>
                </a:cubicBezTo>
                <a:cubicBezTo>
                  <a:pt x="12290" y="3436136"/>
                  <a:pt x="12290" y="3436136"/>
                  <a:pt x="264633" y="2999703"/>
                </a:cubicBezTo>
                <a:cubicBezTo>
                  <a:pt x="281019" y="2971406"/>
                  <a:pt x="310513" y="2953992"/>
                  <a:pt x="343285" y="2953992"/>
                </a:cubicBezTo>
                <a:close/>
                <a:moveTo>
                  <a:pt x="2353334" y="538808"/>
                </a:moveTo>
                <a:cubicBezTo>
                  <a:pt x="2353334" y="538808"/>
                  <a:pt x="2353334" y="538808"/>
                  <a:pt x="2613403" y="538808"/>
                </a:cubicBezTo>
                <a:lnTo>
                  <a:pt x="2643742" y="538808"/>
                </a:lnTo>
                <a:lnTo>
                  <a:pt x="2672692" y="588661"/>
                </a:lnTo>
                <a:cubicBezTo>
                  <a:pt x="2713002" y="658078"/>
                  <a:pt x="2759909" y="738855"/>
                  <a:pt x="2814491" y="832849"/>
                </a:cubicBezTo>
                <a:cubicBezTo>
                  <a:pt x="2839586" y="874521"/>
                  <a:pt x="2839586" y="927860"/>
                  <a:pt x="2814491" y="969531"/>
                </a:cubicBezTo>
                <a:cubicBezTo>
                  <a:pt x="2814491" y="969531"/>
                  <a:pt x="2814491" y="969531"/>
                  <a:pt x="2426350" y="1637936"/>
                </a:cubicBezTo>
                <a:cubicBezTo>
                  <a:pt x="2402927" y="1681274"/>
                  <a:pt x="2356083" y="1707943"/>
                  <a:pt x="2307565" y="1707943"/>
                </a:cubicBezTo>
                <a:cubicBezTo>
                  <a:pt x="2307565" y="1707943"/>
                  <a:pt x="2307565" y="1707943"/>
                  <a:pt x="1532956" y="1707943"/>
                </a:cubicBezTo>
                <a:cubicBezTo>
                  <a:pt x="1520409" y="1707943"/>
                  <a:pt x="1508175" y="1706276"/>
                  <a:pt x="1496490" y="1703099"/>
                </a:cubicBezTo>
                <a:lnTo>
                  <a:pt x="1471408" y="1692583"/>
                </a:lnTo>
                <a:lnTo>
                  <a:pt x="1486736" y="1666073"/>
                </a:lnTo>
                <a:cubicBezTo>
                  <a:pt x="1625328" y="1426376"/>
                  <a:pt x="1802725" y="1119564"/>
                  <a:pt x="2029793" y="726844"/>
                </a:cubicBezTo>
                <a:cubicBezTo>
                  <a:pt x="2097197" y="610441"/>
                  <a:pt x="2218525" y="538808"/>
                  <a:pt x="2353334" y="538808"/>
                </a:cubicBezTo>
                <a:close/>
                <a:moveTo>
                  <a:pt x="1487085" y="0"/>
                </a:moveTo>
                <a:cubicBezTo>
                  <a:pt x="1487085" y="0"/>
                  <a:pt x="1487085" y="0"/>
                  <a:pt x="2360840" y="0"/>
                </a:cubicBezTo>
                <a:cubicBezTo>
                  <a:pt x="2415568" y="0"/>
                  <a:pt x="2468407" y="30084"/>
                  <a:pt x="2494828" y="78969"/>
                </a:cubicBezTo>
                <a:cubicBezTo>
                  <a:pt x="2494828" y="78969"/>
                  <a:pt x="2494828" y="78969"/>
                  <a:pt x="2729665" y="483373"/>
                </a:cubicBezTo>
                <a:lnTo>
                  <a:pt x="2756194" y="529058"/>
                </a:lnTo>
                <a:lnTo>
                  <a:pt x="2735320" y="529058"/>
                </a:lnTo>
                <a:lnTo>
                  <a:pt x="2636659" y="529058"/>
                </a:lnTo>
                <a:lnTo>
                  <a:pt x="2593799" y="455250"/>
                </a:lnTo>
                <a:cubicBezTo>
                  <a:pt x="2430052" y="173267"/>
                  <a:pt x="2430052" y="173267"/>
                  <a:pt x="2430052" y="173267"/>
                </a:cubicBezTo>
                <a:cubicBezTo>
                  <a:pt x="2406629" y="129929"/>
                  <a:pt x="2359785" y="103259"/>
                  <a:pt x="2311267" y="103259"/>
                </a:cubicBezTo>
                <a:cubicBezTo>
                  <a:pt x="1536658" y="103259"/>
                  <a:pt x="1536658" y="103259"/>
                  <a:pt x="1536658" y="103259"/>
                </a:cubicBezTo>
                <a:cubicBezTo>
                  <a:pt x="1486468" y="103259"/>
                  <a:pt x="1441296" y="129929"/>
                  <a:pt x="1416201" y="173267"/>
                </a:cubicBezTo>
                <a:cubicBezTo>
                  <a:pt x="1029733" y="841671"/>
                  <a:pt x="1029733" y="841671"/>
                  <a:pt x="1029733" y="841671"/>
                </a:cubicBezTo>
                <a:cubicBezTo>
                  <a:pt x="1004637" y="883343"/>
                  <a:pt x="1004637" y="936682"/>
                  <a:pt x="1029733" y="978353"/>
                </a:cubicBezTo>
                <a:cubicBezTo>
                  <a:pt x="1416201" y="1646758"/>
                  <a:pt x="1416201" y="1646758"/>
                  <a:pt x="1416201" y="1646758"/>
                </a:cubicBezTo>
                <a:cubicBezTo>
                  <a:pt x="1428749" y="1668427"/>
                  <a:pt x="1446315" y="1685929"/>
                  <a:pt x="1467019" y="1698013"/>
                </a:cubicBezTo>
                <a:lnTo>
                  <a:pt x="1472899" y="1700478"/>
                </a:lnTo>
                <a:lnTo>
                  <a:pt x="1441377" y="1754996"/>
                </a:lnTo>
                <a:lnTo>
                  <a:pt x="1417933" y="1795543"/>
                </a:lnTo>
                <a:lnTo>
                  <a:pt x="1442249" y="1805738"/>
                </a:lnTo>
                <a:cubicBezTo>
                  <a:pt x="1455430" y="1809322"/>
                  <a:pt x="1469230" y="1811202"/>
                  <a:pt x="1483383" y="1811202"/>
                </a:cubicBezTo>
                <a:cubicBezTo>
                  <a:pt x="2357138" y="1811202"/>
                  <a:pt x="2357138" y="1811202"/>
                  <a:pt x="2357138" y="1811202"/>
                </a:cubicBezTo>
                <a:cubicBezTo>
                  <a:pt x="2411866" y="1811202"/>
                  <a:pt x="2464705" y="1781120"/>
                  <a:pt x="2491126" y="1732235"/>
                </a:cubicBezTo>
                <a:cubicBezTo>
                  <a:pt x="2928947" y="978278"/>
                  <a:pt x="2928947" y="978278"/>
                  <a:pt x="2928947" y="978278"/>
                </a:cubicBezTo>
                <a:cubicBezTo>
                  <a:pt x="2957254" y="931274"/>
                  <a:pt x="2957254" y="871108"/>
                  <a:pt x="2928947" y="824102"/>
                </a:cubicBezTo>
                <a:cubicBezTo>
                  <a:pt x="2874220" y="729858"/>
                  <a:pt x="2826333" y="647394"/>
                  <a:pt x="2784432" y="575238"/>
                </a:cubicBezTo>
                <a:lnTo>
                  <a:pt x="2763277" y="538808"/>
                </a:lnTo>
                <a:lnTo>
                  <a:pt x="2861280" y="538808"/>
                </a:lnTo>
                <a:cubicBezTo>
                  <a:pt x="3166048" y="538808"/>
                  <a:pt x="3653676" y="538808"/>
                  <a:pt x="4433881" y="538808"/>
                </a:cubicBezTo>
                <a:cubicBezTo>
                  <a:pt x="4564197" y="538808"/>
                  <a:pt x="4690018" y="610441"/>
                  <a:pt x="4752929" y="726844"/>
                </a:cubicBezTo>
                <a:cubicBezTo>
                  <a:pt x="4752929" y="726844"/>
                  <a:pt x="4752929" y="726844"/>
                  <a:pt x="5795449" y="2522134"/>
                </a:cubicBezTo>
                <a:cubicBezTo>
                  <a:pt x="5862854" y="2634060"/>
                  <a:pt x="5862854" y="2777325"/>
                  <a:pt x="5795449" y="2889251"/>
                </a:cubicBezTo>
                <a:cubicBezTo>
                  <a:pt x="5795449" y="2889251"/>
                  <a:pt x="5795449" y="2889251"/>
                  <a:pt x="4752929" y="4684542"/>
                </a:cubicBezTo>
                <a:cubicBezTo>
                  <a:pt x="4690018" y="4800945"/>
                  <a:pt x="4564197" y="4872577"/>
                  <a:pt x="4433881" y="4872577"/>
                </a:cubicBezTo>
                <a:cubicBezTo>
                  <a:pt x="4433881" y="4872577"/>
                  <a:pt x="4433881" y="4872577"/>
                  <a:pt x="2353334" y="4872577"/>
                </a:cubicBezTo>
                <a:cubicBezTo>
                  <a:pt x="2218525" y="4872577"/>
                  <a:pt x="2097197" y="4800945"/>
                  <a:pt x="2029793" y="4684542"/>
                </a:cubicBezTo>
                <a:cubicBezTo>
                  <a:pt x="2029793" y="4684542"/>
                  <a:pt x="2029793" y="4684542"/>
                  <a:pt x="991766" y="2889251"/>
                </a:cubicBezTo>
                <a:cubicBezTo>
                  <a:pt x="924361" y="2777325"/>
                  <a:pt x="924361" y="2634060"/>
                  <a:pt x="991766" y="2522134"/>
                </a:cubicBezTo>
                <a:cubicBezTo>
                  <a:pt x="991766" y="2522134"/>
                  <a:pt x="991766" y="2522134"/>
                  <a:pt x="1377193" y="1855530"/>
                </a:cubicBezTo>
                <a:lnTo>
                  <a:pt x="1409676" y="1799352"/>
                </a:lnTo>
                <a:lnTo>
                  <a:pt x="1408533" y="1798873"/>
                </a:lnTo>
                <a:cubicBezTo>
                  <a:pt x="1385179" y="1785241"/>
                  <a:pt x="1365364" y="1765500"/>
                  <a:pt x="1351210" y="1741057"/>
                </a:cubicBezTo>
                <a:cubicBezTo>
                  <a:pt x="1351210" y="1741057"/>
                  <a:pt x="1351210" y="1741057"/>
                  <a:pt x="915276" y="987100"/>
                </a:cubicBezTo>
                <a:cubicBezTo>
                  <a:pt x="886968" y="940096"/>
                  <a:pt x="886968" y="879930"/>
                  <a:pt x="915276" y="832924"/>
                </a:cubicBezTo>
                <a:cubicBezTo>
                  <a:pt x="915276" y="832924"/>
                  <a:pt x="915276" y="832924"/>
                  <a:pt x="1351210" y="78969"/>
                </a:cubicBezTo>
                <a:cubicBezTo>
                  <a:pt x="1379517" y="30084"/>
                  <a:pt x="1430471" y="0"/>
                  <a:pt x="1487085" y="0"/>
                </a:cubicBezTo>
                <a:close/>
              </a:path>
            </a:pathLst>
          </a:cu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8"/>
        <p:cNvGrpSpPr/>
        <p:nvPr/>
      </p:nvGrpSpPr>
      <p:grpSpPr>
        <a:xfrm>
          <a:off x="0" y="0"/>
          <a:ext cx="0" cy="0"/>
          <a:chOff x="0" y="0"/>
          <a:chExt cx="0" cy="0"/>
        </a:xfrm>
      </p:grpSpPr>
      <p:sp useBgFill="1">
        <p:nvSpPr>
          <p:cNvPr id="173" name="Rectangle 172">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Google Shape;161;p20"/>
          <p:cNvSpPr txBox="1"/>
          <p:nvPr/>
        </p:nvSpPr>
        <p:spPr>
          <a:xfrm>
            <a:off x="965199" y="851517"/>
            <a:ext cx="5130795" cy="1461778"/>
          </a:xfrm>
          <a:prstGeom prst="rect">
            <a:avLst/>
          </a:prstGeom>
        </p:spPr>
        <p:txBody>
          <a:bodyPr spcFirstLastPara="1" vert="horz" lIns="91440" tIns="45720" rIns="91440" bIns="45720" rtlCol="0" anchor="ctr" anchorCtr="0">
            <a:normAutofit/>
          </a:bodyPr>
          <a:lstStyle/>
          <a:p>
            <a:pPr marL="0" marR="0" lvl="0" indent="0">
              <a:lnSpc>
                <a:spcPct val="90000"/>
              </a:lnSpc>
              <a:spcBef>
                <a:spcPct val="0"/>
              </a:spcBef>
              <a:spcAft>
                <a:spcPts val="600"/>
              </a:spcAft>
            </a:pPr>
            <a:r>
              <a:rPr lang="en-US" sz="3400" dirty="0">
                <a:latin typeface="+mj-lt"/>
                <a:ea typeface="+mj-ea"/>
                <a:cs typeface="+mj-cs"/>
                <a:sym typeface="Calibri"/>
              </a:rPr>
              <a:t>Key Issues, Approaches and Limitations (Continued)</a:t>
            </a:r>
          </a:p>
        </p:txBody>
      </p:sp>
      <p:sp>
        <p:nvSpPr>
          <p:cNvPr id="159" name="Google Shape;159;p20"/>
          <p:cNvSpPr txBox="1">
            <a:spLocks noGrp="1"/>
          </p:cNvSpPr>
          <p:nvPr>
            <p:ph type="body" idx="1"/>
          </p:nvPr>
        </p:nvSpPr>
        <p:spPr>
          <a:xfrm>
            <a:off x="965200" y="2470248"/>
            <a:ext cx="4048344" cy="3536236"/>
          </a:xfrm>
          <a:prstGeom prst="rect">
            <a:avLst/>
          </a:prstGeom>
        </p:spPr>
        <p:txBody>
          <a:bodyPr spcFirstLastPara="1" vert="horz" lIns="91440" tIns="45720" rIns="91440" bIns="45720" rtlCol="0" anchorCtr="0">
            <a:normAutofit/>
          </a:bodyPr>
          <a:lstStyle/>
          <a:p>
            <a:pPr marL="0" lvl="0">
              <a:spcBef>
                <a:spcPts val="0"/>
              </a:spcBef>
              <a:spcAft>
                <a:spcPts val="0"/>
              </a:spcAft>
              <a:buSzPts val="2000"/>
            </a:pPr>
            <a:r>
              <a:rPr lang="en-US" sz="1300" b="1" dirty="0"/>
              <a:t>3. Apple Music by Trent Reznor</a:t>
            </a:r>
            <a:endParaRPr lang="en-US" sz="1300" dirty="0"/>
          </a:p>
          <a:p>
            <a:pPr marL="0" lvl="0" indent="0">
              <a:spcBef>
                <a:spcPts val="600"/>
              </a:spcBef>
              <a:spcAft>
                <a:spcPts val="0"/>
              </a:spcAft>
              <a:buSzPts val="2000"/>
              <a:buNone/>
            </a:pPr>
            <a:r>
              <a:rPr lang="en-US" sz="1300" dirty="0"/>
              <a:t>This system has</a:t>
            </a:r>
            <a:r>
              <a:rPr lang="en-US" sz="1300" b="1" dirty="0"/>
              <a:t> </a:t>
            </a:r>
            <a:r>
              <a:rPr lang="en-US" sz="1300" dirty="0"/>
              <a:t>access to a "deep historical knowledge" of user tastes and habits by aggregating years of iTunes listening data. For example, high star ratings and frequent plays over the years will push tracks and albums to the My Favorites Mix.</a:t>
            </a:r>
            <a:endParaRPr lang="en-US" sz="1300" b="1" dirty="0"/>
          </a:p>
          <a:p>
            <a:pPr marL="0" lvl="0" indent="0">
              <a:spcBef>
                <a:spcPts val="1200"/>
              </a:spcBef>
              <a:spcAft>
                <a:spcPts val="0"/>
              </a:spcAft>
              <a:buSzPts val="2000"/>
              <a:buNone/>
            </a:pPr>
            <a:r>
              <a:rPr lang="en-US" sz="1300" i="1" u="sng" dirty="0"/>
              <a:t>Limitation</a:t>
            </a:r>
            <a:r>
              <a:rPr lang="en-US" sz="1300" i="1" dirty="0"/>
              <a:t>: </a:t>
            </a:r>
            <a:r>
              <a:rPr lang="en-US" sz="1300" dirty="0"/>
              <a:t>The speed of personalization is rather slow, not capitalizing on behavioral data collected.</a:t>
            </a:r>
          </a:p>
          <a:p>
            <a:pPr marL="0" lvl="0">
              <a:spcBef>
                <a:spcPts val="1400"/>
              </a:spcBef>
              <a:spcAft>
                <a:spcPts val="0"/>
              </a:spcAft>
              <a:buSzPts val="2000"/>
            </a:pPr>
            <a:r>
              <a:rPr lang="en-US" sz="1300" b="1" dirty="0"/>
              <a:t>4. YouTube Music by Jay Fowler and Lyor Cohen</a:t>
            </a:r>
          </a:p>
          <a:p>
            <a:pPr marL="0" lvl="0" indent="0">
              <a:spcBef>
                <a:spcPts val="1400"/>
              </a:spcBef>
              <a:spcAft>
                <a:spcPts val="0"/>
              </a:spcAft>
              <a:buSzPts val="2000"/>
              <a:buNone/>
            </a:pPr>
            <a:r>
              <a:rPr lang="en-US" sz="1300" dirty="0"/>
              <a:t>YouTube Music is a streaming platform that gives you easy access to official song audio and videos in one single place. </a:t>
            </a:r>
          </a:p>
          <a:p>
            <a:pPr marL="0" lvl="0" indent="0">
              <a:spcBef>
                <a:spcPts val="1400"/>
              </a:spcBef>
              <a:spcAft>
                <a:spcPts val="0"/>
              </a:spcAft>
              <a:buSzPts val="2000"/>
              <a:buNone/>
            </a:pPr>
            <a:r>
              <a:rPr lang="en-US" sz="1300" i="1" u="sng" dirty="0"/>
              <a:t>Limitation</a:t>
            </a:r>
            <a:r>
              <a:rPr lang="en-US" sz="1300" i="1" dirty="0"/>
              <a:t>: </a:t>
            </a:r>
            <a:r>
              <a:rPr lang="en-US" sz="1300" dirty="0"/>
              <a:t>There are bad recommendations because of poor quality metadata.</a:t>
            </a:r>
            <a:endParaRPr lang="en-US" sz="1300" i="1" dirty="0"/>
          </a:p>
        </p:txBody>
      </p:sp>
      <p:pic>
        <p:nvPicPr>
          <p:cNvPr id="160" name="Google Shape;160;p20"/>
          <p:cNvPicPr preferRelativeResize="0"/>
          <p:nvPr/>
        </p:nvPicPr>
        <p:blipFill rotWithShape="1">
          <a:blip r:embed="rId3"/>
          <a:srcRect r="9716" b="-1"/>
          <a:stretch/>
        </p:blipFill>
        <p:spPr>
          <a:xfrm>
            <a:off x="5510369" y="851517"/>
            <a:ext cx="6184807" cy="5154967"/>
          </a:xfrm>
          <a:custGeom>
            <a:avLst/>
            <a:gdLst/>
            <a:ahLst/>
            <a:cxnLst/>
            <a:rect l="l" t="t" r="r" b="b"/>
            <a:pathLst>
              <a:path w="5846002" h="4872577">
                <a:moveTo>
                  <a:pt x="343285" y="2953992"/>
                </a:moveTo>
                <a:cubicBezTo>
                  <a:pt x="343285" y="2953992"/>
                  <a:pt x="343285" y="2953992"/>
                  <a:pt x="849063" y="2953992"/>
                </a:cubicBezTo>
                <a:cubicBezTo>
                  <a:pt x="880743" y="2953992"/>
                  <a:pt x="911330" y="2971406"/>
                  <a:pt x="926624" y="2999703"/>
                </a:cubicBezTo>
                <a:cubicBezTo>
                  <a:pt x="926624" y="2999703"/>
                  <a:pt x="926624" y="2999703"/>
                  <a:pt x="1180059" y="3436136"/>
                </a:cubicBezTo>
                <a:cubicBezTo>
                  <a:pt x="1196445" y="3463345"/>
                  <a:pt x="1196445" y="3498172"/>
                  <a:pt x="1180059" y="3525382"/>
                </a:cubicBezTo>
                <a:cubicBezTo>
                  <a:pt x="1180059" y="3525382"/>
                  <a:pt x="1180059" y="3525382"/>
                  <a:pt x="926624" y="3961814"/>
                </a:cubicBezTo>
                <a:cubicBezTo>
                  <a:pt x="911330" y="3990111"/>
                  <a:pt x="880743" y="4007525"/>
                  <a:pt x="849063" y="4007525"/>
                </a:cubicBezTo>
                <a:cubicBezTo>
                  <a:pt x="849063" y="4007525"/>
                  <a:pt x="849063" y="4007525"/>
                  <a:pt x="343285" y="4007525"/>
                </a:cubicBezTo>
                <a:cubicBezTo>
                  <a:pt x="310513" y="4007525"/>
                  <a:pt x="281019" y="3990111"/>
                  <a:pt x="264633" y="3961814"/>
                </a:cubicBezTo>
                <a:cubicBezTo>
                  <a:pt x="264633" y="3961814"/>
                  <a:pt x="264633" y="3961814"/>
                  <a:pt x="12290" y="3525382"/>
                </a:cubicBezTo>
                <a:cubicBezTo>
                  <a:pt x="-4096" y="3498172"/>
                  <a:pt x="-4096" y="3463345"/>
                  <a:pt x="12290" y="3436136"/>
                </a:cubicBezTo>
                <a:cubicBezTo>
                  <a:pt x="12290" y="3436136"/>
                  <a:pt x="12290" y="3436136"/>
                  <a:pt x="264633" y="2999703"/>
                </a:cubicBezTo>
                <a:cubicBezTo>
                  <a:pt x="281019" y="2971406"/>
                  <a:pt x="310513" y="2953992"/>
                  <a:pt x="343285" y="2953992"/>
                </a:cubicBezTo>
                <a:close/>
                <a:moveTo>
                  <a:pt x="2353334" y="538808"/>
                </a:moveTo>
                <a:cubicBezTo>
                  <a:pt x="2353334" y="538808"/>
                  <a:pt x="2353334" y="538808"/>
                  <a:pt x="2613403" y="538808"/>
                </a:cubicBezTo>
                <a:lnTo>
                  <a:pt x="2643742" y="538808"/>
                </a:lnTo>
                <a:lnTo>
                  <a:pt x="2672692" y="588661"/>
                </a:lnTo>
                <a:cubicBezTo>
                  <a:pt x="2713002" y="658078"/>
                  <a:pt x="2759909" y="738855"/>
                  <a:pt x="2814491" y="832849"/>
                </a:cubicBezTo>
                <a:cubicBezTo>
                  <a:pt x="2839586" y="874521"/>
                  <a:pt x="2839586" y="927860"/>
                  <a:pt x="2814491" y="969531"/>
                </a:cubicBezTo>
                <a:cubicBezTo>
                  <a:pt x="2814491" y="969531"/>
                  <a:pt x="2814491" y="969531"/>
                  <a:pt x="2426350" y="1637936"/>
                </a:cubicBezTo>
                <a:cubicBezTo>
                  <a:pt x="2402927" y="1681274"/>
                  <a:pt x="2356083" y="1707943"/>
                  <a:pt x="2307565" y="1707943"/>
                </a:cubicBezTo>
                <a:cubicBezTo>
                  <a:pt x="2307565" y="1707943"/>
                  <a:pt x="2307565" y="1707943"/>
                  <a:pt x="1532956" y="1707943"/>
                </a:cubicBezTo>
                <a:cubicBezTo>
                  <a:pt x="1520409" y="1707943"/>
                  <a:pt x="1508175" y="1706276"/>
                  <a:pt x="1496490" y="1703099"/>
                </a:cubicBezTo>
                <a:lnTo>
                  <a:pt x="1471408" y="1692583"/>
                </a:lnTo>
                <a:lnTo>
                  <a:pt x="1486736" y="1666073"/>
                </a:lnTo>
                <a:cubicBezTo>
                  <a:pt x="1625328" y="1426376"/>
                  <a:pt x="1802725" y="1119564"/>
                  <a:pt x="2029793" y="726844"/>
                </a:cubicBezTo>
                <a:cubicBezTo>
                  <a:pt x="2097197" y="610441"/>
                  <a:pt x="2218525" y="538808"/>
                  <a:pt x="2353334" y="538808"/>
                </a:cubicBezTo>
                <a:close/>
                <a:moveTo>
                  <a:pt x="1487085" y="0"/>
                </a:moveTo>
                <a:cubicBezTo>
                  <a:pt x="1487085" y="0"/>
                  <a:pt x="1487085" y="0"/>
                  <a:pt x="2360840" y="0"/>
                </a:cubicBezTo>
                <a:cubicBezTo>
                  <a:pt x="2415568" y="0"/>
                  <a:pt x="2468407" y="30084"/>
                  <a:pt x="2494828" y="78969"/>
                </a:cubicBezTo>
                <a:cubicBezTo>
                  <a:pt x="2494828" y="78969"/>
                  <a:pt x="2494828" y="78969"/>
                  <a:pt x="2729665" y="483373"/>
                </a:cubicBezTo>
                <a:lnTo>
                  <a:pt x="2756194" y="529058"/>
                </a:lnTo>
                <a:lnTo>
                  <a:pt x="2735320" y="529058"/>
                </a:lnTo>
                <a:lnTo>
                  <a:pt x="2636659" y="529058"/>
                </a:lnTo>
                <a:lnTo>
                  <a:pt x="2593799" y="455250"/>
                </a:lnTo>
                <a:cubicBezTo>
                  <a:pt x="2430052" y="173267"/>
                  <a:pt x="2430052" y="173267"/>
                  <a:pt x="2430052" y="173267"/>
                </a:cubicBezTo>
                <a:cubicBezTo>
                  <a:pt x="2406629" y="129929"/>
                  <a:pt x="2359785" y="103259"/>
                  <a:pt x="2311267" y="103259"/>
                </a:cubicBezTo>
                <a:cubicBezTo>
                  <a:pt x="1536658" y="103259"/>
                  <a:pt x="1536658" y="103259"/>
                  <a:pt x="1536658" y="103259"/>
                </a:cubicBezTo>
                <a:cubicBezTo>
                  <a:pt x="1486468" y="103259"/>
                  <a:pt x="1441296" y="129929"/>
                  <a:pt x="1416201" y="173267"/>
                </a:cubicBezTo>
                <a:cubicBezTo>
                  <a:pt x="1029733" y="841671"/>
                  <a:pt x="1029733" y="841671"/>
                  <a:pt x="1029733" y="841671"/>
                </a:cubicBezTo>
                <a:cubicBezTo>
                  <a:pt x="1004637" y="883343"/>
                  <a:pt x="1004637" y="936682"/>
                  <a:pt x="1029733" y="978353"/>
                </a:cubicBezTo>
                <a:cubicBezTo>
                  <a:pt x="1416201" y="1646758"/>
                  <a:pt x="1416201" y="1646758"/>
                  <a:pt x="1416201" y="1646758"/>
                </a:cubicBezTo>
                <a:cubicBezTo>
                  <a:pt x="1428749" y="1668427"/>
                  <a:pt x="1446315" y="1685929"/>
                  <a:pt x="1467019" y="1698013"/>
                </a:cubicBezTo>
                <a:lnTo>
                  <a:pt x="1472899" y="1700478"/>
                </a:lnTo>
                <a:lnTo>
                  <a:pt x="1441377" y="1754996"/>
                </a:lnTo>
                <a:lnTo>
                  <a:pt x="1417933" y="1795543"/>
                </a:lnTo>
                <a:lnTo>
                  <a:pt x="1442249" y="1805738"/>
                </a:lnTo>
                <a:cubicBezTo>
                  <a:pt x="1455430" y="1809322"/>
                  <a:pt x="1469230" y="1811202"/>
                  <a:pt x="1483383" y="1811202"/>
                </a:cubicBezTo>
                <a:cubicBezTo>
                  <a:pt x="2357138" y="1811202"/>
                  <a:pt x="2357138" y="1811202"/>
                  <a:pt x="2357138" y="1811202"/>
                </a:cubicBezTo>
                <a:cubicBezTo>
                  <a:pt x="2411866" y="1811202"/>
                  <a:pt x="2464705" y="1781120"/>
                  <a:pt x="2491126" y="1732235"/>
                </a:cubicBezTo>
                <a:cubicBezTo>
                  <a:pt x="2928947" y="978278"/>
                  <a:pt x="2928947" y="978278"/>
                  <a:pt x="2928947" y="978278"/>
                </a:cubicBezTo>
                <a:cubicBezTo>
                  <a:pt x="2957254" y="931274"/>
                  <a:pt x="2957254" y="871108"/>
                  <a:pt x="2928947" y="824102"/>
                </a:cubicBezTo>
                <a:cubicBezTo>
                  <a:pt x="2874220" y="729858"/>
                  <a:pt x="2826333" y="647394"/>
                  <a:pt x="2784432" y="575238"/>
                </a:cubicBezTo>
                <a:lnTo>
                  <a:pt x="2763277" y="538808"/>
                </a:lnTo>
                <a:lnTo>
                  <a:pt x="2861280" y="538808"/>
                </a:lnTo>
                <a:cubicBezTo>
                  <a:pt x="3166048" y="538808"/>
                  <a:pt x="3653676" y="538808"/>
                  <a:pt x="4433881" y="538808"/>
                </a:cubicBezTo>
                <a:cubicBezTo>
                  <a:pt x="4564197" y="538808"/>
                  <a:pt x="4690018" y="610441"/>
                  <a:pt x="4752929" y="726844"/>
                </a:cubicBezTo>
                <a:cubicBezTo>
                  <a:pt x="4752929" y="726844"/>
                  <a:pt x="4752929" y="726844"/>
                  <a:pt x="5795449" y="2522134"/>
                </a:cubicBezTo>
                <a:cubicBezTo>
                  <a:pt x="5862854" y="2634060"/>
                  <a:pt x="5862854" y="2777325"/>
                  <a:pt x="5795449" y="2889251"/>
                </a:cubicBezTo>
                <a:cubicBezTo>
                  <a:pt x="5795449" y="2889251"/>
                  <a:pt x="5795449" y="2889251"/>
                  <a:pt x="4752929" y="4684542"/>
                </a:cubicBezTo>
                <a:cubicBezTo>
                  <a:pt x="4690018" y="4800945"/>
                  <a:pt x="4564197" y="4872577"/>
                  <a:pt x="4433881" y="4872577"/>
                </a:cubicBezTo>
                <a:cubicBezTo>
                  <a:pt x="4433881" y="4872577"/>
                  <a:pt x="4433881" y="4872577"/>
                  <a:pt x="2353334" y="4872577"/>
                </a:cubicBezTo>
                <a:cubicBezTo>
                  <a:pt x="2218525" y="4872577"/>
                  <a:pt x="2097197" y="4800945"/>
                  <a:pt x="2029793" y="4684542"/>
                </a:cubicBezTo>
                <a:cubicBezTo>
                  <a:pt x="2029793" y="4684542"/>
                  <a:pt x="2029793" y="4684542"/>
                  <a:pt x="991766" y="2889251"/>
                </a:cubicBezTo>
                <a:cubicBezTo>
                  <a:pt x="924361" y="2777325"/>
                  <a:pt x="924361" y="2634060"/>
                  <a:pt x="991766" y="2522134"/>
                </a:cubicBezTo>
                <a:cubicBezTo>
                  <a:pt x="991766" y="2522134"/>
                  <a:pt x="991766" y="2522134"/>
                  <a:pt x="1377193" y="1855530"/>
                </a:cubicBezTo>
                <a:lnTo>
                  <a:pt x="1409676" y="1799352"/>
                </a:lnTo>
                <a:lnTo>
                  <a:pt x="1408533" y="1798873"/>
                </a:lnTo>
                <a:cubicBezTo>
                  <a:pt x="1385179" y="1785241"/>
                  <a:pt x="1365364" y="1765500"/>
                  <a:pt x="1351210" y="1741057"/>
                </a:cubicBezTo>
                <a:cubicBezTo>
                  <a:pt x="1351210" y="1741057"/>
                  <a:pt x="1351210" y="1741057"/>
                  <a:pt x="915276" y="987100"/>
                </a:cubicBezTo>
                <a:cubicBezTo>
                  <a:pt x="886968" y="940096"/>
                  <a:pt x="886968" y="879930"/>
                  <a:pt x="915276" y="832924"/>
                </a:cubicBezTo>
                <a:cubicBezTo>
                  <a:pt x="915276" y="832924"/>
                  <a:pt x="915276" y="832924"/>
                  <a:pt x="1351210" y="78969"/>
                </a:cubicBezTo>
                <a:cubicBezTo>
                  <a:pt x="1379517" y="30084"/>
                  <a:pt x="1430471" y="0"/>
                  <a:pt x="1487085" y="0"/>
                </a:cubicBezTo>
                <a:close/>
              </a:path>
            </a:pathLst>
          </a:cu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1571C-53F6-4835-B6D2-5F7E2B945438}"/>
              </a:ext>
            </a:extLst>
          </p:cNvPr>
          <p:cNvSpPr>
            <a:spLocks noGrp="1"/>
          </p:cNvSpPr>
          <p:nvPr>
            <p:ph type="title"/>
          </p:nvPr>
        </p:nvSpPr>
        <p:spPr>
          <a:xfrm>
            <a:off x="965199" y="851517"/>
            <a:ext cx="5130795" cy="1461778"/>
          </a:xfrm>
        </p:spPr>
        <p:txBody>
          <a:bodyPr>
            <a:normAutofit/>
          </a:bodyPr>
          <a:lstStyle/>
          <a:p>
            <a:r>
              <a:rPr lang="en-IN" sz="4000"/>
              <a:t>Methodology</a:t>
            </a:r>
            <a:endParaRPr lang="en-US" sz="4000"/>
          </a:p>
        </p:txBody>
      </p:sp>
      <p:sp>
        <p:nvSpPr>
          <p:cNvPr id="3" name="Content Placeholder 2">
            <a:extLst>
              <a:ext uri="{FF2B5EF4-FFF2-40B4-BE49-F238E27FC236}">
                <a16:creationId xmlns:a16="http://schemas.microsoft.com/office/drawing/2014/main" id="{E1F7EC95-8EEE-4563-A4F9-6B75E5E00D67}"/>
              </a:ext>
            </a:extLst>
          </p:cNvPr>
          <p:cNvSpPr>
            <a:spLocks noGrp="1"/>
          </p:cNvSpPr>
          <p:nvPr>
            <p:ph idx="1"/>
          </p:nvPr>
        </p:nvSpPr>
        <p:spPr>
          <a:xfrm>
            <a:off x="965200" y="2470248"/>
            <a:ext cx="4048344" cy="3536236"/>
          </a:xfrm>
        </p:spPr>
        <p:txBody>
          <a:bodyPr>
            <a:normAutofit/>
          </a:bodyPr>
          <a:lstStyle/>
          <a:p>
            <a:r>
              <a:rPr lang="en-IN" sz="1500" dirty="0"/>
              <a:t>Core Algorithm:</a:t>
            </a:r>
          </a:p>
          <a:p>
            <a:pPr lvl="1"/>
            <a:r>
              <a:rPr lang="en-IN" sz="1500" dirty="0"/>
              <a:t>TF-IDF (</a:t>
            </a:r>
            <a:r>
              <a:rPr lang="en-US" sz="1500" dirty="0"/>
              <a:t>Term Frequency–Inverse Document Frequency)</a:t>
            </a:r>
            <a:r>
              <a:rPr lang="en-IN" sz="1500" dirty="0"/>
              <a:t>:</a:t>
            </a:r>
          </a:p>
          <a:p>
            <a:pPr marL="457200" lvl="1" indent="0">
              <a:buNone/>
            </a:pPr>
            <a:r>
              <a:rPr lang="en-US" sz="1500" dirty="0"/>
              <a:t>In information retrieval, TF–IDF or TFIDF is a numerical statistic that is intended to reflect how important a word is to a document in a collection or corpus. It is often used as a weighting factor in searches of information retrieval, text mining, and user modeling. </a:t>
            </a:r>
            <a:endParaRPr lang="en-IN" sz="1500" dirty="0"/>
          </a:p>
          <a:p>
            <a:pPr lvl="1"/>
            <a:r>
              <a:rPr lang="en-IN" sz="1500" dirty="0"/>
              <a:t>Cosine Similarity:</a:t>
            </a:r>
          </a:p>
          <a:p>
            <a:pPr marL="457200" lvl="1" indent="0">
              <a:buNone/>
            </a:pPr>
            <a:r>
              <a:rPr lang="en-US" sz="1500" dirty="0"/>
              <a:t>It is a measure of similarity between two non-zero vectors of an inner product space that measures the cosine of the angle between them. </a:t>
            </a:r>
          </a:p>
        </p:txBody>
      </p:sp>
      <p:sp>
        <p:nvSpPr>
          <p:cNvPr id="63" name="Freeform: Shape 62">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Graphic 17" descr="Quotes">
            <a:extLst>
              <a:ext uri="{FF2B5EF4-FFF2-40B4-BE49-F238E27FC236}">
                <a16:creationId xmlns:a16="http://schemas.microsoft.com/office/drawing/2014/main" id="{32ED8A48-B0CE-4B6A-8F2D-5BD8F532ED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2434735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1578</Words>
  <Application>Microsoft Office PowerPoint</Application>
  <PresentationFormat>Widescreen</PresentationFormat>
  <Paragraphs>122</Paragraphs>
  <Slides>18</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Music Recommendation System</vt:lpstr>
      <vt:lpstr>Agenda</vt:lpstr>
      <vt:lpstr>Introduction</vt:lpstr>
      <vt:lpstr>Introduction (Continued)</vt:lpstr>
      <vt:lpstr>Music Consumption</vt:lpstr>
      <vt:lpstr>Problem Statement</vt:lpstr>
      <vt:lpstr>Key Issues, Approaches and Limitations</vt:lpstr>
      <vt:lpstr>PowerPoint Presentation</vt:lpstr>
      <vt:lpstr>Methodology</vt:lpstr>
      <vt:lpstr>Methodology (Continued)</vt:lpstr>
      <vt:lpstr>Methodology (Continued)</vt:lpstr>
      <vt:lpstr>User Interface</vt:lpstr>
      <vt:lpstr>Validation</vt:lpstr>
      <vt:lpstr>Validation (Continued)</vt:lpstr>
      <vt:lpstr>Conclusion</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dc:title>
  <dc:creator>Harshal Bendale (RIT Student)</dc:creator>
  <cp:lastModifiedBy>Harshal Bendale (RIT Student)</cp:lastModifiedBy>
  <cp:revision>5</cp:revision>
  <dcterms:created xsi:type="dcterms:W3CDTF">2020-04-18T03:02:03Z</dcterms:created>
  <dcterms:modified xsi:type="dcterms:W3CDTF">2020-04-18T03:15:57Z</dcterms:modified>
</cp:coreProperties>
</file>