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F3E49-4765-CF57-531D-AEF3A36177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0BB924B-FF8A-96FB-6F87-C6AA2D2268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9F3740-E5BF-A8A7-8DB3-3D018BDC5599}"/>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5" name="Footer Placeholder 4">
            <a:extLst>
              <a:ext uri="{FF2B5EF4-FFF2-40B4-BE49-F238E27FC236}">
                <a16:creationId xmlns:a16="http://schemas.microsoft.com/office/drawing/2014/main" id="{CD4A3EBA-5488-A78C-041D-EB376561CD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4D8D4B-C0B0-B9B8-3132-1FFDD033A3B1}"/>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396116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2B600-02E7-6376-1D9C-8803671392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971199-630C-D136-D20A-9BC812BF8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4C997-FCB7-0B3A-BFF9-BFD694F89F2E}"/>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5" name="Footer Placeholder 4">
            <a:extLst>
              <a:ext uri="{FF2B5EF4-FFF2-40B4-BE49-F238E27FC236}">
                <a16:creationId xmlns:a16="http://schemas.microsoft.com/office/drawing/2014/main" id="{71C12946-2D31-373C-AEDC-56BFB8C844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4F699-199A-66C2-D8B4-8D505AFFE9FB}"/>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3878571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F14774-2C0E-6AA3-7B72-3D5BCD1C64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EA5A4FE-EDC7-B820-C450-1F249D7BF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C708F9-9881-CB24-338E-BC9B7FB629EE}"/>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5" name="Footer Placeholder 4">
            <a:extLst>
              <a:ext uri="{FF2B5EF4-FFF2-40B4-BE49-F238E27FC236}">
                <a16:creationId xmlns:a16="http://schemas.microsoft.com/office/drawing/2014/main" id="{0D2B4724-FFDA-88F7-93A9-1D5912F32B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6692AB-3666-496B-FDEC-04BF234664F0}"/>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41834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308D-78AF-7E2E-94FF-9C0773531F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73FFBC-EF25-7CF9-E87F-72D6CE6AE0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736769-0CB8-72B4-0F7E-62D61C01F5A7}"/>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5" name="Footer Placeholder 4">
            <a:extLst>
              <a:ext uri="{FF2B5EF4-FFF2-40B4-BE49-F238E27FC236}">
                <a16:creationId xmlns:a16="http://schemas.microsoft.com/office/drawing/2014/main" id="{476E55D7-2ABF-E177-E764-F002EA1634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7C8832-F4BC-89EC-1126-24121B2B5F7D}"/>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2858143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84A4-B662-1962-F2D4-4746BCC68E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75E54C5-AB18-1014-7CEF-644FAE1078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7A9F46-FD25-1856-62F7-7A307F316E2D}"/>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5" name="Footer Placeholder 4">
            <a:extLst>
              <a:ext uri="{FF2B5EF4-FFF2-40B4-BE49-F238E27FC236}">
                <a16:creationId xmlns:a16="http://schemas.microsoft.com/office/drawing/2014/main" id="{3AAF5375-D8E2-5C4C-2793-745611622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2D41D2-A47F-EEB0-C253-357FC15597AF}"/>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2652785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150B-C807-2F17-3700-EA5F6F51C3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D4C57E-33BE-1DA9-D47A-6A720E2D7C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A87723-AA90-03BC-B5FA-D71A2D47FB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3AC286-3AA9-ABA5-0CA3-E18461DED168}"/>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6" name="Footer Placeholder 5">
            <a:extLst>
              <a:ext uri="{FF2B5EF4-FFF2-40B4-BE49-F238E27FC236}">
                <a16:creationId xmlns:a16="http://schemas.microsoft.com/office/drawing/2014/main" id="{46810884-0766-0965-5F86-05D13A2022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ECECC5-6EF2-F2F4-69F7-4E151BAA9DE8}"/>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3879490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445C-BEDD-A73D-07CF-CBFEEDD7EFD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2DE245-2441-7509-22DE-A64BEA272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C1FD4F-D2DB-0B62-9467-F6EE07EE70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9BCE0E-283F-1A63-1B92-689838CA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5A2698-A0BB-FBF3-9E09-D90FA11CFF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6C8F30-6E54-2576-E992-59E65E63B330}"/>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8" name="Footer Placeholder 7">
            <a:extLst>
              <a:ext uri="{FF2B5EF4-FFF2-40B4-BE49-F238E27FC236}">
                <a16:creationId xmlns:a16="http://schemas.microsoft.com/office/drawing/2014/main" id="{5DAF5726-F40D-3214-0799-7B1AF4DCC0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C1D2CD-DC8C-1C58-1986-28DDDF5BDD69}"/>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4174651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3240-2A93-B64D-AD5F-B7C2B37A6E9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25B38E-4F82-E2A8-D81B-D365DE3FFB06}"/>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4" name="Footer Placeholder 3">
            <a:extLst>
              <a:ext uri="{FF2B5EF4-FFF2-40B4-BE49-F238E27FC236}">
                <a16:creationId xmlns:a16="http://schemas.microsoft.com/office/drawing/2014/main" id="{D4869C96-4AB3-BD81-80E9-509B6AF6211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9E400A-2483-6D2B-D7EF-718D40E15089}"/>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662150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FEEBA-C157-5C58-992E-6803FF654344}"/>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3" name="Footer Placeholder 2">
            <a:extLst>
              <a:ext uri="{FF2B5EF4-FFF2-40B4-BE49-F238E27FC236}">
                <a16:creationId xmlns:a16="http://schemas.microsoft.com/office/drawing/2014/main" id="{AD0BFB73-342C-B7B7-30A7-E38AB03CC4A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0655B98-6E4D-30F9-034C-2050E4ED88C9}"/>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4080237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FE40-1E6E-DD7B-37DD-BF8441D8C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A8FA5B2-073E-3038-A994-AB8EAE5BEF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A5CABCF-0906-39AB-F526-7BE26C69F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1B2121-F722-6566-AF4C-105F20D65E6A}"/>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6" name="Footer Placeholder 5">
            <a:extLst>
              <a:ext uri="{FF2B5EF4-FFF2-40B4-BE49-F238E27FC236}">
                <a16:creationId xmlns:a16="http://schemas.microsoft.com/office/drawing/2014/main" id="{B9EDCB66-8A0E-488B-5291-C92CAB4B26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F8FE2F-B1B2-2F16-DCF7-55F71AC8E183}"/>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310407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EA1D-51FA-D1FD-8B58-B2221D095A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7DA83-9CB8-BAFE-51C2-82CAC31B9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56829F-13FA-863E-ADDF-DA0207652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0C69D-7375-A310-4D87-E03E05F2F0F5}"/>
              </a:ext>
            </a:extLst>
          </p:cNvPr>
          <p:cNvSpPr>
            <a:spLocks noGrp="1"/>
          </p:cNvSpPr>
          <p:nvPr>
            <p:ph type="dt" sz="half" idx="10"/>
          </p:nvPr>
        </p:nvSpPr>
        <p:spPr/>
        <p:txBody>
          <a:bodyPr/>
          <a:lstStyle/>
          <a:p>
            <a:fld id="{DD83193E-2535-4DA5-95A1-8001801716B4}" type="datetimeFigureOut">
              <a:rPr lang="en-IN" smtClean="0"/>
              <a:t>06-04-2025</a:t>
            </a:fld>
            <a:endParaRPr lang="en-IN"/>
          </a:p>
        </p:txBody>
      </p:sp>
      <p:sp>
        <p:nvSpPr>
          <p:cNvPr id="6" name="Footer Placeholder 5">
            <a:extLst>
              <a:ext uri="{FF2B5EF4-FFF2-40B4-BE49-F238E27FC236}">
                <a16:creationId xmlns:a16="http://schemas.microsoft.com/office/drawing/2014/main" id="{3413F4D2-9839-DF66-5A6A-126538AF6E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B9D6DC-C4C2-3204-297D-F0B851DC0FAC}"/>
              </a:ext>
            </a:extLst>
          </p:cNvPr>
          <p:cNvSpPr>
            <a:spLocks noGrp="1"/>
          </p:cNvSpPr>
          <p:nvPr>
            <p:ph type="sldNum" sz="quarter" idx="12"/>
          </p:nvPr>
        </p:nvSpPr>
        <p:spPr/>
        <p:txBody>
          <a:bodyPr/>
          <a:lstStyle/>
          <a:p>
            <a:fld id="{8362473D-4A3B-4587-8FDA-74B5E543F498}" type="slidenum">
              <a:rPr lang="en-IN" smtClean="0"/>
              <a:t>‹#›</a:t>
            </a:fld>
            <a:endParaRPr lang="en-IN"/>
          </a:p>
        </p:txBody>
      </p:sp>
    </p:spTree>
    <p:extLst>
      <p:ext uri="{BB962C8B-B14F-4D97-AF65-F5344CB8AC3E}">
        <p14:creationId xmlns:p14="http://schemas.microsoft.com/office/powerpoint/2010/main" val="1761450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95C01F-4850-3ECE-6F99-7DA1E405BC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CC1808-71B1-89CA-78B9-BA30D54B52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74A822-8550-141A-D2F7-CD0C66C58E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83193E-2535-4DA5-95A1-8001801716B4}" type="datetimeFigureOut">
              <a:rPr lang="en-IN" smtClean="0"/>
              <a:t>06-04-2025</a:t>
            </a:fld>
            <a:endParaRPr lang="en-IN"/>
          </a:p>
        </p:txBody>
      </p:sp>
      <p:sp>
        <p:nvSpPr>
          <p:cNvPr id="5" name="Footer Placeholder 4">
            <a:extLst>
              <a:ext uri="{FF2B5EF4-FFF2-40B4-BE49-F238E27FC236}">
                <a16:creationId xmlns:a16="http://schemas.microsoft.com/office/drawing/2014/main" id="{FD1BCC28-C6C2-F55E-025D-884329DF2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9E96DB-9877-1A39-372F-9BE477959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2473D-4A3B-4587-8FDA-74B5E543F498}" type="slidenum">
              <a:rPr lang="en-IN" smtClean="0"/>
              <a:t>‹#›</a:t>
            </a:fld>
            <a:endParaRPr lang="en-IN"/>
          </a:p>
        </p:txBody>
      </p:sp>
    </p:spTree>
    <p:extLst>
      <p:ext uri="{BB962C8B-B14F-4D97-AF65-F5344CB8AC3E}">
        <p14:creationId xmlns:p14="http://schemas.microsoft.com/office/powerpoint/2010/main" val="128907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C72C0-59D3-06C4-D910-1BBDA577A16A}"/>
              </a:ext>
            </a:extLst>
          </p:cNvPr>
          <p:cNvSpPr>
            <a:spLocks noGrp="1"/>
          </p:cNvSpPr>
          <p:nvPr>
            <p:ph type="ctrTitle"/>
          </p:nvPr>
        </p:nvSpPr>
        <p:spPr>
          <a:xfrm>
            <a:off x="1524000" y="1122363"/>
            <a:ext cx="9986128" cy="1655762"/>
          </a:xfrm>
        </p:spPr>
        <p:txBody>
          <a:bodyPr>
            <a:normAutofit/>
          </a:bodyPr>
          <a:lstStyle/>
          <a:p>
            <a:pPr algn="l"/>
            <a:r>
              <a:rPr lang="en-US" sz="2400" b="1" dirty="0">
                <a:latin typeface="+mn-lt"/>
              </a:rPr>
              <a:t>Forecasting with VAR and Anomaly Detection via Machine Learning</a:t>
            </a:r>
            <a:br>
              <a:rPr lang="en-US" sz="2400" b="1" dirty="0">
                <a:latin typeface="+mn-lt"/>
              </a:rPr>
            </a:br>
            <a:br>
              <a:rPr lang="en-US" sz="2400" b="1" dirty="0">
                <a:latin typeface="+mn-lt"/>
              </a:rPr>
            </a:br>
            <a:br>
              <a:rPr lang="en-US" sz="2400" b="1" dirty="0">
                <a:latin typeface="+mn-lt"/>
              </a:rPr>
            </a:br>
            <a:r>
              <a:rPr lang="en-US" sz="2400" b="1" dirty="0">
                <a:latin typeface="+mn-lt"/>
              </a:rPr>
              <a:t>--Anand Agrawal</a:t>
            </a:r>
            <a:endParaRPr lang="en-IN" sz="2400" b="1" dirty="0">
              <a:latin typeface="+mn-lt"/>
            </a:endParaRPr>
          </a:p>
        </p:txBody>
      </p:sp>
    </p:spTree>
    <p:extLst>
      <p:ext uri="{BB962C8B-B14F-4D97-AF65-F5344CB8AC3E}">
        <p14:creationId xmlns:p14="http://schemas.microsoft.com/office/powerpoint/2010/main" val="109281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D2D33-42A6-5D66-D6FA-0BBE6730D3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DD73B-BD5D-A1AC-19F0-2ED6C7A4C280}"/>
              </a:ext>
            </a:extLst>
          </p:cNvPr>
          <p:cNvSpPr>
            <a:spLocks noGrp="1"/>
          </p:cNvSpPr>
          <p:nvPr>
            <p:ph type="ctrTitle"/>
          </p:nvPr>
        </p:nvSpPr>
        <p:spPr>
          <a:xfrm>
            <a:off x="355076" y="659876"/>
            <a:ext cx="9986128" cy="2630079"/>
          </a:xfrm>
        </p:spPr>
        <p:txBody>
          <a:bodyPr>
            <a:noAutofit/>
          </a:bodyPr>
          <a:lstStyle/>
          <a:p>
            <a:pPr algn="l">
              <a:buNone/>
            </a:pPr>
            <a:r>
              <a:rPr lang="en-US" sz="2000" b="1" dirty="0">
                <a:latin typeface="Calibiri"/>
              </a:rPr>
              <a:t>9. Future Enhancements</a:t>
            </a:r>
            <a:br>
              <a:rPr lang="en-US" sz="2000" b="1" dirty="0">
                <a:latin typeface="Calibiri"/>
              </a:rPr>
            </a:br>
            <a:r>
              <a:rPr lang="en-US" sz="2000" b="1" dirty="0">
                <a:latin typeface="Calibiri"/>
              </a:rPr>
              <a:t>Extend support to:</a:t>
            </a:r>
            <a:br>
              <a:rPr lang="en-US" sz="2000" b="1" dirty="0">
                <a:latin typeface="Calibiri"/>
              </a:rPr>
            </a:br>
            <a:r>
              <a:rPr lang="en-US" sz="2000" b="1" dirty="0">
                <a:latin typeface="Calibiri"/>
              </a:rPr>
              <a:t>Other databases: </a:t>
            </a:r>
            <a:r>
              <a:rPr lang="en-US" sz="2000" dirty="0">
                <a:latin typeface="Calibiri"/>
              </a:rPr>
              <a:t>PostgreSQL, MySQL, Oracle, Etc.</a:t>
            </a:r>
            <a:br>
              <a:rPr lang="en-US" sz="2000" b="1" dirty="0">
                <a:latin typeface="Calibiri"/>
              </a:rPr>
            </a:br>
            <a:r>
              <a:rPr lang="en-US" sz="2000" b="1" dirty="0">
                <a:latin typeface="Calibiri"/>
              </a:rPr>
              <a:t>Cross-platform monitoring: </a:t>
            </a:r>
            <a:br>
              <a:rPr lang="en-US" sz="2000" b="1" dirty="0">
                <a:latin typeface="Calibiri"/>
              </a:rPr>
            </a:br>
            <a:r>
              <a:rPr lang="en-US" sz="2000" dirty="0">
                <a:latin typeface="Calibiri"/>
              </a:rPr>
              <a:t>Web servers, Application logs</a:t>
            </a:r>
            <a:br>
              <a:rPr lang="en-US" sz="2000" b="1" dirty="0">
                <a:latin typeface="Calibiri"/>
              </a:rPr>
            </a:br>
            <a:r>
              <a:rPr lang="en-US" sz="2000" dirty="0">
                <a:latin typeface="Calibiri"/>
              </a:rPr>
              <a:t>Integrate LSTM for long-term dependencies and seasonality</a:t>
            </a:r>
            <a:br>
              <a:rPr lang="en-US" sz="2000" b="1" dirty="0">
                <a:latin typeface="Calibiri"/>
              </a:rPr>
            </a:br>
            <a:r>
              <a:rPr lang="en-US" sz="2000" dirty="0">
                <a:latin typeface="Calibiri"/>
              </a:rPr>
              <a:t>Dashboard-based alerts (Grafana/Power BI)</a:t>
            </a:r>
            <a:br>
              <a:rPr lang="en-US" sz="2000" b="1" dirty="0">
                <a:latin typeface="Calibiri"/>
              </a:rPr>
            </a:br>
            <a:r>
              <a:rPr lang="en-US" sz="2000" dirty="0">
                <a:latin typeface="Calibiri"/>
              </a:rPr>
              <a:t>Auto-healing triggers on Kubernetes (restart pod, scale up)</a:t>
            </a:r>
          </a:p>
        </p:txBody>
      </p:sp>
    </p:spTree>
    <p:extLst>
      <p:ext uri="{BB962C8B-B14F-4D97-AF65-F5344CB8AC3E}">
        <p14:creationId xmlns:p14="http://schemas.microsoft.com/office/powerpoint/2010/main" val="398118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413DE-1962-41E9-D421-AA9703166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C98FA7-58B4-7D36-2447-7179D342D45A}"/>
              </a:ext>
            </a:extLst>
          </p:cNvPr>
          <p:cNvSpPr>
            <a:spLocks noGrp="1"/>
          </p:cNvSpPr>
          <p:nvPr>
            <p:ph type="ctrTitle"/>
          </p:nvPr>
        </p:nvSpPr>
        <p:spPr>
          <a:xfrm>
            <a:off x="355076" y="659876"/>
            <a:ext cx="9986128" cy="2630079"/>
          </a:xfrm>
        </p:spPr>
        <p:txBody>
          <a:bodyPr>
            <a:noAutofit/>
          </a:bodyPr>
          <a:lstStyle/>
          <a:p>
            <a:pPr algn="l">
              <a:buNone/>
            </a:pPr>
            <a:r>
              <a:rPr lang="en-US" sz="2000" b="1" dirty="0">
                <a:latin typeface="Calibiri"/>
              </a:rPr>
              <a:t>10. Summary</a:t>
            </a:r>
            <a:br>
              <a:rPr lang="en-US" sz="2000" b="1" dirty="0">
                <a:latin typeface="Calibiri"/>
              </a:rPr>
            </a:br>
            <a:r>
              <a:rPr lang="en-US" sz="2000" dirty="0">
                <a:latin typeface="Calibiri"/>
              </a:rPr>
              <a:t>Proactively predicts server resource usage</a:t>
            </a:r>
            <a:br>
              <a:rPr lang="en-US" sz="2000" dirty="0">
                <a:latin typeface="Calibiri"/>
              </a:rPr>
            </a:br>
            <a:br>
              <a:rPr lang="en-US" sz="2000" dirty="0">
                <a:latin typeface="Calibiri"/>
              </a:rPr>
            </a:br>
            <a:r>
              <a:rPr lang="en-US" sz="2000" dirty="0">
                <a:latin typeface="Calibiri"/>
              </a:rPr>
              <a:t>Detects anomalies using time series and ML</a:t>
            </a:r>
            <a:br>
              <a:rPr lang="en-US" sz="2000" dirty="0">
                <a:latin typeface="Calibiri"/>
              </a:rPr>
            </a:br>
            <a:br>
              <a:rPr lang="en-US" sz="2000" dirty="0">
                <a:latin typeface="Calibiri"/>
              </a:rPr>
            </a:br>
            <a:r>
              <a:rPr lang="en-US" sz="2000" dirty="0">
                <a:latin typeface="Calibiri"/>
              </a:rPr>
              <a:t>Fully containerized and cloud-integrated</a:t>
            </a:r>
            <a:br>
              <a:rPr lang="en-US" sz="2000" dirty="0">
                <a:latin typeface="Calibiri"/>
              </a:rPr>
            </a:br>
            <a:br>
              <a:rPr lang="en-US" sz="2000" dirty="0">
                <a:latin typeface="Calibiri"/>
              </a:rPr>
            </a:br>
            <a:r>
              <a:rPr lang="en-US" sz="2000" dirty="0">
                <a:latin typeface="Calibiri"/>
              </a:rPr>
              <a:t>Adaptable to other systems beyond MS SQL Server</a:t>
            </a:r>
          </a:p>
        </p:txBody>
      </p:sp>
    </p:spTree>
    <p:extLst>
      <p:ext uri="{BB962C8B-B14F-4D97-AF65-F5344CB8AC3E}">
        <p14:creationId xmlns:p14="http://schemas.microsoft.com/office/powerpoint/2010/main" val="435249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D8F75-48AF-8B0D-5E65-63AD19064B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E1EA3E-264E-A4D9-FAA7-CBB8CAE70F80}"/>
              </a:ext>
            </a:extLst>
          </p:cNvPr>
          <p:cNvSpPr>
            <a:spLocks noGrp="1"/>
          </p:cNvSpPr>
          <p:nvPr>
            <p:ph type="ctrTitle"/>
          </p:nvPr>
        </p:nvSpPr>
        <p:spPr>
          <a:xfrm>
            <a:off x="1231769" y="996885"/>
            <a:ext cx="9986128" cy="2432115"/>
          </a:xfrm>
        </p:spPr>
        <p:txBody>
          <a:bodyPr>
            <a:normAutofit/>
          </a:bodyPr>
          <a:lstStyle/>
          <a:p>
            <a:pPr algn="l">
              <a:buNone/>
            </a:pPr>
            <a:r>
              <a:rPr lang="en-US" sz="2000" b="1" dirty="0">
                <a:latin typeface="+mn-lt"/>
              </a:rPr>
              <a:t>1. Objective:</a:t>
            </a:r>
            <a:br>
              <a:rPr lang="en-US" sz="2000" b="1" dirty="0">
                <a:latin typeface="+mn-lt"/>
              </a:rPr>
            </a:br>
            <a:r>
              <a:rPr lang="en-US" sz="2000" dirty="0">
                <a:latin typeface="+mn-lt"/>
              </a:rPr>
              <a:t>To develop a continuously updating, multivariate time series analytics system for proactive server resource monitoring, forecasting, and anomaly detection. The system will initially leverage </a:t>
            </a:r>
            <a:r>
              <a:rPr lang="en-US" sz="2000" b="1" dirty="0">
                <a:latin typeface="+mn-lt"/>
              </a:rPr>
              <a:t>Vector Autoregression (VAR)</a:t>
            </a:r>
            <a:r>
              <a:rPr lang="en-US" sz="2000" dirty="0">
                <a:latin typeface="+mn-lt"/>
              </a:rPr>
              <a:t> to model and forecast correlated server metrics, and will integrate </a:t>
            </a:r>
            <a:r>
              <a:rPr lang="en-US" sz="2000" b="1" dirty="0">
                <a:latin typeface="+mn-lt"/>
              </a:rPr>
              <a:t>Isolation Forest</a:t>
            </a:r>
            <a:r>
              <a:rPr lang="en-US" sz="2000" dirty="0">
                <a:latin typeface="+mn-lt"/>
              </a:rPr>
              <a:t> or </a:t>
            </a:r>
            <a:r>
              <a:rPr lang="en-US" sz="2000" b="1" dirty="0">
                <a:latin typeface="+mn-lt"/>
              </a:rPr>
              <a:t>Random Cut Forest</a:t>
            </a:r>
            <a:r>
              <a:rPr lang="en-US" sz="2000" dirty="0">
                <a:latin typeface="+mn-lt"/>
              </a:rPr>
              <a:t> for robust unsupervised anomaly detection. Future extensions will explore deep learning models like </a:t>
            </a:r>
            <a:r>
              <a:rPr lang="en-US" sz="2000" b="1" dirty="0">
                <a:latin typeface="+mn-lt"/>
              </a:rPr>
              <a:t>LSTM</a:t>
            </a:r>
            <a:r>
              <a:rPr lang="en-US" sz="2000" dirty="0">
                <a:latin typeface="+mn-lt"/>
              </a:rPr>
              <a:t> for sequential pattern learning and improved forecasting accuracy.</a:t>
            </a:r>
            <a:br>
              <a:rPr lang="en-US" sz="2000" dirty="0">
                <a:latin typeface="+mn-lt"/>
              </a:rPr>
            </a:br>
            <a:endParaRPr lang="en-US" sz="2000" b="1" dirty="0">
              <a:latin typeface="+mn-lt"/>
            </a:endParaRPr>
          </a:p>
        </p:txBody>
      </p:sp>
    </p:spTree>
    <p:extLst>
      <p:ext uri="{BB962C8B-B14F-4D97-AF65-F5344CB8AC3E}">
        <p14:creationId xmlns:p14="http://schemas.microsoft.com/office/powerpoint/2010/main" val="168799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4593-C5DD-83BD-5E18-82886C50A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9DB5F-A111-687F-365B-1AF376860A79}"/>
              </a:ext>
            </a:extLst>
          </p:cNvPr>
          <p:cNvSpPr>
            <a:spLocks noGrp="1"/>
          </p:cNvSpPr>
          <p:nvPr>
            <p:ph type="ctrTitle"/>
          </p:nvPr>
        </p:nvSpPr>
        <p:spPr>
          <a:xfrm>
            <a:off x="1102936" y="782425"/>
            <a:ext cx="9986128" cy="1857080"/>
          </a:xfrm>
        </p:spPr>
        <p:txBody>
          <a:bodyPr>
            <a:noAutofit/>
          </a:bodyPr>
          <a:lstStyle/>
          <a:p>
            <a:pPr algn="l">
              <a:buNone/>
            </a:pPr>
            <a:br>
              <a:rPr lang="en-US" sz="2000" dirty="0">
                <a:latin typeface="+mn-lt"/>
              </a:rPr>
            </a:br>
            <a:r>
              <a:rPr lang="en-IN" sz="2000" b="1" dirty="0">
                <a:latin typeface="+mn-lt"/>
              </a:rPr>
              <a:t>2. Data Source:</a:t>
            </a:r>
            <a:br>
              <a:rPr lang="en-IN" sz="2000" b="1" dirty="0">
                <a:latin typeface="+mn-lt"/>
              </a:rPr>
            </a:br>
            <a:r>
              <a:rPr lang="en-IN" sz="2000" dirty="0">
                <a:latin typeface="+mn-lt"/>
              </a:rPr>
              <a:t>Exclusively using Azure Monitor Logs for capturing time-series server metrics such as CPU usage, memory, disk I/O, and log I/O.</a:t>
            </a:r>
            <a:br>
              <a:rPr lang="en-IN" sz="2000" dirty="0">
                <a:latin typeface="+mn-lt"/>
              </a:rPr>
            </a:br>
            <a:r>
              <a:rPr lang="en-IN" sz="2000" dirty="0">
                <a:latin typeface="+mn-lt"/>
              </a:rPr>
              <a:t>Currently focused on monitoring Microsoft SQL Server, with a framework designed for future expansion to other databases and systems.</a:t>
            </a:r>
            <a:br>
              <a:rPr lang="en-IN" sz="2000" dirty="0">
                <a:latin typeface="+mn-lt"/>
              </a:rPr>
            </a:br>
            <a:endParaRPr lang="en-US" sz="2000" b="1" dirty="0">
              <a:latin typeface="+mn-lt"/>
            </a:endParaRPr>
          </a:p>
        </p:txBody>
      </p:sp>
    </p:spTree>
    <p:extLst>
      <p:ext uri="{BB962C8B-B14F-4D97-AF65-F5344CB8AC3E}">
        <p14:creationId xmlns:p14="http://schemas.microsoft.com/office/powerpoint/2010/main" val="323083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6EC75-8D8D-047F-6E10-CC0779EE41C7}"/>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0AC7F1F4-07B9-F97E-081A-3489090BFB46}"/>
              </a:ext>
            </a:extLst>
          </p:cNvPr>
          <p:cNvSpPr>
            <a:spLocks noChangeArrowheads="1"/>
          </p:cNvSpPr>
          <p:nvPr/>
        </p:nvSpPr>
        <p:spPr bwMode="auto">
          <a:xfrm>
            <a:off x="1093509" y="707489"/>
            <a:ext cx="881406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3.</a:t>
            </a:r>
            <a:r>
              <a:rPr kumimoji="0" lang="en-US" altLang="en-US" sz="2000" b="1" i="0" u="none" strike="noStrike" cap="none" normalizeH="0" baseline="0" dirty="0">
                <a:ln>
                  <a:noFill/>
                </a:ln>
                <a:solidFill>
                  <a:schemeClr val="tx1"/>
                </a:solidFill>
                <a:effectLst/>
              </a:rPr>
              <a:t> Technology Stack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Languages/Tools</a:t>
            </a:r>
            <a:r>
              <a:rPr kumimoji="0" lang="en-US" altLang="en-US" sz="2000" b="0" i="0" u="none" strike="noStrike" cap="none" normalizeH="0" baseline="0" dirty="0">
                <a:ln>
                  <a:noFill/>
                </a:ln>
                <a:solidFill>
                  <a:schemeClr val="tx1"/>
                </a:solidFill>
                <a:effectLst/>
              </a:rPr>
              <a:t>: Python, Docker, Kubernetes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rPr>
              <a:t>Frameworks/Libraries</a:t>
            </a:r>
            <a:r>
              <a:rPr kumimoji="0" lang="en-US" altLang="en-US" sz="20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stats models → VAR modeling</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scikit-learn, </a:t>
            </a:r>
            <a:r>
              <a:rPr kumimoji="0" lang="en-US" altLang="en-US" sz="2000" b="0" i="0" u="none" strike="noStrike" cap="none" normalizeH="0" baseline="0" dirty="0" err="1">
                <a:ln>
                  <a:noFill/>
                </a:ln>
                <a:solidFill>
                  <a:schemeClr val="tx1"/>
                </a:solidFill>
                <a:effectLst/>
              </a:rPr>
              <a:t>PyOD</a:t>
            </a:r>
            <a:r>
              <a:rPr kumimoji="0" lang="en-US" altLang="en-US" sz="2000" b="0" i="0" u="none" strike="noStrike" cap="none" normalizeH="0" baseline="0" dirty="0">
                <a:ln>
                  <a:noFill/>
                </a:ln>
                <a:solidFill>
                  <a:schemeClr val="tx1"/>
                </a:solidFill>
                <a:effectLst/>
              </a:rPr>
              <a:t> → Isolation Forest / RCF</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pandas, NumPy, matplotlib → Data processing + visualization</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Azure SDK → Log access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pickle → Model serialization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79732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05065-A392-E481-FA48-1EAC20A77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714C1-2CB0-FC27-4280-0EAB9E40475B}"/>
              </a:ext>
            </a:extLst>
          </p:cNvPr>
          <p:cNvSpPr>
            <a:spLocks noGrp="1"/>
          </p:cNvSpPr>
          <p:nvPr>
            <p:ph type="ctrTitle"/>
          </p:nvPr>
        </p:nvSpPr>
        <p:spPr>
          <a:xfrm>
            <a:off x="722722" y="490195"/>
            <a:ext cx="9986128" cy="1951348"/>
          </a:xfrm>
        </p:spPr>
        <p:txBody>
          <a:bodyPr>
            <a:noAutofit/>
          </a:bodyPr>
          <a:lstStyle/>
          <a:p>
            <a:pPr algn="l"/>
            <a:r>
              <a:rPr lang="en-IN" sz="2000" b="1" dirty="0">
                <a:latin typeface="+mn-lt"/>
              </a:rPr>
              <a:t>4. Architecture Overview</a:t>
            </a:r>
            <a:br>
              <a:rPr lang="en-IN" sz="2000" b="1" dirty="0">
                <a:latin typeface="+mn-lt"/>
              </a:rPr>
            </a:br>
            <a:br>
              <a:rPr lang="en-IN" sz="2000" b="1" dirty="0">
                <a:latin typeface="+mn-lt"/>
              </a:rPr>
            </a:br>
            <a:r>
              <a:rPr lang="en-IN" sz="2000" dirty="0">
                <a:latin typeface="+mn-lt"/>
              </a:rPr>
              <a:t>Azure Monitor Log → Data Ingestion Pipeline</a:t>
            </a:r>
            <a:br>
              <a:rPr lang="en-IN" sz="2000" dirty="0">
                <a:latin typeface="+mn-lt"/>
              </a:rPr>
            </a:br>
            <a:r>
              <a:rPr lang="en-IN" sz="2000" dirty="0">
                <a:latin typeface="+mn-lt"/>
              </a:rPr>
              <a:t>Preprocessing → Time Series Modelling (VAR)</a:t>
            </a:r>
            <a:br>
              <a:rPr lang="en-IN" sz="2000" dirty="0">
                <a:latin typeface="+mn-lt"/>
              </a:rPr>
            </a:br>
            <a:r>
              <a:rPr lang="en-IN" sz="2000" dirty="0">
                <a:latin typeface="+mn-lt"/>
              </a:rPr>
              <a:t>Anomaly Detection (ML) → Alert Generation</a:t>
            </a:r>
            <a:br>
              <a:rPr lang="en-IN" sz="2000" dirty="0">
                <a:latin typeface="+mn-lt"/>
              </a:rPr>
            </a:br>
            <a:r>
              <a:rPr lang="en-IN" sz="2000" dirty="0">
                <a:latin typeface="+mn-lt"/>
              </a:rPr>
              <a:t>Visualization + Logging</a:t>
            </a:r>
            <a:br>
              <a:rPr lang="en-IN" sz="2000" dirty="0">
                <a:latin typeface="+mn-lt"/>
              </a:rPr>
            </a:br>
            <a:endParaRPr lang="en-IN" sz="2000" dirty="0">
              <a:latin typeface="+mn-lt"/>
            </a:endParaRPr>
          </a:p>
        </p:txBody>
      </p:sp>
    </p:spTree>
    <p:extLst>
      <p:ext uri="{BB962C8B-B14F-4D97-AF65-F5344CB8AC3E}">
        <p14:creationId xmlns:p14="http://schemas.microsoft.com/office/powerpoint/2010/main" val="66266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E04F7-8BEE-92CD-7E12-5B287A18A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B7DBA-B7E6-222C-0E1E-E0AC5E1BBA51}"/>
              </a:ext>
            </a:extLst>
          </p:cNvPr>
          <p:cNvSpPr>
            <a:spLocks noGrp="1"/>
          </p:cNvSpPr>
          <p:nvPr>
            <p:ph type="ctrTitle"/>
          </p:nvPr>
        </p:nvSpPr>
        <p:spPr>
          <a:xfrm>
            <a:off x="722722" y="490195"/>
            <a:ext cx="9986128" cy="1951348"/>
          </a:xfrm>
        </p:spPr>
        <p:txBody>
          <a:bodyPr>
            <a:noAutofit/>
          </a:bodyPr>
          <a:lstStyle/>
          <a:p>
            <a:pPr algn="l"/>
            <a:r>
              <a:rPr lang="en-IN" sz="2000" b="1" dirty="0">
                <a:latin typeface="+mn-lt"/>
              </a:rPr>
              <a:t>5. Data Overview</a:t>
            </a:r>
            <a:br>
              <a:rPr lang="en-IN" sz="2000" b="1" dirty="0">
                <a:latin typeface="+mn-lt"/>
              </a:rPr>
            </a:br>
            <a:r>
              <a:rPr lang="en-IN" sz="2000" dirty="0">
                <a:latin typeface="+mn-lt"/>
              </a:rPr>
              <a:t>Source: </a:t>
            </a:r>
            <a:r>
              <a:rPr lang="en-IN" sz="2000" b="1" dirty="0">
                <a:latin typeface="+mn-lt"/>
              </a:rPr>
              <a:t>Azure Monitor Logs</a:t>
            </a:r>
            <a:br>
              <a:rPr lang="en-IN" sz="2000" dirty="0">
                <a:latin typeface="+mn-lt"/>
              </a:rPr>
            </a:br>
            <a:r>
              <a:rPr lang="en-IN" sz="2000" dirty="0">
                <a:latin typeface="+mn-lt"/>
              </a:rPr>
              <a:t>Metrics: CPU %, Memory %, Disk I/O, Log I/O, Query Wait Time, etc.</a:t>
            </a:r>
            <a:br>
              <a:rPr lang="en-IN" sz="2000" dirty="0">
                <a:latin typeface="+mn-lt"/>
              </a:rPr>
            </a:br>
            <a:r>
              <a:rPr lang="en-IN" sz="2000" dirty="0">
                <a:latin typeface="+mn-lt"/>
              </a:rPr>
              <a:t>Frequency: 1-minute / 5-minute intervals</a:t>
            </a:r>
            <a:br>
              <a:rPr lang="en-IN" sz="2000" dirty="0">
                <a:latin typeface="+mn-lt"/>
              </a:rPr>
            </a:br>
            <a:r>
              <a:rPr lang="en-IN" sz="2000" dirty="0">
                <a:latin typeface="+mn-lt"/>
              </a:rPr>
              <a:t>Current Focus: </a:t>
            </a:r>
            <a:r>
              <a:rPr lang="en-IN" sz="2000" b="1" dirty="0">
                <a:latin typeface="+mn-lt"/>
              </a:rPr>
              <a:t>MS SQL Server Metrics</a:t>
            </a:r>
            <a:br>
              <a:rPr lang="en-IN" sz="2000" b="1" dirty="0">
                <a:latin typeface="+mn-lt"/>
              </a:rPr>
            </a:br>
            <a:br>
              <a:rPr lang="en-IN" sz="2000" b="1" dirty="0">
                <a:latin typeface="+mn-lt"/>
              </a:rPr>
            </a:br>
            <a:br>
              <a:rPr lang="en-IN" sz="800" dirty="0"/>
            </a:br>
            <a:endParaRPr lang="en-IN" sz="2000" dirty="0">
              <a:latin typeface="+mn-lt"/>
            </a:endParaRPr>
          </a:p>
        </p:txBody>
      </p:sp>
      <p:pic>
        <p:nvPicPr>
          <p:cNvPr id="5" name="Picture 4">
            <a:extLst>
              <a:ext uri="{FF2B5EF4-FFF2-40B4-BE49-F238E27FC236}">
                <a16:creationId xmlns:a16="http://schemas.microsoft.com/office/drawing/2014/main" id="{C48CE5A2-C829-2266-B504-F691847E7A23}"/>
              </a:ext>
            </a:extLst>
          </p:cNvPr>
          <p:cNvPicPr>
            <a:picLocks noChangeAspect="1"/>
          </p:cNvPicPr>
          <p:nvPr/>
        </p:nvPicPr>
        <p:blipFill>
          <a:blip r:embed="rId2"/>
          <a:stretch>
            <a:fillRect/>
          </a:stretch>
        </p:blipFill>
        <p:spPr>
          <a:xfrm>
            <a:off x="791851" y="1875934"/>
            <a:ext cx="9832157" cy="4037401"/>
          </a:xfrm>
          <a:prstGeom prst="rect">
            <a:avLst/>
          </a:prstGeom>
        </p:spPr>
      </p:pic>
    </p:spTree>
    <p:extLst>
      <p:ext uri="{BB962C8B-B14F-4D97-AF65-F5344CB8AC3E}">
        <p14:creationId xmlns:p14="http://schemas.microsoft.com/office/powerpoint/2010/main" val="273722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769EA-499A-4BA3-7952-C6561A51FD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1D65C4-6882-E0ED-77FA-DCAC7288E656}"/>
              </a:ext>
            </a:extLst>
          </p:cNvPr>
          <p:cNvSpPr>
            <a:spLocks noGrp="1"/>
          </p:cNvSpPr>
          <p:nvPr>
            <p:ph type="ctrTitle"/>
          </p:nvPr>
        </p:nvSpPr>
        <p:spPr>
          <a:xfrm>
            <a:off x="628454" y="537329"/>
            <a:ext cx="9986128" cy="4392890"/>
          </a:xfrm>
        </p:spPr>
        <p:txBody>
          <a:bodyPr>
            <a:noAutofit/>
          </a:bodyPr>
          <a:lstStyle/>
          <a:p>
            <a:pPr algn="l">
              <a:buNone/>
            </a:pPr>
            <a:br>
              <a:rPr lang="en-US" sz="2000" b="1" dirty="0">
                <a:latin typeface="Calibiri"/>
              </a:rPr>
            </a:br>
            <a:br>
              <a:rPr lang="en-US" sz="2000" b="1" dirty="0">
                <a:latin typeface="Calibiri"/>
              </a:rPr>
            </a:br>
            <a:br>
              <a:rPr lang="en-US" sz="2000" b="1" dirty="0">
                <a:latin typeface="Calibiri"/>
              </a:rPr>
            </a:br>
            <a:br>
              <a:rPr lang="en-US" sz="2000" b="1" dirty="0">
                <a:latin typeface="Calibiri"/>
              </a:rPr>
            </a:br>
            <a:br>
              <a:rPr lang="en-US" sz="2000" b="1" dirty="0">
                <a:latin typeface="Calibiri"/>
              </a:rPr>
            </a:br>
            <a:br>
              <a:rPr lang="en-US" sz="2000" b="1" dirty="0">
                <a:latin typeface="Calibiri"/>
              </a:rPr>
            </a:br>
            <a:br>
              <a:rPr lang="en-US" sz="2000" b="1" dirty="0">
                <a:latin typeface="Calibiri"/>
              </a:rPr>
            </a:br>
            <a:br>
              <a:rPr lang="en-US" sz="2000" b="1" dirty="0">
                <a:latin typeface="Calibiri"/>
              </a:rPr>
            </a:br>
            <a:r>
              <a:rPr lang="en-US" sz="2000" b="1" dirty="0">
                <a:latin typeface="Calibiri"/>
              </a:rPr>
              <a:t>6. VAR Modeling &amp; Forecasting</a:t>
            </a:r>
            <a:br>
              <a:rPr lang="en-US" sz="2000" b="1" dirty="0">
                <a:latin typeface="Calibiri"/>
              </a:rPr>
            </a:br>
            <a:r>
              <a:rPr lang="en-US" sz="2000" b="1" dirty="0">
                <a:latin typeface="Calibiri"/>
              </a:rPr>
              <a:t>What is VAR?</a:t>
            </a:r>
            <a:br>
              <a:rPr lang="en-US" sz="2000" dirty="0">
                <a:latin typeface="Calibiri"/>
              </a:rPr>
            </a:br>
            <a:r>
              <a:rPr lang="en-US" sz="2000" dirty="0">
                <a:latin typeface="Calibiri"/>
              </a:rPr>
              <a:t>Multivariate statistical model that captures relationships between multiple time series.</a:t>
            </a:r>
            <a:br>
              <a:rPr lang="en-US" sz="2000" dirty="0">
                <a:latin typeface="Calibiri"/>
              </a:rPr>
            </a:br>
            <a:r>
              <a:rPr lang="en-US" sz="2000" b="1" dirty="0">
                <a:latin typeface="Calibiri"/>
              </a:rPr>
              <a:t>Use Case</a:t>
            </a:r>
            <a:r>
              <a:rPr lang="en-US" sz="2000" dirty="0">
                <a:latin typeface="Calibiri"/>
              </a:rPr>
              <a:t>: Predict future CPU, Disk usage based on past trends and interdependencies.</a:t>
            </a:r>
            <a:br>
              <a:rPr lang="en-US" sz="2000" dirty="0">
                <a:latin typeface="Calibiri"/>
              </a:rPr>
            </a:br>
            <a:r>
              <a:rPr lang="en-US" sz="2000" b="1" dirty="0">
                <a:latin typeface="Calibiri"/>
              </a:rPr>
              <a:t>Forecasting Output</a:t>
            </a:r>
            <a:r>
              <a:rPr lang="en-US" sz="2000" dirty="0">
                <a:latin typeface="Calibiri"/>
              </a:rPr>
              <a:t>:</a:t>
            </a:r>
            <a:br>
              <a:rPr lang="en-US" sz="2000" dirty="0">
                <a:latin typeface="Calibiri"/>
              </a:rPr>
            </a:br>
            <a:br>
              <a:rPr lang="en-US" sz="2000" dirty="0">
                <a:latin typeface="Calibiri"/>
              </a:rPr>
            </a:br>
            <a:r>
              <a:rPr lang="en-US" sz="2000" b="1" dirty="0">
                <a:latin typeface="Calibiri"/>
              </a:rPr>
              <a:t>Example</a:t>
            </a:r>
            <a:r>
              <a:rPr lang="en-US" sz="2000" dirty="0">
                <a:latin typeface="Calibiri"/>
              </a:rPr>
              <a:t>: </a:t>
            </a:r>
            <a:br>
              <a:rPr lang="en-US" sz="2000" dirty="0">
                <a:latin typeface="Calibiri"/>
              </a:rPr>
            </a:br>
            <a:r>
              <a:rPr lang="en-US" sz="2000" dirty="0">
                <a:latin typeface="Calibiri"/>
              </a:rPr>
              <a:t>An anomaly is likely to occur on Saturday at 4:00 PM due to historically observed CPU spikes during this time window. In previous instances, these CPU spikes were accompanied by a significant increase in Log I/O, indicating a surge in DML operations on the database. A proactive alert has been triggered for potential threshold breach</a:t>
            </a:r>
            <a:br>
              <a:rPr lang="en-US" sz="2000" dirty="0">
                <a:latin typeface="Calibiri"/>
              </a:rPr>
            </a:br>
            <a:br>
              <a:rPr lang="en-US" sz="2000" dirty="0">
                <a:latin typeface="Calibiri"/>
              </a:rPr>
            </a:br>
            <a:r>
              <a:rPr lang="en-US" sz="2000" dirty="0">
                <a:latin typeface="Calibiri"/>
              </a:rPr>
              <a:t>Disk usage is projected to reach 98% by 12 AM on Sunday, due to the lack of data purging over an extended period. Additionally, Sundays typically see a significant volume of data inserts.</a:t>
            </a:r>
          </a:p>
        </p:txBody>
      </p:sp>
    </p:spTree>
    <p:extLst>
      <p:ext uri="{BB962C8B-B14F-4D97-AF65-F5344CB8AC3E}">
        <p14:creationId xmlns:p14="http://schemas.microsoft.com/office/powerpoint/2010/main" val="127684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91651-63D8-DD36-9360-AF2F737EB6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BF32D-0306-413A-2D9D-8152B5427828}"/>
              </a:ext>
            </a:extLst>
          </p:cNvPr>
          <p:cNvSpPr>
            <a:spLocks noGrp="1"/>
          </p:cNvSpPr>
          <p:nvPr>
            <p:ph type="ctrTitle"/>
          </p:nvPr>
        </p:nvSpPr>
        <p:spPr>
          <a:xfrm>
            <a:off x="496479" y="452487"/>
            <a:ext cx="9986128" cy="3890912"/>
          </a:xfrm>
        </p:spPr>
        <p:txBody>
          <a:bodyPr>
            <a:noAutofit/>
          </a:bodyPr>
          <a:lstStyle/>
          <a:p>
            <a:pPr algn="l">
              <a:buNone/>
            </a:pPr>
            <a:r>
              <a:rPr lang="en-US" sz="2000" b="1" dirty="0">
                <a:latin typeface="Calibiri"/>
              </a:rPr>
              <a:t>7. Anomaly Detection (Isolation Forest / RCF)</a:t>
            </a:r>
            <a:br>
              <a:rPr lang="en-US" sz="2000" b="1" dirty="0">
                <a:latin typeface="Calibiri"/>
              </a:rPr>
            </a:br>
            <a:r>
              <a:rPr lang="en-US" sz="2000" dirty="0">
                <a:latin typeface="Calibiri"/>
              </a:rPr>
              <a:t>Why ML? To capture rare, nonlinear, or seasonal spikes beyond VAR’s capability.</a:t>
            </a:r>
            <a:br>
              <a:rPr lang="en-US" sz="2000" dirty="0">
                <a:latin typeface="Calibiri"/>
              </a:rPr>
            </a:br>
            <a:br>
              <a:rPr lang="en-US" sz="2000" dirty="0">
                <a:latin typeface="Calibiri"/>
              </a:rPr>
            </a:br>
            <a:r>
              <a:rPr lang="en-US" sz="2000" b="1" dirty="0">
                <a:latin typeface="Calibiri"/>
              </a:rPr>
              <a:t>Models Used:</a:t>
            </a:r>
            <a:br>
              <a:rPr lang="en-US" sz="2000" b="1" dirty="0">
                <a:latin typeface="Calibiri"/>
              </a:rPr>
            </a:br>
            <a:r>
              <a:rPr lang="en-US" sz="2000" dirty="0">
                <a:latin typeface="Calibiri"/>
              </a:rPr>
              <a:t>Isolation Forest (good for high-dimensional, unlabeled data)</a:t>
            </a:r>
            <a:br>
              <a:rPr lang="en-US" sz="2000" dirty="0">
                <a:latin typeface="Calibiri"/>
              </a:rPr>
            </a:br>
            <a:r>
              <a:rPr lang="en-US" sz="2000" dirty="0">
                <a:latin typeface="Calibiri"/>
              </a:rPr>
              <a:t>Random Cut Forest (suitable for streaming or large data)</a:t>
            </a:r>
            <a:br>
              <a:rPr lang="en-US" sz="2000" b="1" dirty="0">
                <a:latin typeface="Calibiri"/>
              </a:rPr>
            </a:br>
            <a:br>
              <a:rPr lang="en-US" sz="2000" b="1" dirty="0">
                <a:latin typeface="Calibiri"/>
              </a:rPr>
            </a:br>
            <a:r>
              <a:rPr lang="en-US" sz="2000" b="1" dirty="0">
                <a:latin typeface="Calibiri"/>
              </a:rPr>
              <a:t>Use Cases:</a:t>
            </a:r>
            <a:br>
              <a:rPr lang="en-US" sz="2000" b="1" dirty="0">
                <a:latin typeface="Calibiri"/>
              </a:rPr>
            </a:br>
            <a:r>
              <a:rPr lang="en-US" sz="2000" dirty="0">
                <a:latin typeface="Calibiri"/>
              </a:rPr>
              <a:t>Sudden CPU surge without load</a:t>
            </a:r>
            <a:br>
              <a:rPr lang="en-US" sz="2000" dirty="0">
                <a:latin typeface="Calibiri"/>
              </a:rPr>
            </a:br>
            <a:r>
              <a:rPr lang="en-US" sz="2000" dirty="0">
                <a:latin typeface="Calibiri"/>
              </a:rPr>
              <a:t>Log I/O spike during off-peak hours</a:t>
            </a:r>
            <a:br>
              <a:rPr lang="en-US" sz="2000" dirty="0">
                <a:latin typeface="Calibiri"/>
              </a:rPr>
            </a:br>
            <a:r>
              <a:rPr lang="en-US" sz="2000" dirty="0">
                <a:latin typeface="Calibiri"/>
              </a:rPr>
              <a:t>Long-running queries not seen before</a:t>
            </a:r>
            <a:br>
              <a:rPr lang="en-US" sz="2000" b="1" dirty="0">
                <a:latin typeface="Calibiri"/>
              </a:rPr>
            </a:br>
            <a:br>
              <a:rPr lang="en-US" sz="2000" b="1" dirty="0">
                <a:latin typeface="Calibiri"/>
              </a:rPr>
            </a:br>
            <a:endParaRPr lang="en-US" sz="2000" dirty="0">
              <a:latin typeface="Calibiri"/>
            </a:endParaRPr>
          </a:p>
        </p:txBody>
      </p:sp>
    </p:spTree>
    <p:extLst>
      <p:ext uri="{BB962C8B-B14F-4D97-AF65-F5344CB8AC3E}">
        <p14:creationId xmlns:p14="http://schemas.microsoft.com/office/powerpoint/2010/main" val="3835869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6D7AF-BF73-0B4C-2740-C7DE6C5473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B78A1A-5A3D-2C8C-57A3-A24F848ABB1A}"/>
              </a:ext>
            </a:extLst>
          </p:cNvPr>
          <p:cNvSpPr>
            <a:spLocks noGrp="1"/>
          </p:cNvSpPr>
          <p:nvPr>
            <p:ph type="ctrTitle"/>
          </p:nvPr>
        </p:nvSpPr>
        <p:spPr>
          <a:xfrm>
            <a:off x="496478" y="1168924"/>
            <a:ext cx="9986128" cy="3374795"/>
          </a:xfrm>
        </p:spPr>
        <p:txBody>
          <a:bodyPr>
            <a:noAutofit/>
          </a:bodyPr>
          <a:lstStyle/>
          <a:p>
            <a:pPr algn="l"/>
            <a:r>
              <a:rPr lang="en-IN" sz="2000" b="1" dirty="0">
                <a:latin typeface="+mn-lt"/>
              </a:rPr>
              <a:t>8. Model Validation</a:t>
            </a:r>
            <a:br>
              <a:rPr lang="en-IN" sz="2000" b="1" dirty="0">
                <a:latin typeface="+mn-lt"/>
              </a:rPr>
            </a:br>
            <a:r>
              <a:rPr lang="en-IN" sz="2000" b="1" dirty="0">
                <a:latin typeface="+mn-lt"/>
              </a:rPr>
              <a:t>VAR Model Validation</a:t>
            </a:r>
            <a:r>
              <a:rPr lang="en-IN" sz="2000" dirty="0">
                <a:latin typeface="+mn-lt"/>
              </a:rPr>
              <a:t>:</a:t>
            </a:r>
            <a:br>
              <a:rPr lang="en-IN" sz="2000" dirty="0">
                <a:latin typeface="+mn-lt"/>
              </a:rPr>
            </a:br>
            <a:r>
              <a:rPr lang="en-IN" sz="2000" dirty="0">
                <a:latin typeface="+mn-lt"/>
              </a:rPr>
              <a:t>Train/Test Split (e.g., 80/20)</a:t>
            </a:r>
            <a:br>
              <a:rPr lang="en-IN" sz="2000" dirty="0">
                <a:latin typeface="+mn-lt"/>
              </a:rPr>
            </a:br>
            <a:br>
              <a:rPr lang="en-IN" sz="2000" dirty="0">
                <a:latin typeface="+mn-lt"/>
              </a:rPr>
            </a:br>
            <a:r>
              <a:rPr lang="en-IN" sz="2000" b="1" dirty="0">
                <a:latin typeface="+mn-lt"/>
              </a:rPr>
              <a:t>Metrics:</a:t>
            </a:r>
            <a:br>
              <a:rPr lang="en-IN" sz="2000" b="1" dirty="0">
                <a:latin typeface="+mn-lt"/>
              </a:rPr>
            </a:br>
            <a:r>
              <a:rPr lang="en-IN" sz="2000" dirty="0">
                <a:latin typeface="+mn-lt"/>
              </a:rPr>
              <a:t>MAE (Mean Absolute Error)</a:t>
            </a:r>
            <a:br>
              <a:rPr lang="en-IN" sz="2000" dirty="0">
                <a:latin typeface="+mn-lt"/>
              </a:rPr>
            </a:br>
            <a:r>
              <a:rPr lang="en-IN" sz="2000" dirty="0">
                <a:latin typeface="+mn-lt"/>
              </a:rPr>
              <a:t>RMSE (Root Mean Squared Error)</a:t>
            </a:r>
            <a:br>
              <a:rPr lang="en-IN" sz="2000" dirty="0">
                <a:latin typeface="+mn-lt"/>
              </a:rPr>
            </a:br>
            <a:r>
              <a:rPr lang="en-IN" sz="2000" dirty="0">
                <a:latin typeface="+mn-lt"/>
              </a:rPr>
              <a:t>Plot actual vs. forecast</a:t>
            </a:r>
            <a:br>
              <a:rPr lang="en-IN" sz="2000" dirty="0">
                <a:latin typeface="+mn-lt"/>
              </a:rPr>
            </a:br>
            <a:br>
              <a:rPr lang="en-IN" sz="2000" dirty="0">
                <a:latin typeface="+mn-lt"/>
              </a:rPr>
            </a:br>
            <a:r>
              <a:rPr lang="en-IN" sz="2000" b="1" dirty="0">
                <a:latin typeface="+mn-lt"/>
              </a:rPr>
              <a:t>Anomaly Detection Validation</a:t>
            </a:r>
            <a:r>
              <a:rPr lang="en-IN" sz="2000" dirty="0">
                <a:latin typeface="+mn-lt"/>
              </a:rPr>
              <a:t>:</a:t>
            </a:r>
            <a:br>
              <a:rPr lang="en-IN" sz="2000" dirty="0">
                <a:latin typeface="+mn-lt"/>
              </a:rPr>
            </a:br>
            <a:r>
              <a:rPr lang="en-IN" sz="2000" dirty="0">
                <a:latin typeface="+mn-lt"/>
              </a:rPr>
              <a:t>Manual verification of known anomalies</a:t>
            </a:r>
            <a:br>
              <a:rPr lang="en-IN" sz="2000" dirty="0">
                <a:latin typeface="+mn-lt"/>
              </a:rPr>
            </a:br>
            <a:r>
              <a:rPr lang="en-IN" sz="2000" dirty="0">
                <a:latin typeface="+mn-lt"/>
              </a:rPr>
              <a:t>Future: use </a:t>
            </a:r>
            <a:r>
              <a:rPr lang="en-IN" sz="2000" dirty="0" err="1">
                <a:latin typeface="+mn-lt"/>
              </a:rPr>
              <a:t>labeled</a:t>
            </a:r>
            <a:r>
              <a:rPr lang="en-IN" sz="2000" dirty="0">
                <a:latin typeface="+mn-lt"/>
              </a:rPr>
              <a:t> anomaly datasets</a:t>
            </a:r>
            <a:br>
              <a:rPr lang="en-IN" sz="2000" dirty="0">
                <a:latin typeface="+mn-lt"/>
              </a:rPr>
            </a:br>
            <a:r>
              <a:rPr lang="en-IN" sz="2000" dirty="0">
                <a:latin typeface="+mn-lt"/>
              </a:rPr>
              <a:t>Metrics: Precision, Recall, F1 (if labels available)</a:t>
            </a:r>
            <a:br>
              <a:rPr lang="en-IN" sz="2000" dirty="0">
                <a:latin typeface="+mn-lt"/>
              </a:rPr>
            </a:br>
            <a:endParaRPr lang="en-US" sz="2000" dirty="0">
              <a:latin typeface="+mn-lt"/>
            </a:endParaRPr>
          </a:p>
        </p:txBody>
      </p:sp>
    </p:spTree>
    <p:extLst>
      <p:ext uri="{BB962C8B-B14F-4D97-AF65-F5344CB8AC3E}">
        <p14:creationId xmlns:p14="http://schemas.microsoft.com/office/powerpoint/2010/main" val="2956015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703</Words>
  <Application>Microsoft Office PowerPoint</Application>
  <PresentationFormat>Widescreen</PresentationFormat>
  <Paragraphs>18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Calibiri</vt:lpstr>
      <vt:lpstr>Calibri</vt:lpstr>
      <vt:lpstr>Calibri Light</vt:lpstr>
      <vt:lpstr>Office Theme</vt:lpstr>
      <vt:lpstr>Forecasting with VAR and Anomaly Detection via Machine Learning   --Anand Agrawal</vt:lpstr>
      <vt:lpstr>1. Objective: To develop a continuously updating, multivariate time series analytics system for proactive server resource monitoring, forecasting, and anomaly detection. The system will initially leverage Vector Autoregression (VAR) to model and forecast correlated server metrics, and will integrate Isolation Forest or Random Cut Forest for robust unsupervised anomaly detection. Future extensions will explore deep learning models like LSTM for sequential pattern learning and improved forecasting accuracy. </vt:lpstr>
      <vt:lpstr> 2. Data Source: Exclusively using Azure Monitor Logs for capturing time-series server metrics such as CPU usage, memory, disk I/O, and log I/O. Currently focused on monitoring Microsoft SQL Server, with a framework designed for future expansion to other databases and systems. </vt:lpstr>
      <vt:lpstr>PowerPoint Presentation</vt:lpstr>
      <vt:lpstr>4. Architecture Overview  Azure Monitor Log → Data Ingestion Pipeline Preprocessing → Time Series Modelling (VAR) Anomaly Detection (ML) → Alert Generation Visualization + Logging </vt:lpstr>
      <vt:lpstr>5. Data Overview Source: Azure Monitor Logs Metrics: CPU %, Memory %, Disk I/O, Log I/O, Query Wait Time, etc. Frequency: 1-minute / 5-minute intervals Current Focus: MS SQL Server Metrics   </vt:lpstr>
      <vt:lpstr>        6. VAR Modeling &amp; Forecasting What is VAR? Multivariate statistical model that captures relationships between multiple time series. Use Case: Predict future CPU, Disk usage based on past trends and interdependencies. Forecasting Output:  Example:  An anomaly is likely to occur on Saturday at 4:00 PM due to historically observed CPU spikes during this time window. In previous instances, these CPU spikes were accompanied by a significant increase in Log I/O, indicating a surge in DML operations on the database. A proactive alert has been triggered for potential threshold breach  Disk usage is projected to reach 98% by 12 AM on Sunday, due to the lack of data purging over an extended period. Additionally, Sundays typically see a significant volume of data inserts.</vt:lpstr>
      <vt:lpstr>7. Anomaly Detection (Isolation Forest / RCF) Why ML? To capture rare, nonlinear, or seasonal spikes beyond VAR’s capability.  Models Used: Isolation Forest (good for high-dimensional, unlabeled data) Random Cut Forest (suitable for streaming or large data)  Use Cases: Sudden CPU surge without load Log I/O spike during off-peak hours Long-running queries not seen before  </vt:lpstr>
      <vt:lpstr>8. Model Validation VAR Model Validation: Train/Test Split (e.g., 80/20)  Metrics: MAE (Mean Absolute Error) RMSE (Root Mean Squared Error) Plot actual vs. forecast  Anomaly Detection Validation: Manual verification of known anomalies Future: use labeled anomaly datasets Metrics: Precision, Recall, F1 (if labels available) </vt:lpstr>
      <vt:lpstr>9. Future Enhancements Extend support to: Other databases: PostgreSQL, MySQL, Oracle, Etc. Cross-platform monitoring:  Web servers, Application logs Integrate LSTM for long-term dependencies and seasonality Dashboard-based alerts (Grafana/Power BI) Auto-healing triggers on Kubernetes (restart pod, scale up)</vt:lpstr>
      <vt:lpstr>10. Summary Proactively predicts server resource usage  Detects anomalies using time series and ML  Fully containerized and cloud-integrated  Adaptable to other systems beyond MS SQL Server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Anand Agrawal</dc:creator>
  <cp:lastModifiedBy>Anand Agrawal</cp:lastModifiedBy>
  <cp:revision>35</cp:revision>
  <dcterms:created xsi:type="dcterms:W3CDTF">2025-04-06T11:31:23Z</dcterms:created>
  <dcterms:modified xsi:type="dcterms:W3CDTF">2025-04-06T12:11:33Z</dcterms:modified>
</cp:coreProperties>
</file>