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f679f04c_1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f679f04c_1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8f679f0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8f679f0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8f679f04c_1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8f679f04c_1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8f679f04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8f679f0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f679f0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f679f0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f679f04c_1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f679f04c_1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f679f04c_1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f679f04c_1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f679f04c_1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f679f04c_1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 Captioning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2"/>
          <p:cNvPicPr preferRelativeResize="0"/>
          <p:nvPr/>
        </p:nvPicPr>
        <p:blipFill>
          <a:blip r:embed="rId3">
            <a:alphaModFix/>
          </a:blip>
          <a:stretch>
            <a:fillRect/>
          </a:stretch>
        </p:blipFill>
        <p:spPr>
          <a:xfrm>
            <a:off x="-54425" y="-61966"/>
            <a:ext cx="9144000" cy="52054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A quick glance at an image is sufficient for a human to point out and describe an immense amount of details about the visual scene. However, this remarkable ability has proven to be an elusive task for our visual recognition models. Generating descriptions for images has long been regarded as a challenging perception task,integrating vision, learning and language understanding. One not only needs to correctly recognize what appears in images but also incorporate knowledge of spatial relationships and interactions between objects. Even with this information, one then needs to generate a description that is relevant and grammatically correct</a:t>
            </a:r>
            <a:endParaRPr sz="1200"/>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MSCOCO - 2017</a:t>
            </a:r>
            <a:endParaRPr/>
          </a:p>
        </p:txBody>
      </p:sp>
      <p:sp>
        <p:nvSpPr>
          <p:cNvPr id="77" name="Google Shape;77;p15"/>
          <p:cNvSpPr txBox="1"/>
          <p:nvPr>
            <p:ph idx="2" type="body"/>
          </p:nvPr>
        </p:nvSpPr>
        <p:spPr>
          <a:xfrm>
            <a:off x="4677950" y="107750"/>
            <a:ext cx="4466100" cy="489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COCO is a large-scale object detection, segmentation, and captioning dataset. COCO has several features:</a:t>
            </a:r>
            <a:endParaRPr sz="1400"/>
          </a:p>
          <a:p>
            <a:pPr indent="-317500" lvl="0" marL="457200" rtl="0" algn="l">
              <a:spcBef>
                <a:spcPts val="1600"/>
              </a:spcBef>
              <a:spcAft>
                <a:spcPts val="0"/>
              </a:spcAft>
              <a:buClr>
                <a:srgbClr val="000000"/>
              </a:buClr>
              <a:buSzPts val="1400"/>
              <a:buFont typeface="Arial"/>
              <a:buChar char="●"/>
            </a:pPr>
            <a:r>
              <a:rPr lang="en" sz="1400"/>
              <a:t>Object segmentation</a:t>
            </a:r>
            <a:endParaRPr sz="1400"/>
          </a:p>
          <a:p>
            <a:pPr indent="-317500" lvl="0" marL="457200" rtl="0" algn="l">
              <a:spcBef>
                <a:spcPts val="0"/>
              </a:spcBef>
              <a:spcAft>
                <a:spcPts val="0"/>
              </a:spcAft>
              <a:buClr>
                <a:srgbClr val="000000"/>
              </a:buClr>
              <a:buSzPts val="1400"/>
              <a:buFont typeface="Arial"/>
              <a:buChar char="●"/>
            </a:pPr>
            <a:r>
              <a:rPr lang="en" sz="1400"/>
              <a:t>Recognition in context</a:t>
            </a:r>
            <a:endParaRPr sz="1400"/>
          </a:p>
          <a:p>
            <a:pPr indent="-317500" lvl="0" marL="457200" rtl="0" algn="l">
              <a:spcBef>
                <a:spcPts val="0"/>
              </a:spcBef>
              <a:spcAft>
                <a:spcPts val="0"/>
              </a:spcAft>
              <a:buClr>
                <a:srgbClr val="000000"/>
              </a:buClr>
              <a:buSzPts val="1400"/>
              <a:buFont typeface="Arial"/>
              <a:buChar char="●"/>
            </a:pPr>
            <a:r>
              <a:rPr lang="en" sz="1400"/>
              <a:t>Superpixel stuff segmentation</a:t>
            </a:r>
            <a:endParaRPr sz="1400"/>
          </a:p>
          <a:p>
            <a:pPr indent="-317500" lvl="0" marL="457200" rtl="0" algn="l">
              <a:spcBef>
                <a:spcPts val="0"/>
              </a:spcBef>
              <a:spcAft>
                <a:spcPts val="0"/>
              </a:spcAft>
              <a:buClr>
                <a:srgbClr val="000000"/>
              </a:buClr>
              <a:buSzPts val="1400"/>
              <a:buFont typeface="Arial"/>
              <a:buChar char="●"/>
            </a:pPr>
            <a:r>
              <a:rPr lang="en" sz="1400"/>
              <a:t>330K images (&gt;200K labeled)</a:t>
            </a:r>
            <a:endParaRPr sz="1400"/>
          </a:p>
          <a:p>
            <a:pPr indent="-317500" lvl="0" marL="457200" rtl="0" algn="l">
              <a:spcBef>
                <a:spcPts val="0"/>
              </a:spcBef>
              <a:spcAft>
                <a:spcPts val="0"/>
              </a:spcAft>
              <a:buClr>
                <a:srgbClr val="000000"/>
              </a:buClr>
              <a:buSzPts val="1400"/>
              <a:buFont typeface="Arial"/>
              <a:buChar char="●"/>
            </a:pPr>
            <a:r>
              <a:rPr lang="en" sz="1400"/>
              <a:t>1.5 million object instances</a:t>
            </a:r>
            <a:endParaRPr sz="1400"/>
          </a:p>
          <a:p>
            <a:pPr indent="-317500" lvl="0" marL="457200" rtl="0" algn="l">
              <a:spcBef>
                <a:spcPts val="0"/>
              </a:spcBef>
              <a:spcAft>
                <a:spcPts val="0"/>
              </a:spcAft>
              <a:buClr>
                <a:srgbClr val="000000"/>
              </a:buClr>
              <a:buSzPts val="1400"/>
              <a:buFont typeface="Arial"/>
              <a:buChar char="●"/>
            </a:pPr>
            <a:r>
              <a:rPr lang="en" sz="1400"/>
              <a:t>80 object categories</a:t>
            </a:r>
            <a:endParaRPr sz="1400"/>
          </a:p>
          <a:p>
            <a:pPr indent="-317500" lvl="0" marL="457200" rtl="0" algn="l">
              <a:spcBef>
                <a:spcPts val="0"/>
              </a:spcBef>
              <a:spcAft>
                <a:spcPts val="0"/>
              </a:spcAft>
              <a:buClr>
                <a:srgbClr val="000000"/>
              </a:buClr>
              <a:buSzPts val="1400"/>
              <a:buFont typeface="Arial"/>
              <a:buChar char="●"/>
            </a:pPr>
            <a:r>
              <a:rPr lang="en" sz="1400"/>
              <a:t>91 stuff categories</a:t>
            </a:r>
            <a:endParaRPr sz="1400"/>
          </a:p>
          <a:p>
            <a:pPr indent="-317500" lvl="0" marL="457200" rtl="0" algn="l">
              <a:spcBef>
                <a:spcPts val="0"/>
              </a:spcBef>
              <a:spcAft>
                <a:spcPts val="0"/>
              </a:spcAft>
              <a:buClr>
                <a:srgbClr val="000000"/>
              </a:buClr>
              <a:buSzPts val="1400"/>
              <a:buFont typeface="Arial"/>
              <a:buChar char="●"/>
            </a:pPr>
            <a:r>
              <a:rPr lang="en" sz="1400"/>
              <a:t>5 captions per image</a:t>
            </a:r>
            <a:endParaRPr sz="1400"/>
          </a:p>
          <a:p>
            <a:pPr indent="-317500" lvl="0" marL="457200" rtl="0" algn="l">
              <a:spcBef>
                <a:spcPts val="0"/>
              </a:spcBef>
              <a:spcAft>
                <a:spcPts val="0"/>
              </a:spcAft>
              <a:buClr>
                <a:srgbClr val="000000"/>
              </a:buClr>
              <a:buSzPts val="1400"/>
              <a:buFont typeface="Arial"/>
              <a:buChar char="●"/>
            </a:pPr>
            <a:r>
              <a:rPr lang="en" sz="1400"/>
              <a:t>250,000 people with keypoints</a:t>
            </a:r>
            <a:endParaRPr sz="1400"/>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589925" y="190500"/>
            <a:ext cx="3552825" cy="4213775"/>
          </a:xfrm>
          <a:prstGeom prst="rect">
            <a:avLst/>
          </a:prstGeom>
          <a:noFill/>
          <a:ln>
            <a:noFill/>
          </a:ln>
        </p:spPr>
      </p:pic>
      <p:sp>
        <p:nvSpPr>
          <p:cNvPr id="83" name="Google Shape;83;p16"/>
          <p:cNvSpPr txBox="1"/>
          <p:nvPr/>
        </p:nvSpPr>
        <p:spPr>
          <a:xfrm>
            <a:off x="4817500" y="977100"/>
            <a:ext cx="4214700" cy="265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D9EEB"/>
              </a:buClr>
              <a:buSzPts val="1400"/>
              <a:buFont typeface="Roboto"/>
              <a:buAutoNum type="arabicPeriod"/>
            </a:pPr>
            <a:r>
              <a:rPr lang="en">
                <a:solidFill>
                  <a:srgbClr val="6D9EEB"/>
                </a:solidFill>
              </a:rPr>
              <a:t>An orange cat with glowing eyes looking into a mirror.</a:t>
            </a:r>
            <a:endParaRPr>
              <a:solidFill>
                <a:srgbClr val="6D9EEB"/>
              </a:solidFill>
            </a:endParaRPr>
          </a:p>
          <a:p>
            <a:pPr indent="-317500" lvl="0" marL="457200" rtl="0" algn="l">
              <a:spcBef>
                <a:spcPts val="0"/>
              </a:spcBef>
              <a:spcAft>
                <a:spcPts val="0"/>
              </a:spcAft>
              <a:buClr>
                <a:srgbClr val="6D9EEB"/>
              </a:buClr>
              <a:buSzPts val="1400"/>
              <a:buFont typeface="Roboto"/>
              <a:buAutoNum type="arabicPeriod"/>
            </a:pPr>
            <a:r>
              <a:rPr lang="en">
                <a:solidFill>
                  <a:srgbClr val="6D9EEB"/>
                </a:solidFill>
              </a:rPr>
              <a:t>A cat standing up in front of a mirror on the back of a door.</a:t>
            </a:r>
            <a:endParaRPr>
              <a:solidFill>
                <a:srgbClr val="6D9EEB"/>
              </a:solidFill>
            </a:endParaRPr>
          </a:p>
          <a:p>
            <a:pPr indent="-317500" lvl="0" marL="457200" rtl="0" algn="l">
              <a:spcBef>
                <a:spcPts val="0"/>
              </a:spcBef>
              <a:spcAft>
                <a:spcPts val="0"/>
              </a:spcAft>
              <a:buClr>
                <a:srgbClr val="6D9EEB"/>
              </a:buClr>
              <a:buSzPts val="1400"/>
              <a:buFont typeface="Roboto"/>
              <a:buAutoNum type="arabicPeriod"/>
            </a:pPr>
            <a:r>
              <a:rPr lang="en">
                <a:solidFill>
                  <a:srgbClr val="6D9EEB"/>
                </a:solidFill>
              </a:rPr>
              <a:t>A cat looking at itself through a mirror.</a:t>
            </a:r>
            <a:endParaRPr>
              <a:solidFill>
                <a:srgbClr val="6D9EEB"/>
              </a:solidFill>
            </a:endParaRPr>
          </a:p>
          <a:p>
            <a:pPr indent="-317500" lvl="0" marL="457200" rtl="0" algn="l">
              <a:spcBef>
                <a:spcPts val="0"/>
              </a:spcBef>
              <a:spcAft>
                <a:spcPts val="0"/>
              </a:spcAft>
              <a:buClr>
                <a:srgbClr val="6D9EEB"/>
              </a:buClr>
              <a:buSzPts val="1400"/>
              <a:buFont typeface="Roboto"/>
              <a:buAutoNum type="arabicPeriod"/>
            </a:pPr>
            <a:r>
              <a:rPr lang="en">
                <a:solidFill>
                  <a:srgbClr val="6D9EEB"/>
                </a:solidFill>
              </a:rPr>
              <a:t>A cat scared by its own reflection in the mirror.</a:t>
            </a:r>
            <a:endParaRPr>
              <a:solidFill>
                <a:srgbClr val="6D9EEB"/>
              </a:solidFill>
            </a:endParaRPr>
          </a:p>
          <a:p>
            <a:pPr indent="-317500" lvl="0" marL="457200" rtl="0" algn="l">
              <a:spcBef>
                <a:spcPts val="0"/>
              </a:spcBef>
              <a:spcAft>
                <a:spcPts val="0"/>
              </a:spcAft>
              <a:buClr>
                <a:srgbClr val="6D9EEB"/>
              </a:buClr>
              <a:buSzPts val="1400"/>
              <a:buFont typeface="Roboto"/>
              <a:buAutoNum type="arabicPeriod"/>
            </a:pPr>
            <a:r>
              <a:rPr lang="en">
                <a:solidFill>
                  <a:srgbClr val="6D9EEB"/>
                </a:solidFill>
              </a:rPr>
              <a:t> </a:t>
            </a:r>
            <a:r>
              <a:rPr lang="en">
                <a:solidFill>
                  <a:srgbClr val="6D9EEB"/>
                </a:solidFill>
              </a:rPr>
              <a:t>A cat with shiny yellow eyes standing up to look at itself in a mirror.</a:t>
            </a:r>
            <a:endParaRPr>
              <a:solidFill>
                <a:srgbClr val="6D9EEB"/>
              </a:solidFill>
              <a:latin typeface="Roboto"/>
              <a:ea typeface="Roboto"/>
              <a:cs typeface="Roboto"/>
              <a:sym typeface="Roboto"/>
            </a:endParaRPr>
          </a:p>
        </p:txBody>
      </p:sp>
      <p:sp>
        <p:nvSpPr>
          <p:cNvPr id="84" name="Google Shape;84;p16"/>
          <p:cNvSpPr txBox="1"/>
          <p:nvPr/>
        </p:nvSpPr>
        <p:spPr>
          <a:xfrm>
            <a:off x="3300775" y="4637625"/>
            <a:ext cx="3004200" cy="39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Sample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90" name="Google Shape;90;p1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ph idx="2" type="body"/>
          </p:nvPr>
        </p:nvSpPr>
        <p:spPr>
          <a:xfrm>
            <a:off x="4616950" y="890450"/>
            <a:ext cx="4462500" cy="3761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200"/>
              <a:t>The ultimate goal of our model is to generate descriptions of image regions. During training, the input to our model is a set of images and their corresponding sentence descriptions. We first present a model that aligns sentence snippets to the visual regions that they describe through a multi-modal embedding. We then treat these correspondences as training data for a second, multi-modal Recurrent Neural Network model that learns to generate the snippets. Our multimodal Recurrent Neural Network generative model. The RNN takes a word, the context from previous time steps and defines a distribution over the next word in the sentence. The RNN is conditioned on the image information at the first time step. START and END are special tokens.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grpSp>
        <p:nvGrpSpPr>
          <p:cNvPr id="96" name="Google Shape;96;p18"/>
          <p:cNvGrpSpPr/>
          <p:nvPr/>
        </p:nvGrpSpPr>
        <p:grpSpPr>
          <a:xfrm>
            <a:off x="0" y="1189989"/>
            <a:ext cx="2726700" cy="3482836"/>
            <a:chOff x="0" y="1189989"/>
            <a:chExt cx="2726700" cy="3482836"/>
          </a:xfrm>
        </p:grpSpPr>
        <p:sp>
          <p:nvSpPr>
            <p:cNvPr id="97" name="Google Shape;97;p18"/>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		Image</a:t>
              </a:r>
              <a:endParaRPr>
                <a:solidFill>
                  <a:srgbClr val="FFFFFF"/>
                </a:solidFill>
                <a:latin typeface="Roboto"/>
                <a:ea typeface="Roboto"/>
                <a:cs typeface="Roboto"/>
                <a:sym typeface="Roboto"/>
              </a:endParaRPr>
            </a:p>
          </p:txBody>
        </p:sp>
        <p:sp>
          <p:nvSpPr>
            <p:cNvPr id="98" name="Google Shape;98;p18"/>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A4C2F4"/>
                  </a:solidFill>
                  <a:latin typeface="Roboto"/>
                  <a:ea typeface="Roboto"/>
                  <a:cs typeface="Roboto"/>
                  <a:sym typeface="Roboto"/>
                </a:rPr>
                <a:t>A Input Image resized to (224,224.3).</a:t>
              </a:r>
              <a:endParaRPr sz="1200">
                <a:solidFill>
                  <a:srgbClr val="A4C2F4"/>
                </a:solidFill>
                <a:latin typeface="Roboto"/>
                <a:ea typeface="Roboto"/>
                <a:cs typeface="Roboto"/>
                <a:sym typeface="Roboto"/>
              </a:endParaRPr>
            </a:p>
          </p:txBody>
        </p:sp>
      </p:grpSp>
      <p:grpSp>
        <p:nvGrpSpPr>
          <p:cNvPr id="99" name="Google Shape;99;p18"/>
          <p:cNvGrpSpPr/>
          <p:nvPr/>
        </p:nvGrpSpPr>
        <p:grpSpPr>
          <a:xfrm>
            <a:off x="2263425" y="1189775"/>
            <a:ext cx="2541300" cy="3483050"/>
            <a:chOff x="2263425" y="1189775"/>
            <a:chExt cx="2541300" cy="3483050"/>
          </a:xfrm>
        </p:grpSpPr>
        <p:sp>
          <p:nvSpPr>
            <p:cNvPr id="100" name="Google Shape;100;p18"/>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 VGG16</a:t>
              </a:r>
              <a:endParaRPr>
                <a:solidFill>
                  <a:srgbClr val="FFFFFF"/>
                </a:solidFill>
                <a:latin typeface="Roboto"/>
                <a:ea typeface="Roboto"/>
                <a:cs typeface="Roboto"/>
                <a:sym typeface="Roboto"/>
              </a:endParaRPr>
            </a:p>
          </p:txBody>
        </p:sp>
        <p:sp>
          <p:nvSpPr>
            <p:cNvPr id="101" name="Google Shape;101;p18"/>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9FC5E8"/>
                  </a:solidFill>
                  <a:latin typeface="Roboto"/>
                  <a:ea typeface="Roboto"/>
                  <a:cs typeface="Roboto"/>
                  <a:sym typeface="Roboto"/>
                </a:rPr>
                <a:t>Used pre-</a:t>
              </a:r>
              <a:r>
                <a:rPr lang="en" sz="1200">
                  <a:solidFill>
                    <a:srgbClr val="9FC5E8"/>
                  </a:solidFill>
                  <a:latin typeface="Roboto"/>
                  <a:ea typeface="Roboto"/>
                  <a:cs typeface="Roboto"/>
                  <a:sym typeface="Roboto"/>
                </a:rPr>
                <a:t>trained</a:t>
              </a:r>
              <a:r>
                <a:rPr lang="en" sz="1200">
                  <a:solidFill>
                    <a:srgbClr val="9FC5E8"/>
                  </a:solidFill>
                  <a:latin typeface="Roboto"/>
                  <a:ea typeface="Roboto"/>
                  <a:cs typeface="Roboto"/>
                  <a:sym typeface="Roboto"/>
                </a:rPr>
                <a:t> model of VGG16 on ImageNet Weights for object </a:t>
              </a:r>
              <a:r>
                <a:rPr lang="en" sz="1200">
                  <a:solidFill>
                    <a:srgbClr val="9FC5E8"/>
                  </a:solidFill>
                  <a:latin typeface="Roboto"/>
                  <a:ea typeface="Roboto"/>
                  <a:cs typeface="Roboto"/>
                  <a:sym typeface="Roboto"/>
                </a:rPr>
                <a:t>detection</a:t>
              </a:r>
              <a:r>
                <a:rPr lang="en" sz="1200">
                  <a:solidFill>
                    <a:srgbClr val="9FC5E8"/>
                  </a:solidFill>
                  <a:latin typeface="Roboto"/>
                  <a:ea typeface="Roboto"/>
                  <a:cs typeface="Roboto"/>
                  <a:sym typeface="Roboto"/>
                </a:rPr>
                <a:t> .</a:t>
              </a:r>
              <a:endParaRPr sz="1200">
                <a:solidFill>
                  <a:srgbClr val="9FC5E8"/>
                </a:solidFill>
                <a:latin typeface="Roboto"/>
                <a:ea typeface="Roboto"/>
                <a:cs typeface="Roboto"/>
                <a:sym typeface="Roboto"/>
              </a:endParaRPr>
            </a:p>
          </p:txBody>
        </p:sp>
      </p:grpSp>
      <p:grpSp>
        <p:nvGrpSpPr>
          <p:cNvPr id="102" name="Google Shape;102;p18"/>
          <p:cNvGrpSpPr/>
          <p:nvPr/>
        </p:nvGrpSpPr>
        <p:grpSpPr>
          <a:xfrm>
            <a:off x="4329974" y="1189775"/>
            <a:ext cx="2541300" cy="3483050"/>
            <a:chOff x="4329974" y="1189775"/>
            <a:chExt cx="2541300" cy="3483050"/>
          </a:xfrm>
        </p:grpSpPr>
        <p:sp>
          <p:nvSpPr>
            <p:cNvPr id="103" name="Google Shape;103;p18"/>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Tokenization &amp; Batching </a:t>
              </a:r>
              <a:endParaRPr>
                <a:solidFill>
                  <a:srgbClr val="FFFFFF"/>
                </a:solidFill>
                <a:latin typeface="Roboto"/>
                <a:ea typeface="Roboto"/>
                <a:cs typeface="Roboto"/>
                <a:sym typeface="Roboto"/>
              </a:endParaRPr>
            </a:p>
          </p:txBody>
        </p:sp>
        <p:sp>
          <p:nvSpPr>
            <p:cNvPr id="104" name="Google Shape;104;p18"/>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9FC5E8"/>
                  </a:solidFill>
                  <a:latin typeface="Roboto"/>
                  <a:ea typeface="Roboto"/>
                  <a:cs typeface="Roboto"/>
                  <a:sym typeface="Roboto"/>
                </a:rPr>
                <a:t>The Captions were  converted it to numeric value without loss of any information  so that the RNN model can work on it and Batch size of 512 was created to be forwarded to RNN model.</a:t>
              </a:r>
              <a:endParaRPr sz="1200">
                <a:solidFill>
                  <a:srgbClr val="9FC5E8"/>
                </a:solidFill>
                <a:latin typeface="Roboto"/>
                <a:ea typeface="Roboto"/>
                <a:cs typeface="Roboto"/>
                <a:sym typeface="Roboto"/>
              </a:endParaRPr>
            </a:p>
          </p:txBody>
        </p:sp>
      </p:grpSp>
      <p:grpSp>
        <p:nvGrpSpPr>
          <p:cNvPr id="105" name="Google Shape;105;p18"/>
          <p:cNvGrpSpPr/>
          <p:nvPr/>
        </p:nvGrpSpPr>
        <p:grpSpPr>
          <a:xfrm>
            <a:off x="6396739" y="1189775"/>
            <a:ext cx="2541300" cy="3483050"/>
            <a:chOff x="6396739" y="1189775"/>
            <a:chExt cx="2541300" cy="3483050"/>
          </a:xfrm>
        </p:grpSpPr>
        <p:sp>
          <p:nvSpPr>
            <p:cNvPr id="106" name="Google Shape;106;p18"/>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RNN</a:t>
              </a:r>
              <a:endParaRPr>
                <a:solidFill>
                  <a:srgbClr val="FFFFFF"/>
                </a:solidFill>
                <a:latin typeface="Roboto"/>
                <a:ea typeface="Roboto"/>
                <a:cs typeface="Roboto"/>
                <a:sym typeface="Roboto"/>
              </a:endParaRPr>
            </a:p>
          </p:txBody>
        </p:sp>
        <p:sp>
          <p:nvSpPr>
            <p:cNvPr id="107" name="Google Shape;107;p18"/>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A4C2F4"/>
                  </a:solidFill>
                  <a:latin typeface="Roboto"/>
                  <a:ea typeface="Roboto"/>
                  <a:cs typeface="Roboto"/>
                  <a:sym typeface="Roboto"/>
                </a:rPr>
                <a:t>RNN Contains three staged layer of GRU.</a:t>
              </a:r>
              <a:endParaRPr sz="1200">
                <a:solidFill>
                  <a:srgbClr val="A4C2F4"/>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A4C2F4"/>
                  </a:solidFill>
                  <a:latin typeface="Roboto"/>
                  <a:ea typeface="Roboto"/>
                  <a:cs typeface="Roboto"/>
                  <a:sym typeface="Roboto"/>
                </a:rPr>
                <a:t>Which helps in producing a proper a </a:t>
              </a:r>
              <a:r>
                <a:rPr lang="en" sz="1200">
                  <a:solidFill>
                    <a:srgbClr val="A4C2F4"/>
                  </a:solidFill>
                  <a:latin typeface="Roboto"/>
                  <a:ea typeface="Roboto"/>
                  <a:cs typeface="Roboto"/>
                  <a:sym typeface="Roboto"/>
                </a:rPr>
                <a:t>complete</a:t>
              </a:r>
              <a:r>
                <a:rPr lang="en" sz="1200">
                  <a:solidFill>
                    <a:srgbClr val="A4C2F4"/>
                  </a:solidFill>
                  <a:latin typeface="Roboto"/>
                  <a:ea typeface="Roboto"/>
                  <a:cs typeface="Roboto"/>
                  <a:sym typeface="Roboto"/>
                </a:rPr>
                <a:t> sentences from VGG16 identified objects.</a:t>
              </a:r>
              <a:endParaRPr sz="1200">
                <a:solidFill>
                  <a:srgbClr val="A4C2F4"/>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 Detection</a:t>
            </a:r>
            <a:endParaRPr/>
          </a:p>
        </p:txBody>
      </p:sp>
      <p:sp>
        <p:nvSpPr>
          <p:cNvPr id="113" name="Google Shape;113;p1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We used pre-</a:t>
            </a:r>
            <a:r>
              <a:rPr lang="en"/>
              <a:t>trained</a:t>
            </a:r>
            <a:r>
              <a:rPr lang="en"/>
              <a:t> VGG16 model on ImageNet for Objects Detection in Input Image.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65500" y="3632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RNN</a:t>
            </a:r>
            <a:endParaRPr/>
          </a:p>
        </p:txBody>
      </p:sp>
      <p:sp>
        <p:nvSpPr>
          <p:cNvPr id="120" name="Google Shape;120;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For text </a:t>
            </a:r>
            <a:r>
              <a:rPr lang="en"/>
              <a:t>generation</a:t>
            </a:r>
            <a:r>
              <a:rPr lang="en"/>
              <a:t> part we used RNN it takes in input the Image  Object Detected features and Tokenized Caption for the particular match which leads to output of a full sentences explaining the image.</a:t>
            </a:r>
            <a:endParaRPr/>
          </a:p>
        </p:txBody>
      </p:sp>
      <p:pic>
        <p:nvPicPr>
          <p:cNvPr id="121" name="Google Shape;121;p20"/>
          <p:cNvPicPr preferRelativeResize="0"/>
          <p:nvPr/>
        </p:nvPicPr>
        <p:blipFill>
          <a:blip r:embed="rId3">
            <a:alphaModFix/>
          </a:blip>
          <a:stretch>
            <a:fillRect/>
          </a:stretch>
        </p:blipFill>
        <p:spPr>
          <a:xfrm>
            <a:off x="473700" y="1869525"/>
            <a:ext cx="3585451" cy="2969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671825" y="319450"/>
            <a:ext cx="40452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127" name="Google Shape;127;p21"/>
          <p:cNvPicPr preferRelativeResize="0"/>
          <p:nvPr/>
        </p:nvPicPr>
        <p:blipFill rotWithShape="1">
          <a:blip r:embed="rId3">
            <a:alphaModFix/>
          </a:blip>
          <a:srcRect b="20331" l="6284" r="59614" t="3945"/>
          <a:stretch/>
        </p:blipFill>
        <p:spPr>
          <a:xfrm>
            <a:off x="865300" y="714575"/>
            <a:ext cx="2435476" cy="3301425"/>
          </a:xfrm>
          <a:prstGeom prst="rect">
            <a:avLst/>
          </a:prstGeom>
          <a:noFill/>
          <a:ln>
            <a:noFill/>
          </a:ln>
        </p:spPr>
      </p:pic>
      <p:pic>
        <p:nvPicPr>
          <p:cNvPr id="128" name="Google Shape;128;p21"/>
          <p:cNvPicPr preferRelativeResize="0"/>
          <p:nvPr/>
        </p:nvPicPr>
        <p:blipFill rotWithShape="1">
          <a:blip r:embed="rId4">
            <a:alphaModFix/>
          </a:blip>
          <a:srcRect b="0" l="0" r="19237" t="80927"/>
          <a:stretch/>
        </p:blipFill>
        <p:spPr>
          <a:xfrm>
            <a:off x="98900" y="4316775"/>
            <a:ext cx="4473100" cy="421200"/>
          </a:xfrm>
          <a:prstGeom prst="rect">
            <a:avLst/>
          </a:prstGeom>
          <a:noFill/>
          <a:ln>
            <a:noFill/>
          </a:ln>
        </p:spPr>
      </p:pic>
      <p:pic>
        <p:nvPicPr>
          <p:cNvPr id="129" name="Google Shape;129;p21"/>
          <p:cNvPicPr preferRelativeResize="0"/>
          <p:nvPr/>
        </p:nvPicPr>
        <p:blipFill rotWithShape="1">
          <a:blip r:embed="rId5">
            <a:alphaModFix/>
          </a:blip>
          <a:srcRect b="21838" l="0" r="46418" t="0"/>
          <a:stretch/>
        </p:blipFill>
        <p:spPr>
          <a:xfrm>
            <a:off x="5623825" y="1967050"/>
            <a:ext cx="3050325" cy="2770925"/>
          </a:xfrm>
          <a:prstGeom prst="rect">
            <a:avLst/>
          </a:prstGeom>
          <a:noFill/>
          <a:ln>
            <a:noFill/>
          </a:ln>
        </p:spPr>
      </p:pic>
      <p:pic>
        <p:nvPicPr>
          <p:cNvPr id="130" name="Google Shape;130;p21"/>
          <p:cNvPicPr preferRelativeResize="0"/>
          <p:nvPr/>
        </p:nvPicPr>
        <p:blipFill rotWithShape="1">
          <a:blip r:embed="rId6">
            <a:alphaModFix/>
          </a:blip>
          <a:srcRect b="3764" l="0" r="5231" t="81444"/>
          <a:stretch/>
        </p:blipFill>
        <p:spPr>
          <a:xfrm>
            <a:off x="4700825" y="1108350"/>
            <a:ext cx="4375125" cy="539600"/>
          </a:xfrm>
          <a:prstGeom prst="rect">
            <a:avLst/>
          </a:prstGeom>
          <a:noFill/>
          <a:ln>
            <a:noFill/>
          </a:ln>
        </p:spPr>
      </p:pic>
      <p:pic>
        <p:nvPicPr>
          <p:cNvPr id="131" name="Google Shape;131;p21"/>
          <p:cNvPicPr preferRelativeResize="0"/>
          <p:nvPr/>
        </p:nvPicPr>
        <p:blipFill>
          <a:blip r:embed="rId7">
            <a:alphaModFix/>
          </a:blip>
          <a:stretch>
            <a:fillRect/>
          </a:stretch>
        </p:blipFill>
        <p:spPr>
          <a:xfrm>
            <a:off x="3453176" y="1800350"/>
            <a:ext cx="2013114" cy="2364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