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nva Sans" panose="020B0604020202020204" charset="0"/>
      <p:regular r:id="rId20"/>
    </p:embeddedFont>
    <p:embeddedFont>
      <p:font typeface="Canva Sans Bold" panose="020B0604020202020204" charset="0"/>
      <p:regular r:id="rId21"/>
    </p:embeddedFont>
    <p:embeddedFont>
      <p:font typeface="Garet Book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6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4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787945" y="1749012"/>
            <a:ext cx="11575889" cy="1157588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87541" y="406034"/>
            <a:ext cx="3859401" cy="73811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3796306" y="7736226"/>
            <a:ext cx="3831083" cy="1960700"/>
            <a:chOff x="0" y="0"/>
            <a:chExt cx="1009010" cy="51639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9010" cy="516398"/>
            </a:xfrm>
            <a:custGeom>
              <a:avLst/>
              <a:gdLst/>
              <a:ahLst/>
              <a:cxnLst/>
              <a:rect l="l" t="t" r="r" b="b"/>
              <a:pathLst>
                <a:path w="1009010" h="516398">
                  <a:moveTo>
                    <a:pt x="103062" y="0"/>
                  </a:moveTo>
                  <a:lnTo>
                    <a:pt x="905948" y="0"/>
                  </a:lnTo>
                  <a:cubicBezTo>
                    <a:pt x="962867" y="0"/>
                    <a:pt x="1009010" y="46142"/>
                    <a:pt x="1009010" y="103062"/>
                  </a:cubicBezTo>
                  <a:lnTo>
                    <a:pt x="1009010" y="413337"/>
                  </a:lnTo>
                  <a:cubicBezTo>
                    <a:pt x="1009010" y="470256"/>
                    <a:pt x="962867" y="516398"/>
                    <a:pt x="905948" y="516398"/>
                  </a:cubicBezTo>
                  <a:lnTo>
                    <a:pt x="103062" y="516398"/>
                  </a:lnTo>
                  <a:cubicBezTo>
                    <a:pt x="46142" y="516398"/>
                    <a:pt x="0" y="470256"/>
                    <a:pt x="0" y="413337"/>
                  </a:cubicBezTo>
                  <a:lnTo>
                    <a:pt x="0" y="103062"/>
                  </a:lnTo>
                  <a:cubicBezTo>
                    <a:pt x="0" y="46142"/>
                    <a:pt x="46142" y="0"/>
                    <a:pt x="103062" y="0"/>
                  </a:cubicBezTo>
                  <a:close/>
                </a:path>
              </a:pathLst>
            </a:custGeom>
            <a:solidFill>
              <a:srgbClr val="0B423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5880"/>
                </a:lnSpc>
              </a:pPr>
              <a:r>
                <a:rPr lang="en-US" sz="4200">
                  <a:solidFill>
                    <a:srgbClr val="006BD2"/>
                  </a:solidFill>
                  <a:latin typeface="Canva Sans Bold"/>
                </a:rPr>
                <a:t> </a:t>
              </a:r>
            </a:p>
            <a:p>
              <a:pPr algn="l"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006BD2"/>
                  </a:solidFill>
                  <a:latin typeface="Canva Sans Bold"/>
                </a:rPr>
                <a:t>     ANAND  S P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012280" y="1623016"/>
            <a:ext cx="10896411" cy="563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159"/>
              </a:lnSpc>
            </a:pPr>
            <a:r>
              <a:rPr lang="en-US" sz="9299">
                <a:solidFill>
                  <a:srgbClr val="B3E4C5"/>
                </a:solidFill>
                <a:latin typeface="Canva Sans"/>
              </a:rPr>
              <a:t>TERM DEPOSIT SUBSCRIPTION PREDICTION AND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86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73080" y="1028700"/>
            <a:ext cx="11787981" cy="555548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550553" y="168032"/>
            <a:ext cx="13931017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6"/>
              </a:lnSpc>
            </a:pPr>
            <a:r>
              <a:rPr lang="en-US" sz="4339">
                <a:solidFill>
                  <a:srgbClr val="FFFFFF"/>
                </a:solidFill>
                <a:latin typeface="Canva Sans Bold"/>
              </a:rPr>
              <a:t>MODEL SELECTION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68614" y="6527034"/>
            <a:ext cx="13312956" cy="3853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8911" lvl="1" indent="-244456">
              <a:lnSpc>
                <a:spcPts val="3396"/>
              </a:lnSpc>
              <a:buFont typeface="Arial"/>
              <a:buChar char="•"/>
            </a:pPr>
            <a:r>
              <a:rPr lang="en-US" sz="2264">
                <a:solidFill>
                  <a:srgbClr val="FFFFFF"/>
                </a:solidFill>
                <a:latin typeface="Garet Book"/>
              </a:rPr>
              <a:t>Among all 10 Models, RandomForest performed best in F1 Score and Extreme gradiant boosting also performed well with less prediction time. </a:t>
            </a:r>
          </a:p>
          <a:p>
            <a:pPr>
              <a:lnSpc>
                <a:spcPts val="3396"/>
              </a:lnSpc>
            </a:pPr>
            <a:endParaRPr lang="en-US" sz="2264">
              <a:solidFill>
                <a:srgbClr val="FFFFFF"/>
              </a:solidFill>
              <a:latin typeface="Garet Book"/>
            </a:endParaRPr>
          </a:p>
          <a:p>
            <a:pPr marL="488911" lvl="1" indent="-244456">
              <a:lnSpc>
                <a:spcPts val="3396"/>
              </a:lnSpc>
              <a:buFont typeface="Arial"/>
              <a:buChar char="•"/>
            </a:pPr>
            <a:r>
              <a:rPr lang="en-US" sz="2264">
                <a:solidFill>
                  <a:srgbClr val="FFFFFF"/>
                </a:solidFill>
                <a:latin typeface="Garet Book"/>
              </a:rPr>
              <a:t>We will cross validate &amp; hypertune these 2 model and select the best performer  for Final Model building. </a:t>
            </a:r>
          </a:p>
          <a:p>
            <a:pPr>
              <a:lnSpc>
                <a:spcPts val="3396"/>
              </a:lnSpc>
            </a:pPr>
            <a:endParaRPr lang="en-US" sz="2264">
              <a:solidFill>
                <a:srgbClr val="FFFFFF"/>
              </a:solidFill>
              <a:latin typeface="Garet Book"/>
            </a:endParaRPr>
          </a:p>
          <a:p>
            <a:pPr marL="488911" lvl="1" indent="-244456">
              <a:lnSpc>
                <a:spcPts val="3396"/>
              </a:lnSpc>
              <a:buFont typeface="Arial"/>
              <a:buChar char="•"/>
            </a:pPr>
            <a:r>
              <a:rPr lang="en-US" sz="2264">
                <a:solidFill>
                  <a:srgbClr val="FFFFFF"/>
                </a:solidFill>
                <a:latin typeface="Garet Book"/>
              </a:rPr>
              <a:t>SVM is not considered for this as the prediction time is very high and it's sensitive to outliers which is the case for banking dataset.</a:t>
            </a:r>
          </a:p>
          <a:p>
            <a:pPr>
              <a:lnSpc>
                <a:spcPts val="3396"/>
              </a:lnSpc>
            </a:pPr>
            <a:endParaRPr lang="en-US" sz="2264">
              <a:solidFill>
                <a:srgbClr val="FFFFFF"/>
              </a:solidFill>
              <a:latin typeface="Garet Boo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86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8476" t="1045" b="1045"/>
          <a:stretch>
            <a:fillRect/>
          </a:stretch>
        </p:blipFill>
        <p:spPr>
          <a:xfrm>
            <a:off x="506339" y="5814198"/>
            <a:ext cx="9261079" cy="425107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6339" y="1285822"/>
            <a:ext cx="9261079" cy="420219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978405" y="171742"/>
            <a:ext cx="13931017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6"/>
              </a:lnSpc>
            </a:pPr>
            <a:r>
              <a:rPr lang="en-US" sz="4339">
                <a:solidFill>
                  <a:srgbClr val="FFFFFF"/>
                </a:solidFill>
                <a:latin typeface="Canva Sans Bold"/>
              </a:rPr>
              <a:t>CROSS VALIDATION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680443" y="2885494"/>
            <a:ext cx="6846194" cy="5506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1538" lvl="1" indent="-260769">
              <a:lnSpc>
                <a:spcPts val="3623"/>
              </a:lnSpc>
              <a:buFont typeface="Arial"/>
              <a:buChar char="•"/>
            </a:pPr>
            <a:r>
              <a:rPr lang="en-US" sz="2415">
                <a:solidFill>
                  <a:srgbClr val="FFFFFF"/>
                </a:solidFill>
                <a:latin typeface="Garet Book"/>
              </a:rPr>
              <a:t>Cross validation is done on both XGBoost and RandomForest to ensure that the model is generalizing over the whole dataset.</a:t>
            </a:r>
          </a:p>
          <a:p>
            <a:pPr>
              <a:lnSpc>
                <a:spcPts val="3623"/>
              </a:lnSpc>
            </a:pPr>
            <a:endParaRPr lang="en-US" sz="2415">
              <a:solidFill>
                <a:srgbClr val="FFFFFF"/>
              </a:solidFill>
              <a:latin typeface="Garet Book"/>
            </a:endParaRPr>
          </a:p>
          <a:p>
            <a:pPr marL="521538" lvl="1" indent="-260769">
              <a:lnSpc>
                <a:spcPts val="3623"/>
              </a:lnSpc>
              <a:buFont typeface="Arial"/>
              <a:buChar char="•"/>
            </a:pPr>
            <a:r>
              <a:rPr lang="en-US" sz="2415">
                <a:solidFill>
                  <a:srgbClr val="FFFFFF"/>
                </a:solidFill>
                <a:latin typeface="Garet Book"/>
              </a:rPr>
              <a:t>The average f1 score of RandomForest is 0.588</a:t>
            </a:r>
          </a:p>
          <a:p>
            <a:pPr>
              <a:lnSpc>
                <a:spcPts val="3623"/>
              </a:lnSpc>
            </a:pPr>
            <a:endParaRPr lang="en-US" sz="2415">
              <a:solidFill>
                <a:srgbClr val="FFFFFF"/>
              </a:solidFill>
              <a:latin typeface="Garet Book"/>
            </a:endParaRPr>
          </a:p>
          <a:p>
            <a:pPr marL="521538" lvl="1" indent="-260769">
              <a:lnSpc>
                <a:spcPts val="3623"/>
              </a:lnSpc>
              <a:buFont typeface="Arial"/>
              <a:buChar char="•"/>
            </a:pPr>
            <a:r>
              <a:rPr lang="en-US" sz="2415">
                <a:solidFill>
                  <a:srgbClr val="FFFFFF"/>
                </a:solidFill>
                <a:latin typeface="Garet Book"/>
              </a:rPr>
              <a:t>The average f1 score of XGBoost is 0.577 </a:t>
            </a:r>
          </a:p>
          <a:p>
            <a:pPr>
              <a:lnSpc>
                <a:spcPts val="3623"/>
              </a:lnSpc>
            </a:pPr>
            <a:endParaRPr lang="en-US" sz="2415">
              <a:solidFill>
                <a:srgbClr val="FFFFFF"/>
              </a:solidFill>
              <a:latin typeface="Garet Book"/>
            </a:endParaRPr>
          </a:p>
          <a:p>
            <a:pPr marL="521538" lvl="1" indent="-260769">
              <a:lnSpc>
                <a:spcPts val="3623"/>
              </a:lnSpc>
              <a:buFont typeface="Arial"/>
              <a:buChar char="•"/>
            </a:pPr>
            <a:r>
              <a:rPr lang="en-US" sz="2415">
                <a:solidFill>
                  <a:srgbClr val="FFFFFF"/>
                </a:solidFill>
                <a:latin typeface="Garet Book"/>
              </a:rPr>
              <a:t>Both are generalizing well.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86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29556" y="1028700"/>
            <a:ext cx="12829556" cy="624983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99152" y="175988"/>
            <a:ext cx="13931017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6"/>
              </a:lnSpc>
            </a:pPr>
            <a:r>
              <a:rPr lang="en-US" sz="4339">
                <a:solidFill>
                  <a:srgbClr val="FFFFFF"/>
                </a:solidFill>
                <a:latin typeface="Canva Sans Bold"/>
              </a:rPr>
              <a:t>HYPERPARAMETER TUNING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99152" y="7554457"/>
            <a:ext cx="14551234" cy="228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1538" lvl="1" indent="-260769">
              <a:lnSpc>
                <a:spcPts val="3623"/>
              </a:lnSpc>
              <a:buFont typeface="Arial"/>
              <a:buChar char="•"/>
            </a:pPr>
            <a:r>
              <a:rPr lang="en-US" sz="2415">
                <a:solidFill>
                  <a:srgbClr val="FFFFFF"/>
                </a:solidFill>
                <a:latin typeface="Garet Book"/>
              </a:rPr>
              <a:t>Hyperparameter tuning is done using GridsearchCV multiple times to find the best hyperparameters of both XGBoost and RandomForest.</a:t>
            </a:r>
          </a:p>
          <a:p>
            <a:pPr>
              <a:lnSpc>
                <a:spcPts val="3623"/>
              </a:lnSpc>
            </a:pPr>
            <a:endParaRPr lang="en-US" sz="2415">
              <a:solidFill>
                <a:srgbClr val="FFFFFF"/>
              </a:solidFill>
              <a:latin typeface="Garet Book"/>
            </a:endParaRPr>
          </a:p>
          <a:p>
            <a:pPr marL="521538" lvl="1" indent="-260769">
              <a:lnSpc>
                <a:spcPts val="3623"/>
              </a:lnSpc>
              <a:buFont typeface="Arial"/>
              <a:buChar char="•"/>
            </a:pPr>
            <a:r>
              <a:rPr lang="en-US" sz="2415">
                <a:solidFill>
                  <a:srgbClr val="FFFFFF"/>
                </a:solidFill>
                <a:latin typeface="Garet Book"/>
              </a:rPr>
              <a:t>The final f1 score of RandomForest is 0.608 and XGBoost is 0.6119. so XGBoost is selected as final model and the best parameter is saved for model building.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86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54700" y="1155506"/>
            <a:ext cx="12419921" cy="684259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99152" y="175988"/>
            <a:ext cx="13931017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6"/>
              </a:lnSpc>
            </a:pPr>
            <a:r>
              <a:rPr lang="en-US" sz="4339">
                <a:solidFill>
                  <a:srgbClr val="FFFFFF"/>
                </a:solidFill>
                <a:latin typeface="Canva Sans"/>
              </a:rPr>
              <a:t>FINAL OUTCOME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98666" y="8462113"/>
            <a:ext cx="12775954" cy="1824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1538" lvl="1" indent="-260769">
              <a:lnSpc>
                <a:spcPts val="3623"/>
              </a:lnSpc>
              <a:buFont typeface="Arial"/>
              <a:buChar char="•"/>
            </a:pPr>
            <a:r>
              <a:rPr lang="en-US" sz="2415">
                <a:solidFill>
                  <a:srgbClr val="FFFFFF"/>
                </a:solidFill>
                <a:latin typeface="Garet Book"/>
              </a:rPr>
              <a:t>Test dataset is loaded and prediction is done using final model.</a:t>
            </a:r>
          </a:p>
          <a:p>
            <a:pPr>
              <a:lnSpc>
                <a:spcPts val="3623"/>
              </a:lnSpc>
            </a:pPr>
            <a:endParaRPr lang="en-US" sz="2415">
              <a:solidFill>
                <a:srgbClr val="FFFFFF"/>
              </a:solidFill>
              <a:latin typeface="Garet Book"/>
            </a:endParaRPr>
          </a:p>
          <a:p>
            <a:pPr marL="521538" lvl="1" indent="-260769">
              <a:lnSpc>
                <a:spcPts val="3623"/>
              </a:lnSpc>
              <a:buFont typeface="Arial"/>
              <a:buChar char="•"/>
            </a:pPr>
            <a:r>
              <a:rPr lang="en-US" sz="2415">
                <a:solidFill>
                  <a:srgbClr val="FFFFFF"/>
                </a:solidFill>
                <a:latin typeface="Garet Book"/>
              </a:rPr>
              <a:t>The output is converted into categorical and exported as csv file.</a:t>
            </a:r>
          </a:p>
          <a:p>
            <a:pPr>
              <a:lnSpc>
                <a:spcPts val="3623"/>
              </a:lnSpc>
            </a:pPr>
            <a:endParaRPr lang="en-US" sz="2415">
              <a:solidFill>
                <a:srgbClr val="FFFFFF"/>
              </a:solidFill>
              <a:latin typeface="Garet Boo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4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069" y="1051685"/>
            <a:ext cx="11838231" cy="205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0"/>
              </a:lnSpc>
            </a:pPr>
            <a:r>
              <a:rPr lang="en-US" sz="12000">
                <a:solidFill>
                  <a:srgbClr val="B3E4C5"/>
                </a:solidFill>
                <a:latin typeface="Canva Sans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869941" y="4913463"/>
            <a:ext cx="6389359" cy="1053850"/>
            <a:chOff x="0" y="0"/>
            <a:chExt cx="8519145" cy="1405133"/>
          </a:xfrm>
        </p:grpSpPr>
        <p:sp>
          <p:nvSpPr>
            <p:cNvPr id="4" name="TextBox 4"/>
            <p:cNvSpPr txBox="1"/>
            <p:nvPr/>
          </p:nvSpPr>
          <p:spPr>
            <a:xfrm>
              <a:off x="0" y="-47625"/>
              <a:ext cx="8519145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B3E4C5"/>
                  </a:solidFill>
                  <a:latin typeface="Canva Sans"/>
                </a:rPr>
                <a:t>Email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07057"/>
              <a:ext cx="8519145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B3E4C5"/>
                  </a:solidFill>
                  <a:latin typeface="Canva Sans"/>
                </a:rPr>
                <a:t>anand9009sp@gmail.com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869941" y="6521728"/>
            <a:ext cx="9416844" cy="1420405"/>
            <a:chOff x="0" y="0"/>
            <a:chExt cx="12555792" cy="1893873"/>
          </a:xfrm>
        </p:grpSpPr>
        <p:sp>
          <p:nvSpPr>
            <p:cNvPr id="7" name="TextBox 7"/>
            <p:cNvSpPr txBox="1"/>
            <p:nvPr/>
          </p:nvSpPr>
          <p:spPr>
            <a:xfrm>
              <a:off x="0" y="-47625"/>
              <a:ext cx="12555792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B3E4C5"/>
                  </a:solidFill>
                  <a:latin typeface="Canva Sans"/>
                </a:rPr>
                <a:t>Linkledin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46496"/>
              <a:ext cx="12555792" cy="14473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B3E4C5"/>
                  </a:solidFill>
                  <a:latin typeface="Canva Sans"/>
                </a:rPr>
                <a:t>https://www.linkedin.com/in</a:t>
              </a:r>
            </a:p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B3E4C5"/>
                  </a:solidFill>
                  <a:latin typeface="Canva Sans"/>
                </a:rPr>
                <a:t>/anand1994sp/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869941" y="8494582"/>
            <a:ext cx="6389359" cy="1060369"/>
            <a:chOff x="0" y="0"/>
            <a:chExt cx="8519145" cy="141382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47625"/>
              <a:ext cx="8519145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B3E4C5"/>
                  </a:solidFill>
                  <a:latin typeface="Canva Sans"/>
                </a:rPr>
                <a:t>Phone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15749"/>
              <a:ext cx="8519145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B3E4C5"/>
                  </a:solidFill>
                  <a:latin typeface="Canva Sans"/>
                </a:rPr>
                <a:t>+91 7639495037</a:t>
              </a:r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5505" t="-304" r="-2452" b="30794"/>
          <a:stretch/>
        </p:blipFill>
        <p:spPr>
          <a:xfrm>
            <a:off x="-2514600" y="2252365"/>
            <a:ext cx="12435840" cy="8046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86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1125630" y="5153474"/>
            <a:ext cx="10257527" cy="0"/>
          </a:xfrm>
          <a:prstGeom prst="line">
            <a:avLst/>
          </a:prstGeom>
          <a:ln w="9525" cap="rnd">
            <a:solidFill>
              <a:srgbClr val="0B4236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0" y="0"/>
            <a:ext cx="6259156" cy="10287000"/>
            <a:chOff x="0" y="0"/>
            <a:chExt cx="2283357" cy="37527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83357" cy="3752726"/>
            </a:xfrm>
            <a:custGeom>
              <a:avLst/>
              <a:gdLst/>
              <a:ahLst/>
              <a:cxnLst/>
              <a:rect l="l" t="t" r="r" b="b"/>
              <a:pathLst>
                <a:path w="2283357" h="3752726">
                  <a:moveTo>
                    <a:pt x="0" y="0"/>
                  </a:moveTo>
                  <a:lnTo>
                    <a:pt x="2283357" y="0"/>
                  </a:lnTo>
                  <a:lnTo>
                    <a:pt x="2283357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B4236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41966" y="447675"/>
            <a:ext cx="5281041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B3E4C5"/>
                </a:solidFill>
                <a:latin typeface="Canva Sans"/>
              </a:rPr>
              <a:t>CONTENTS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600095" y="1684700"/>
            <a:ext cx="11269572" cy="640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1683" lvl="1" indent="-265842">
              <a:lnSpc>
                <a:spcPts val="3201"/>
              </a:lnSpc>
              <a:buFont typeface="Arial"/>
              <a:buChar char="•"/>
            </a:pPr>
            <a:r>
              <a:rPr lang="en-US" sz="2462">
                <a:solidFill>
                  <a:srgbClr val="FFFFFF"/>
                </a:solidFill>
                <a:latin typeface="Garet Book"/>
              </a:rPr>
              <a:t> LOADING HACKATON DATASET INTO PYTHON AND IT'S FINDINGS</a:t>
            </a:r>
          </a:p>
          <a:p>
            <a:pPr>
              <a:lnSpc>
                <a:spcPts val="3201"/>
              </a:lnSpc>
            </a:pPr>
            <a:endParaRPr lang="en-US" sz="2462">
              <a:solidFill>
                <a:srgbClr val="FFFFFF"/>
              </a:solidFill>
              <a:latin typeface="Garet Book"/>
            </a:endParaRPr>
          </a:p>
          <a:p>
            <a:pPr>
              <a:lnSpc>
                <a:spcPts val="3201"/>
              </a:lnSpc>
            </a:pPr>
            <a:r>
              <a:rPr lang="en-US" sz="2462">
                <a:solidFill>
                  <a:srgbClr val="FFFFFF"/>
                </a:solidFill>
                <a:latin typeface="Garet Book"/>
              </a:rPr>
              <a:t>    2. NUMERICAL FEATURES EDA OBSERVATIONS</a:t>
            </a:r>
          </a:p>
          <a:p>
            <a:pPr>
              <a:lnSpc>
                <a:spcPts val="3201"/>
              </a:lnSpc>
            </a:pPr>
            <a:endParaRPr lang="en-US" sz="2462">
              <a:solidFill>
                <a:srgbClr val="FFFFFF"/>
              </a:solidFill>
              <a:latin typeface="Garet Book"/>
            </a:endParaRPr>
          </a:p>
          <a:p>
            <a:pPr>
              <a:lnSpc>
                <a:spcPts val="3201"/>
              </a:lnSpc>
            </a:pPr>
            <a:r>
              <a:rPr lang="en-US" sz="2462">
                <a:solidFill>
                  <a:srgbClr val="FFFFFF"/>
                </a:solidFill>
                <a:latin typeface="Garet Book"/>
              </a:rPr>
              <a:t>    3. CATEGORICAL FEATURES EDA OBSERVATIONS</a:t>
            </a:r>
          </a:p>
          <a:p>
            <a:pPr>
              <a:lnSpc>
                <a:spcPts val="3201"/>
              </a:lnSpc>
            </a:pPr>
            <a:endParaRPr lang="en-US" sz="2462">
              <a:solidFill>
                <a:srgbClr val="FFFFFF"/>
              </a:solidFill>
              <a:latin typeface="Garet Book"/>
            </a:endParaRPr>
          </a:p>
          <a:p>
            <a:pPr>
              <a:lnSpc>
                <a:spcPts val="3201"/>
              </a:lnSpc>
            </a:pPr>
            <a:r>
              <a:rPr lang="en-US" sz="2462">
                <a:solidFill>
                  <a:srgbClr val="FFFFFF"/>
                </a:solidFill>
                <a:latin typeface="Garet Book"/>
              </a:rPr>
              <a:t>    4. PREPROCESSING  </a:t>
            </a:r>
          </a:p>
          <a:p>
            <a:pPr>
              <a:lnSpc>
                <a:spcPts val="3201"/>
              </a:lnSpc>
            </a:pPr>
            <a:endParaRPr lang="en-US" sz="2462">
              <a:solidFill>
                <a:srgbClr val="FFFFFF"/>
              </a:solidFill>
              <a:latin typeface="Garet Book"/>
            </a:endParaRPr>
          </a:p>
          <a:p>
            <a:pPr>
              <a:lnSpc>
                <a:spcPts val="3201"/>
              </a:lnSpc>
            </a:pPr>
            <a:r>
              <a:rPr lang="en-US" sz="2462">
                <a:solidFill>
                  <a:srgbClr val="FFFFFF"/>
                </a:solidFill>
                <a:latin typeface="Garet Book"/>
              </a:rPr>
              <a:t>    5. MODEL SELECTION </a:t>
            </a:r>
          </a:p>
          <a:p>
            <a:pPr>
              <a:lnSpc>
                <a:spcPts val="3201"/>
              </a:lnSpc>
            </a:pPr>
            <a:endParaRPr lang="en-US" sz="2462">
              <a:solidFill>
                <a:srgbClr val="FFFFFF"/>
              </a:solidFill>
              <a:latin typeface="Garet Book"/>
            </a:endParaRPr>
          </a:p>
          <a:p>
            <a:pPr>
              <a:lnSpc>
                <a:spcPts val="3201"/>
              </a:lnSpc>
            </a:pPr>
            <a:r>
              <a:rPr lang="en-US" sz="2462">
                <a:solidFill>
                  <a:srgbClr val="FFFFFF"/>
                </a:solidFill>
                <a:latin typeface="Garet Book"/>
              </a:rPr>
              <a:t>    6. CROSS VALIDATION </a:t>
            </a:r>
          </a:p>
          <a:p>
            <a:pPr>
              <a:lnSpc>
                <a:spcPts val="3201"/>
              </a:lnSpc>
            </a:pPr>
            <a:endParaRPr lang="en-US" sz="2462">
              <a:solidFill>
                <a:srgbClr val="FFFFFF"/>
              </a:solidFill>
              <a:latin typeface="Garet Book"/>
            </a:endParaRPr>
          </a:p>
          <a:p>
            <a:pPr>
              <a:lnSpc>
                <a:spcPts val="3201"/>
              </a:lnSpc>
            </a:pPr>
            <a:r>
              <a:rPr lang="en-US" sz="2462">
                <a:solidFill>
                  <a:srgbClr val="FFFFFF"/>
                </a:solidFill>
                <a:latin typeface="Garet Book"/>
              </a:rPr>
              <a:t>    7. HYPERPARAMETER TUNING </a:t>
            </a:r>
          </a:p>
          <a:p>
            <a:pPr>
              <a:lnSpc>
                <a:spcPts val="3201"/>
              </a:lnSpc>
            </a:pPr>
            <a:endParaRPr lang="en-US" sz="2462">
              <a:solidFill>
                <a:srgbClr val="FFFFFF"/>
              </a:solidFill>
              <a:latin typeface="Garet Book"/>
            </a:endParaRPr>
          </a:p>
          <a:p>
            <a:pPr>
              <a:lnSpc>
                <a:spcPts val="3201"/>
              </a:lnSpc>
            </a:pPr>
            <a:r>
              <a:rPr lang="en-US" sz="2462">
                <a:solidFill>
                  <a:srgbClr val="FFFFFF"/>
                </a:solidFill>
                <a:latin typeface="Garet Book"/>
              </a:rPr>
              <a:t>    8. FINAL OUTCOME &amp; CONCLUSION</a:t>
            </a:r>
          </a:p>
          <a:p>
            <a:pPr marL="0" lvl="0" indent="0" algn="l">
              <a:lnSpc>
                <a:spcPts val="3201"/>
              </a:lnSpc>
              <a:spcBef>
                <a:spcPct val="0"/>
              </a:spcBef>
            </a:pPr>
            <a:r>
              <a:rPr lang="en-US" sz="2462">
                <a:solidFill>
                  <a:srgbClr val="FFFFFF"/>
                </a:solidFill>
                <a:latin typeface="Garet Book"/>
              </a:rPr>
              <a:t>  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221614" y="3758964"/>
            <a:ext cx="11575889" cy="115758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86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133753" y="3041590"/>
            <a:ext cx="6646461" cy="682790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019175"/>
            <a:ext cx="13138482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6"/>
              </a:lnSpc>
            </a:pPr>
            <a:r>
              <a:rPr lang="en-US" sz="4339">
                <a:solidFill>
                  <a:srgbClr val="FFFFFF"/>
                </a:solidFill>
                <a:latin typeface="Canva Sans Bold"/>
              </a:rPr>
              <a:t>LOADING HACKATON DATASET INTO PYTHON AND IT'S FINDINGS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3430340"/>
            <a:ext cx="8835680" cy="5827960"/>
            <a:chOff x="0" y="0"/>
            <a:chExt cx="11780907" cy="7770614"/>
          </a:xfrm>
        </p:grpSpPr>
        <p:sp>
          <p:nvSpPr>
            <p:cNvPr id="5" name="TextBox 5"/>
            <p:cNvSpPr txBox="1"/>
            <p:nvPr/>
          </p:nvSpPr>
          <p:spPr>
            <a:xfrm>
              <a:off x="0" y="-66675"/>
              <a:ext cx="11780907" cy="11639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600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Garet Book"/>
                </a:rPr>
                <a:t>There are two csv files one for training and one for testing.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719644"/>
              <a:ext cx="11780907" cy="11639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600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Garet Book"/>
                </a:rPr>
                <a:t>The dataset is made up of 33908 rows and 17 columns.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754285"/>
              <a:ext cx="11780907" cy="11639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600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Garet Book"/>
                </a:rPr>
                <a:t>There are total 7 numerical columns and 10 categorical columns.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542056"/>
              <a:ext cx="11780907" cy="554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600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Garet Book"/>
                </a:rPr>
                <a:t>There are no missing values.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606659"/>
              <a:ext cx="11780907" cy="11639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600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Garet Book"/>
                </a:rPr>
                <a:t>The target variable is binary classification with imbalanced data.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86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6548" b="5618"/>
          <a:stretch>
            <a:fillRect/>
          </a:stretch>
        </p:blipFill>
        <p:spPr>
          <a:xfrm>
            <a:off x="1603481" y="1250610"/>
            <a:ext cx="13876391" cy="494453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72435" y="361950"/>
            <a:ext cx="1313848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6"/>
              </a:lnSpc>
            </a:pPr>
            <a:r>
              <a:rPr lang="en-US" sz="4339">
                <a:solidFill>
                  <a:srgbClr val="FFFFFF"/>
                </a:solidFill>
                <a:latin typeface="Canva Sans Bold"/>
              </a:rPr>
              <a:t>NUMERICAL FEATURES - EDA OBSERVATIONS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03481" y="6414216"/>
            <a:ext cx="6573596" cy="3539510"/>
            <a:chOff x="0" y="0"/>
            <a:chExt cx="8764795" cy="4719347"/>
          </a:xfrm>
        </p:grpSpPr>
        <p:sp>
          <p:nvSpPr>
            <p:cNvPr id="5" name="TextBox 5"/>
            <p:cNvSpPr txBox="1"/>
            <p:nvPr/>
          </p:nvSpPr>
          <p:spPr>
            <a:xfrm>
              <a:off x="0" y="-57150"/>
              <a:ext cx="8764795" cy="1154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599"/>
                </a:lnSpc>
                <a:buFont typeface="Arial"/>
                <a:buChar char="•"/>
              </a:pPr>
              <a:r>
                <a:rPr lang="en-US" sz="2399">
                  <a:solidFill>
                    <a:srgbClr val="FFFFFF"/>
                  </a:solidFill>
                  <a:latin typeface="Garet Book"/>
                </a:rPr>
                <a:t>Client of age group between 30 to 40 is the highest.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735667"/>
              <a:ext cx="8764795" cy="1154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599"/>
                </a:lnSpc>
                <a:buFont typeface="Arial"/>
                <a:buChar char="•"/>
              </a:pPr>
              <a:r>
                <a:rPr lang="en-US" sz="2399">
                  <a:solidFill>
                    <a:srgbClr val="FFFFFF"/>
                  </a:solidFill>
                  <a:latin typeface="Garet Book"/>
                </a:rPr>
                <a:t>Zero and negative balanced client seem to be significantly high.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564917"/>
              <a:ext cx="8764795" cy="1154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599"/>
                </a:lnSpc>
                <a:buFont typeface="Arial"/>
                <a:buChar char="•"/>
              </a:pPr>
              <a:r>
                <a:rPr lang="en-US" sz="2399">
                  <a:solidFill>
                    <a:srgbClr val="FFFFFF"/>
                  </a:solidFill>
                  <a:latin typeface="Garet Book"/>
                </a:rPr>
                <a:t>75 percentile of clients are not contacted during campaign.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541676" y="6414216"/>
            <a:ext cx="6938196" cy="2686686"/>
            <a:chOff x="0" y="0"/>
            <a:chExt cx="9250927" cy="3582247"/>
          </a:xfrm>
        </p:grpSpPr>
        <p:sp>
          <p:nvSpPr>
            <p:cNvPr id="9" name="TextBox 9"/>
            <p:cNvSpPr txBox="1"/>
            <p:nvPr/>
          </p:nvSpPr>
          <p:spPr>
            <a:xfrm>
              <a:off x="0" y="-66675"/>
              <a:ext cx="9250927" cy="1773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600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Garet Book"/>
                </a:rPr>
                <a:t>Though 75 percentile of clients are contacted only 3 times, in extreme cases.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418292"/>
              <a:ext cx="9250927" cy="11639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600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Garet Book"/>
                </a:rPr>
                <a:t>75 percentile of  contacted  client during this campaign are new.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86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248"/>
          <a:stretch>
            <a:fillRect/>
          </a:stretch>
        </p:blipFill>
        <p:spPr>
          <a:xfrm>
            <a:off x="1972435" y="1322357"/>
            <a:ext cx="13176932" cy="569628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72435" y="361950"/>
            <a:ext cx="13693256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6"/>
              </a:lnSpc>
            </a:pPr>
            <a:r>
              <a:rPr lang="en-US" sz="4339">
                <a:solidFill>
                  <a:srgbClr val="FFFFFF"/>
                </a:solidFill>
                <a:latin typeface="Canva Sans Bold"/>
              </a:rPr>
              <a:t>CATEGORICAL FEATURES - EDA OBSERVATIONS 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17338" y="7530937"/>
            <a:ext cx="14409505" cy="2261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Garet Book"/>
              </a:rPr>
              <a:t>From the above visualization ,It can be noted that blue collar job clients who comes in top 3 of subscribed client list comes top in unsubscribed client list with significant number than subscribed.</a:t>
            </a:r>
          </a:p>
          <a:p>
            <a:pPr>
              <a:lnSpc>
                <a:spcPts val="3600"/>
              </a:lnSpc>
            </a:pPr>
            <a:endParaRPr lang="en-US" sz="2400">
              <a:solidFill>
                <a:srgbClr val="FFFFFF"/>
              </a:solidFill>
              <a:latin typeface="Garet Book"/>
            </a:endParaRPr>
          </a:p>
          <a:p>
            <a:pPr marL="518160" lvl="1" indent="-259080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Garet Book"/>
              </a:rPr>
              <a:t>So it is recommended to target this customers for better successful subscription.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86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3625"/>
          <a:stretch>
            <a:fillRect/>
          </a:stretch>
        </p:blipFill>
        <p:spPr>
          <a:xfrm>
            <a:off x="2193435" y="1298162"/>
            <a:ext cx="12876239" cy="555467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61480" y="250995"/>
            <a:ext cx="13534749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6"/>
              </a:lnSpc>
            </a:pPr>
            <a:r>
              <a:rPr lang="en-US" sz="4339">
                <a:solidFill>
                  <a:srgbClr val="FFFFFF"/>
                </a:solidFill>
                <a:latin typeface="Canva Sans Bold"/>
              </a:rPr>
              <a:t>CATEGORICAL FEATURES - EDA OBSERVATIONS 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61480" y="7340708"/>
            <a:ext cx="13421289" cy="2718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Garet Book"/>
              </a:rPr>
              <a:t>People with housing loan have not subscribed for term deposit which is understandable and not encouraged to avoid NPA.</a:t>
            </a:r>
          </a:p>
          <a:p>
            <a:pPr>
              <a:lnSpc>
                <a:spcPts val="3600"/>
              </a:lnSpc>
            </a:pPr>
            <a:endParaRPr lang="en-US" sz="2400">
              <a:solidFill>
                <a:srgbClr val="FFFFFF"/>
              </a:solidFill>
              <a:latin typeface="Garet Book"/>
            </a:endParaRPr>
          </a:p>
          <a:p>
            <a:pPr marL="518160" lvl="1" indent="-259080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Garet Book"/>
              </a:rPr>
              <a:t>It can be seen that the clients who don't have personal loan have still not opted for term deposit, these clients can be focused for subscription.</a:t>
            </a:r>
          </a:p>
          <a:p>
            <a:pPr>
              <a:lnSpc>
                <a:spcPts val="3600"/>
              </a:lnSpc>
            </a:pPr>
            <a:endParaRPr lang="en-US" sz="2400">
              <a:solidFill>
                <a:srgbClr val="FFFFFF"/>
              </a:solidFill>
              <a:latin typeface="Garet 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86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72435" y="1057219"/>
            <a:ext cx="12690867" cy="565591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69375" y="235144"/>
            <a:ext cx="13455496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6"/>
              </a:lnSpc>
            </a:pPr>
            <a:r>
              <a:rPr lang="en-US" sz="4339">
                <a:solidFill>
                  <a:srgbClr val="FFFFFF"/>
                </a:solidFill>
                <a:latin typeface="Canva Sans Bold"/>
              </a:rPr>
              <a:t>CATEGORICAL FEATURES - EDA OBSERVATIONS 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69375" y="6912739"/>
            <a:ext cx="12673501" cy="3632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Garet Book"/>
              </a:rPr>
              <a:t>December, March, September months campaign count is minimum.</a:t>
            </a:r>
          </a:p>
          <a:p>
            <a:pPr>
              <a:lnSpc>
                <a:spcPts val="3600"/>
              </a:lnSpc>
            </a:pPr>
            <a:endParaRPr lang="en-US" sz="2400">
              <a:solidFill>
                <a:srgbClr val="FFFFFF"/>
              </a:solidFill>
              <a:latin typeface="Garet Book"/>
            </a:endParaRPr>
          </a:p>
          <a:p>
            <a:pPr marL="518160" lvl="1" indent="-259080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Garet Book"/>
              </a:rPr>
              <a:t>It can be seen that the first month of the year January though the marketing campaign is high, the subscription result is No rather than yes.</a:t>
            </a:r>
          </a:p>
          <a:p>
            <a:pPr>
              <a:lnSpc>
                <a:spcPts val="3600"/>
              </a:lnSpc>
            </a:pPr>
            <a:endParaRPr lang="en-US" sz="2400">
              <a:solidFill>
                <a:srgbClr val="FFFFFF"/>
              </a:solidFill>
              <a:latin typeface="Garet Book"/>
            </a:endParaRPr>
          </a:p>
          <a:p>
            <a:pPr marL="518160" lvl="1" indent="-259080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Garet Book"/>
              </a:rPr>
              <a:t>Previous marketing failure seems to be continuing as same can be seen in present campaign result from these clients.</a:t>
            </a:r>
          </a:p>
          <a:p>
            <a:pPr>
              <a:lnSpc>
                <a:spcPts val="3600"/>
              </a:lnSpc>
            </a:pPr>
            <a:endParaRPr lang="en-US" sz="2400">
              <a:solidFill>
                <a:srgbClr val="FFFFFF"/>
              </a:solidFill>
              <a:latin typeface="Garet 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86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533783" y="2471237"/>
            <a:ext cx="8218229" cy="607515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69375" y="235144"/>
            <a:ext cx="13931017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6"/>
              </a:lnSpc>
            </a:pPr>
            <a:r>
              <a:rPr lang="en-US" sz="4339">
                <a:solidFill>
                  <a:srgbClr val="FFFFFF"/>
                </a:solidFill>
                <a:latin typeface="Canva Sans Bold"/>
              </a:rPr>
              <a:t>HANDLING IMBALANCE DATASET USING SMOTE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5510" y="2119678"/>
            <a:ext cx="8478490" cy="8598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8911" lvl="1" indent="-244456">
              <a:lnSpc>
                <a:spcPts val="3396"/>
              </a:lnSpc>
              <a:buFont typeface="Arial"/>
              <a:buChar char="•"/>
            </a:pPr>
            <a:r>
              <a:rPr lang="en-US" sz="2264">
                <a:solidFill>
                  <a:srgbClr val="FFFFFF"/>
                </a:solidFill>
                <a:latin typeface="Garet Book"/>
              </a:rPr>
              <a:t>The dataset is imbalanced as we can see from the pie chart.</a:t>
            </a:r>
          </a:p>
          <a:p>
            <a:pPr>
              <a:lnSpc>
                <a:spcPts val="3396"/>
              </a:lnSpc>
            </a:pPr>
            <a:endParaRPr lang="en-US" sz="2264">
              <a:solidFill>
                <a:srgbClr val="FFFFFF"/>
              </a:solidFill>
              <a:latin typeface="Garet Book"/>
            </a:endParaRPr>
          </a:p>
          <a:p>
            <a:pPr marL="488911" lvl="1" indent="-244456">
              <a:lnSpc>
                <a:spcPts val="3396"/>
              </a:lnSpc>
              <a:buFont typeface="Arial"/>
              <a:buChar char="•"/>
            </a:pPr>
            <a:r>
              <a:rPr lang="en-US" sz="2264">
                <a:solidFill>
                  <a:srgbClr val="FFFFFF"/>
                </a:solidFill>
                <a:latin typeface="Garet Book"/>
              </a:rPr>
              <a:t>To avoid bias towards the majority class , SMOTE imbalances correction technique has been used.</a:t>
            </a:r>
          </a:p>
          <a:p>
            <a:pPr>
              <a:lnSpc>
                <a:spcPts val="3396"/>
              </a:lnSpc>
            </a:pPr>
            <a:endParaRPr lang="en-US" sz="2264">
              <a:solidFill>
                <a:srgbClr val="FFFFFF"/>
              </a:solidFill>
              <a:latin typeface="Garet Book"/>
            </a:endParaRPr>
          </a:p>
          <a:p>
            <a:pPr marL="488911" lvl="1" indent="-244456">
              <a:lnSpc>
                <a:spcPts val="3396"/>
              </a:lnSpc>
              <a:buFont typeface="Arial"/>
              <a:buChar char="•"/>
            </a:pPr>
            <a:r>
              <a:rPr lang="en-US" sz="2264">
                <a:solidFill>
                  <a:srgbClr val="FFFFFF"/>
                </a:solidFill>
                <a:latin typeface="Garet Book"/>
              </a:rPr>
              <a:t>SMOTE is an over sampling data augmentation technique better than traditional sampling technique.</a:t>
            </a:r>
          </a:p>
          <a:p>
            <a:pPr>
              <a:lnSpc>
                <a:spcPts val="3396"/>
              </a:lnSpc>
            </a:pPr>
            <a:endParaRPr lang="en-US" sz="2264">
              <a:solidFill>
                <a:srgbClr val="FFFFFF"/>
              </a:solidFill>
              <a:latin typeface="Garet Book"/>
            </a:endParaRPr>
          </a:p>
          <a:p>
            <a:pPr marL="488911" lvl="1" indent="-244456">
              <a:lnSpc>
                <a:spcPts val="3396"/>
              </a:lnSpc>
              <a:buFont typeface="Arial"/>
              <a:buChar char="•"/>
            </a:pPr>
            <a:r>
              <a:rPr lang="en-US" sz="2264">
                <a:solidFill>
                  <a:srgbClr val="FFFFFF"/>
                </a:solidFill>
                <a:latin typeface="Garet Book"/>
              </a:rPr>
              <a:t>SMOTE imbalanced technique is used because instead of duplicating data, it creates new data using KNN algorithm.</a:t>
            </a:r>
          </a:p>
          <a:p>
            <a:pPr>
              <a:lnSpc>
                <a:spcPts val="3396"/>
              </a:lnSpc>
            </a:pPr>
            <a:endParaRPr lang="en-US" sz="2264">
              <a:solidFill>
                <a:srgbClr val="FFFFFF"/>
              </a:solidFill>
              <a:latin typeface="Garet Book"/>
            </a:endParaRPr>
          </a:p>
          <a:p>
            <a:pPr marL="488911" lvl="1" indent="-244456">
              <a:lnSpc>
                <a:spcPts val="3396"/>
              </a:lnSpc>
              <a:buFont typeface="Arial"/>
              <a:buChar char="•"/>
            </a:pPr>
            <a:r>
              <a:rPr lang="en-US" sz="2264">
                <a:solidFill>
                  <a:srgbClr val="FFFFFF"/>
                </a:solidFill>
                <a:latin typeface="Garet Book"/>
              </a:rPr>
              <a:t>SMOTE is given into imblearn pipeline instead of sklearn pipeline to avoid implementing it during validating and testing.</a:t>
            </a:r>
          </a:p>
          <a:p>
            <a:pPr>
              <a:lnSpc>
                <a:spcPts val="3396"/>
              </a:lnSpc>
            </a:pPr>
            <a:endParaRPr lang="en-US" sz="2264">
              <a:solidFill>
                <a:srgbClr val="FFFFFF"/>
              </a:solidFill>
              <a:latin typeface="Garet Book"/>
            </a:endParaRPr>
          </a:p>
          <a:p>
            <a:pPr>
              <a:lnSpc>
                <a:spcPts val="3396"/>
              </a:lnSpc>
            </a:pPr>
            <a:endParaRPr lang="en-US" sz="2264">
              <a:solidFill>
                <a:srgbClr val="FFFFFF"/>
              </a:solidFill>
              <a:latin typeface="Garet Book"/>
            </a:endParaRPr>
          </a:p>
          <a:p>
            <a:pPr>
              <a:lnSpc>
                <a:spcPts val="3396"/>
              </a:lnSpc>
            </a:pPr>
            <a:endParaRPr lang="en-US" sz="2264">
              <a:solidFill>
                <a:srgbClr val="FFFFFF"/>
              </a:solidFill>
              <a:latin typeface="Garet 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86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31330" y="2477992"/>
            <a:ext cx="7567514" cy="637079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69375" y="235144"/>
            <a:ext cx="13931017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6"/>
              </a:lnSpc>
            </a:pPr>
            <a:r>
              <a:rPr lang="en-US" sz="4339">
                <a:solidFill>
                  <a:srgbClr val="FFFFFF"/>
                </a:solidFill>
                <a:latin typeface="Canva Sans Bold"/>
              </a:rPr>
              <a:t>PREPROCESSING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4555" y="2119678"/>
            <a:ext cx="8478490" cy="8167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8911" lvl="1" indent="-244456">
              <a:lnSpc>
                <a:spcPts val="3396"/>
              </a:lnSpc>
              <a:buFont typeface="Arial"/>
              <a:buChar char="•"/>
            </a:pPr>
            <a:r>
              <a:rPr lang="en-US" sz="2264">
                <a:solidFill>
                  <a:srgbClr val="FFFFFF"/>
                </a:solidFill>
                <a:latin typeface="Garet Book"/>
              </a:rPr>
              <a:t>First the dataset is ONEHOT encoded on categorical data and drop the first newly generated dummy column.</a:t>
            </a:r>
          </a:p>
          <a:p>
            <a:pPr>
              <a:lnSpc>
                <a:spcPts val="3396"/>
              </a:lnSpc>
            </a:pPr>
            <a:endParaRPr lang="en-US" sz="2264">
              <a:solidFill>
                <a:srgbClr val="FFFFFF"/>
              </a:solidFill>
              <a:latin typeface="Garet Book"/>
            </a:endParaRPr>
          </a:p>
          <a:p>
            <a:pPr marL="488911" lvl="1" indent="-244456">
              <a:lnSpc>
                <a:spcPts val="3396"/>
              </a:lnSpc>
              <a:buFont typeface="Arial"/>
              <a:buChar char="•"/>
            </a:pPr>
            <a:r>
              <a:rPr lang="en-US" sz="2264">
                <a:solidFill>
                  <a:srgbClr val="FFFFFF"/>
                </a:solidFill>
                <a:latin typeface="Garet Book"/>
              </a:rPr>
              <a:t>Remainder is set to pass through to keep numerical data as it is.</a:t>
            </a:r>
          </a:p>
          <a:p>
            <a:pPr>
              <a:lnSpc>
                <a:spcPts val="3396"/>
              </a:lnSpc>
            </a:pPr>
            <a:endParaRPr lang="en-US" sz="2264">
              <a:solidFill>
                <a:srgbClr val="FFFFFF"/>
              </a:solidFill>
              <a:latin typeface="Garet Book"/>
            </a:endParaRPr>
          </a:p>
          <a:p>
            <a:pPr marL="488911" lvl="1" indent="-244456">
              <a:lnSpc>
                <a:spcPts val="3396"/>
              </a:lnSpc>
              <a:buFont typeface="Arial"/>
              <a:buChar char="•"/>
            </a:pPr>
            <a:r>
              <a:rPr lang="en-US" sz="2264">
                <a:solidFill>
                  <a:srgbClr val="FFFFFF"/>
                </a:solidFill>
                <a:latin typeface="Garet Book"/>
              </a:rPr>
              <a:t>PCA is dimension reduction technique used to reduce the dimension without information loss.</a:t>
            </a:r>
          </a:p>
          <a:p>
            <a:pPr>
              <a:lnSpc>
                <a:spcPts val="3396"/>
              </a:lnSpc>
            </a:pPr>
            <a:endParaRPr lang="en-US" sz="2264">
              <a:solidFill>
                <a:srgbClr val="FFFFFF"/>
              </a:solidFill>
              <a:latin typeface="Garet Book"/>
            </a:endParaRPr>
          </a:p>
          <a:p>
            <a:pPr marL="488911" lvl="1" indent="-244456">
              <a:lnSpc>
                <a:spcPts val="3396"/>
              </a:lnSpc>
              <a:buFont typeface="Arial"/>
              <a:buChar char="•"/>
            </a:pPr>
            <a:r>
              <a:rPr lang="en-US" sz="2264">
                <a:solidFill>
                  <a:srgbClr val="FFFFFF"/>
                </a:solidFill>
                <a:latin typeface="Garet Book"/>
              </a:rPr>
              <a:t>STANDARDSCALER is a scaling technique used to scale all the data of same magnitude by scaling.</a:t>
            </a:r>
          </a:p>
          <a:p>
            <a:pPr>
              <a:lnSpc>
                <a:spcPts val="3396"/>
              </a:lnSpc>
            </a:pPr>
            <a:r>
              <a:rPr lang="en-US" sz="2264">
                <a:solidFill>
                  <a:srgbClr val="FFFFFF"/>
                </a:solidFill>
                <a:latin typeface="Garet Book"/>
              </a:rPr>
              <a:t> </a:t>
            </a:r>
          </a:p>
          <a:p>
            <a:pPr marL="488911" lvl="1" indent="-244456">
              <a:lnSpc>
                <a:spcPts val="3396"/>
              </a:lnSpc>
              <a:buFont typeface="Arial"/>
              <a:buChar char="•"/>
            </a:pPr>
            <a:r>
              <a:rPr lang="en-US" sz="2264">
                <a:solidFill>
                  <a:srgbClr val="FFFFFF"/>
                </a:solidFill>
                <a:latin typeface="Garet Book"/>
              </a:rPr>
              <a:t>These four preprocessing is done internally inside pipeline and the output of the preprocessing is given as an input to the model building. </a:t>
            </a:r>
          </a:p>
          <a:p>
            <a:pPr>
              <a:lnSpc>
                <a:spcPts val="3396"/>
              </a:lnSpc>
            </a:pPr>
            <a:endParaRPr lang="en-US" sz="2264">
              <a:solidFill>
                <a:srgbClr val="FFFFFF"/>
              </a:solidFill>
              <a:latin typeface="Garet Book"/>
            </a:endParaRPr>
          </a:p>
          <a:p>
            <a:pPr>
              <a:lnSpc>
                <a:spcPts val="3396"/>
              </a:lnSpc>
            </a:pPr>
            <a:endParaRPr lang="en-US" sz="2264">
              <a:solidFill>
                <a:srgbClr val="FFFFFF"/>
              </a:solidFill>
              <a:latin typeface="Garet Book"/>
            </a:endParaRPr>
          </a:p>
          <a:p>
            <a:pPr>
              <a:lnSpc>
                <a:spcPts val="3396"/>
              </a:lnSpc>
            </a:pPr>
            <a:endParaRPr lang="en-US" sz="2264">
              <a:solidFill>
                <a:srgbClr val="FFFFFF"/>
              </a:solidFill>
              <a:latin typeface="Garet 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750</Words>
  <Application>Microsoft Office PowerPoint</Application>
  <PresentationFormat>Custom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Canva Sans</vt:lpstr>
      <vt:lpstr>Garet Book</vt:lpstr>
      <vt:lpstr>Canva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 Study and Report</dc:title>
  <cp:lastModifiedBy>kavinkumar k</cp:lastModifiedBy>
  <cp:revision>2</cp:revision>
  <dcterms:created xsi:type="dcterms:W3CDTF">2006-08-16T00:00:00Z</dcterms:created>
  <dcterms:modified xsi:type="dcterms:W3CDTF">2023-03-26T16:37:55Z</dcterms:modified>
  <dc:identifier>DAFeM-HIIbI</dc:identifier>
</cp:coreProperties>
</file>