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subTitle"/>
          </p:nvPr>
        </p:nvSpPr>
        <p:spPr>
          <a:xfrm>
            <a:off x="360000" y="1980000"/>
            <a:ext cx="9179640" cy="467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90"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60000" y="360000"/>
            <a:ext cx="9359640" cy="4171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05"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09"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12"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17"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640" cy="53964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640" cy="899640"/>
          </a:xfrm>
          <a:prstGeom prst="rect">
            <a:avLst/>
          </a:prstGeom>
        </p:spPr>
        <p:txBody>
          <a:bodyPr lIns="0" rIns="0" tIns="0" bIns="0" anchor="b">
            <a:noAutofit/>
          </a:bodyPr>
          <a:p>
            <a:r>
              <a:rPr b="0" lang="en-US" sz="1800" spc="-1" strike="noStrike">
                <a:latin typeface="Arial"/>
              </a:rPr>
              <a:t>Click to edit the title text format</a:t>
            </a:r>
            <a:endParaRPr b="0" lang="en-US" sz="1800" spc="-1" strike="noStrike">
              <a:latin typeface="Arial"/>
            </a:endParaRPr>
          </a:p>
        </p:txBody>
      </p:sp>
      <p:sp>
        <p:nvSpPr>
          <p:cNvPr id="86"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Boston" TargetMode="External"/><Relationship Id="rId2" Type="http://schemas.openxmlformats.org/officeDocument/2006/relationships/hyperlink" Target="https://en.wikipedia.org/wiki/Greater_Boston" TargetMode="External"/><Relationship Id="rId3" Type="http://schemas.openxmlformats.org/officeDocument/2006/relationships/hyperlink" Target="https://www.crummy.com/software/BeautifulSoup/bs4/doc/" TargetMode="External"/><Relationship Id="rId4" Type="http://schemas.openxmlformats.org/officeDocument/2006/relationships/hyperlink" Target="https://pandas.pydata.org/pandas-docs/stable/" TargetMode="External"/><Relationship Id="rId5" Type="http://schemas.openxmlformats.org/officeDocument/2006/relationships/hyperlink" Target="https://python-visualization.github.io/folium/" TargetMode="External"/><Relationship Id="rId6"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noAutofit/>
          </a:bodyPr>
          <a:p>
            <a:pPr algn="ctr">
              <a:lnSpc>
                <a:spcPct val="100000"/>
              </a:lnSpc>
            </a:pPr>
            <a:r>
              <a:rPr b="1" lang="en-US" sz="3200" spc="-1" strike="noStrike">
                <a:solidFill>
                  <a:srgbClr val="ffffff"/>
                </a:solidFill>
                <a:latin typeface="Leelawadee UI"/>
              </a:rPr>
              <a:t>IBM Applied Data Science Capstone – Coursera</a:t>
            </a:r>
            <a:br/>
            <a:r>
              <a:rPr b="1" lang="en-US" sz="2200" spc="-1" strike="noStrike">
                <a:solidFill>
                  <a:srgbClr val="ffffff"/>
                </a:solidFill>
                <a:latin typeface="Leelawadee UI"/>
              </a:rPr>
              <a:t>Opening a new pizza place in Boston, USA</a:t>
            </a:r>
            <a:endParaRPr b="0" lang="en-US" sz="2200" spc="-1" strike="noStrike">
              <a:latin typeface="Arial"/>
            </a:endParaRPr>
          </a:p>
        </p:txBody>
      </p:sp>
      <p:sp>
        <p:nvSpPr>
          <p:cNvPr id="124" name="CustomShape 2"/>
          <p:cNvSpPr/>
          <p:nvPr/>
        </p:nvSpPr>
        <p:spPr>
          <a:xfrm>
            <a:off x="540000" y="5943600"/>
            <a:ext cx="9179640" cy="1256040"/>
          </a:xfrm>
          <a:prstGeom prst="rect">
            <a:avLst/>
          </a:prstGeom>
          <a:noFill/>
          <a:ln>
            <a:noFill/>
          </a:ln>
        </p:spPr>
        <p:style>
          <a:lnRef idx="0"/>
          <a:fillRef idx="0"/>
          <a:effectRef idx="0"/>
          <a:fontRef idx="minor"/>
        </p:style>
        <p:txBody>
          <a:bodyPr lIns="0" rIns="0" tIns="0" bIns="0">
            <a:noAutofit/>
          </a:bodyPr>
          <a:p>
            <a:pPr algn="r">
              <a:lnSpc>
                <a:spcPct val="100000"/>
              </a:lnSpc>
            </a:pPr>
            <a:r>
              <a:rPr b="0" lang="en-US" sz="1800" spc="-1" strike="noStrike">
                <a:solidFill>
                  <a:srgbClr val="1c1c1c"/>
                </a:solidFill>
                <a:latin typeface="Leelawadee UI"/>
              </a:rPr>
              <a:t> </a:t>
            </a:r>
            <a:r>
              <a:rPr b="0" lang="en-US" sz="1800" spc="-1" strike="noStrike">
                <a:solidFill>
                  <a:srgbClr val="1c1c1c"/>
                </a:solidFill>
                <a:latin typeface="Leelawadee UI"/>
              </a:rPr>
              <a:t>Anand Koottilingal</a:t>
            </a:r>
            <a:endParaRPr b="0" lang="en-US" sz="1800" spc="-1" strike="noStrike">
              <a:latin typeface="Arial"/>
            </a:endParaRPr>
          </a:p>
          <a:p>
            <a:pPr algn="r">
              <a:lnSpc>
                <a:spcPct val="100000"/>
              </a:lnSpc>
            </a:pPr>
            <a:r>
              <a:rPr b="0" lang="en-US" sz="1800" spc="-1" strike="noStrike">
                <a:solidFill>
                  <a:srgbClr val="1c1c1c"/>
                </a:solidFill>
                <a:latin typeface="Leelawadee UI"/>
              </a:rPr>
              <a:t>08/23/2019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Future Research</a:t>
            </a:r>
            <a:endParaRPr b="0" lang="en-US" sz="2200" spc="-1" strike="noStrike">
              <a:latin typeface="Arial"/>
            </a:endParaRPr>
          </a:p>
        </p:txBody>
      </p:sp>
      <p:sp>
        <p:nvSpPr>
          <p:cNvPr id="143" name="CustomShape 2"/>
          <p:cNvSpPr/>
          <p:nvPr/>
        </p:nvSpPr>
        <p:spPr>
          <a:xfrm>
            <a:off x="274680" y="457200"/>
            <a:ext cx="9417960" cy="3382920"/>
          </a:xfrm>
          <a:prstGeom prst="rect">
            <a:avLst/>
          </a:prstGeom>
          <a:noFill/>
          <a:ln>
            <a:noFill/>
          </a:ln>
        </p:spPr>
        <p:style>
          <a:lnRef idx="0"/>
          <a:fillRef idx="0"/>
          <a:effectRef idx="0"/>
          <a:fontRef idx="minor"/>
        </p:style>
        <p:txBody>
          <a:bodyPr lIns="0" rIns="0" tIns="0" bIns="0" anchor="ctr">
            <a:normAutofit/>
          </a:bodyPr>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1c1c1c"/>
                </a:solidFill>
                <a:latin typeface="Leelawadee UI"/>
              </a:rPr>
              <a:t>In this project, only considered one factor i.e. frequency of occurrence of pizza places, there are other factors such as population, income of residents etc. can also influence the location decision of a new pizza places. However, to the best knowledge of this researcher such data are not available to the neighbourhood level required by this project. Future research could devise a methodology to estimate such data to be used in the clustering algorithm to determine the preferred locations to open a new pizza places. In addition, this project made use of the free Sandbox Tier Account of Foursquare API that came with limitations as to the number of API calls and results returned. Future research could make use of paid account to bypass these limitations and obtain more results</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r>
              <a:rPr b="1" lang="en-US" sz="2200" spc="-1" strike="noStrike">
                <a:solidFill>
                  <a:srgbClr val="ffffff"/>
                </a:solidFill>
                <a:latin typeface="Leelawadee UI"/>
                <a:ea typeface="Arial"/>
              </a:rPr>
              <a:t>Conclusion</a:t>
            </a:r>
            <a:endParaRPr b="0" lang="en-US" sz="2200" spc="-1" strike="noStrike">
              <a:latin typeface="Leelawadee UI"/>
            </a:endParaRPr>
          </a:p>
        </p:txBody>
      </p:sp>
      <p:sp>
        <p:nvSpPr>
          <p:cNvPr id="145" name="CustomShape 2"/>
          <p:cNvSpPr/>
          <p:nvPr/>
        </p:nvSpPr>
        <p:spPr>
          <a:xfrm>
            <a:off x="274680" y="457560"/>
            <a:ext cx="9417960" cy="3382920"/>
          </a:xfrm>
          <a:prstGeom prst="rect">
            <a:avLst/>
          </a:prstGeom>
          <a:noFill/>
          <a:ln>
            <a:noFill/>
          </a:ln>
        </p:spPr>
        <p:style>
          <a:lnRef idx="0"/>
          <a:fillRef idx="0"/>
          <a:effectRef idx="0"/>
          <a:fontRef idx="minor"/>
        </p:style>
        <p:txBody>
          <a:bodyPr lIns="0" rIns="0" tIns="0" bIns="0" anchor="ctr">
            <a:normAutofit/>
          </a:bodyPr>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r>
              <a:rPr b="0" lang="en-US" sz="1500" spc="-1" strike="noStrike">
                <a:solidFill>
                  <a:srgbClr val="1c1c1c"/>
                </a:solidFill>
                <a:latin typeface="Leelawadee UI"/>
                <a:ea typeface="Microsoft YaHei"/>
              </a:rPr>
              <a:t>In this project, all steps in a data science analysis is applied like identifying the business problem, specifying the data required, extracting and preparing the data, performing machine learning by clustering the data into 3 clusters based on their similarities, and lastly providing recommendations to the relevant stakeholders i.e. investors regarding the best locations to open a new pizza places. To answer the business question that was raised in the introduction section, the answer proposed by this project is: The neighbourhoods in cluster 1 are the most preferred locations to open a new pizza places. The findings of this project will help the relevant stakeholders to capitalize on the opportunities on high potential locations while avoiding overcrowded areas in their decisions to open a new pizza places.</a:t>
            </a:r>
            <a:endParaRPr b="0" lang="en-US" sz="1500" spc="-1" strike="noStrike">
              <a:latin typeface="Leelawadee UI"/>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r>
              <a:rPr b="1" lang="en-US" sz="2200" spc="-1" strike="noStrike">
                <a:solidFill>
                  <a:srgbClr val="ffffff"/>
                </a:solidFill>
                <a:latin typeface="Leelawadee UI"/>
                <a:ea typeface="Arial"/>
              </a:rPr>
              <a:t>References</a:t>
            </a:r>
            <a:endParaRPr b="0" lang="en-US" sz="2200" spc="-1" strike="noStrike">
              <a:latin typeface="Arial"/>
            </a:endParaRPr>
          </a:p>
        </p:txBody>
      </p:sp>
      <p:sp>
        <p:nvSpPr>
          <p:cNvPr id="147" name="CustomShape 2"/>
          <p:cNvSpPr/>
          <p:nvPr/>
        </p:nvSpPr>
        <p:spPr>
          <a:xfrm>
            <a:off x="183240" y="-91440"/>
            <a:ext cx="9417960" cy="3382920"/>
          </a:xfrm>
          <a:prstGeom prst="rect">
            <a:avLst/>
          </a:prstGeom>
          <a:noFill/>
          <a:ln>
            <a:noFill/>
          </a:ln>
        </p:spPr>
        <p:style>
          <a:lnRef idx="0"/>
          <a:fillRef idx="0"/>
          <a:effectRef idx="0"/>
          <a:fontRef idx="minor"/>
        </p:style>
        <p:txBody>
          <a:bodyPr lIns="0" rIns="0" tIns="0" bIns="0" anchor="ctr">
            <a:normAutofit fontScale="75000"/>
          </a:bodyPr>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Wikipedia - </a:t>
            </a:r>
            <a:r>
              <a:rPr b="0" lang="en-US" sz="1500" spc="-1" strike="noStrike">
                <a:solidFill>
                  <a:srgbClr val="1c1c1c"/>
                </a:solidFill>
                <a:latin typeface="Leelawadee UI"/>
                <a:ea typeface="Microsoft YaHei"/>
                <a:hlinkClick r:id="rId1"/>
              </a:rPr>
              <a:t>https://en.wikipedia.org/wiki/Boston</a:t>
            </a:r>
            <a:r>
              <a:rPr b="0" lang="en-US" sz="1500" spc="-1" strike="noStrike">
                <a:solidFill>
                  <a:srgbClr val="1c1c1c"/>
                </a:solidFill>
                <a:latin typeface="Leelawadee UI"/>
                <a:ea typeface="Microsoft YaHei"/>
              </a:rPr>
              <a:t> </a:t>
            </a: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Wikipedia - </a:t>
            </a:r>
            <a:r>
              <a:rPr b="0" lang="en-US" sz="1500" spc="-1" strike="noStrike">
                <a:solidFill>
                  <a:srgbClr val="1c1c1c"/>
                </a:solidFill>
                <a:latin typeface="Leelawadee UI"/>
                <a:ea typeface="Microsoft YaHei"/>
                <a:hlinkClick r:id="rId2"/>
              </a:rPr>
              <a:t>https://en.wikipedia.org/wiki/Greater_Boston</a:t>
            </a:r>
            <a:r>
              <a:rPr b="0" lang="en-US" sz="1500" spc="-1" strike="noStrike">
                <a:solidFill>
                  <a:srgbClr val="1c1c1c"/>
                </a:solidFill>
                <a:latin typeface="Leelawadee UI"/>
                <a:ea typeface="Microsoft YaHei"/>
              </a:rPr>
              <a:t> </a:t>
            </a: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Beautiful Soup documentation - </a:t>
            </a:r>
            <a:r>
              <a:rPr b="0" lang="en-US" sz="1500" spc="-1" strike="noStrike">
                <a:solidFill>
                  <a:srgbClr val="1c1c1c"/>
                </a:solidFill>
                <a:latin typeface="Leelawadee UI"/>
                <a:ea typeface="Microsoft YaHei"/>
                <a:hlinkClick r:id="rId3"/>
              </a:rPr>
              <a:t>https://www.crummy.com/software/BeautifulSoup/bs4/doc/</a:t>
            </a:r>
            <a:r>
              <a:rPr b="0" lang="en-US" sz="1500" spc="-1" strike="noStrike">
                <a:solidFill>
                  <a:srgbClr val="1c1c1c"/>
                </a:solidFill>
                <a:latin typeface="Leelawadee UI"/>
                <a:ea typeface="Microsoft YaHei"/>
              </a:rPr>
              <a:t> </a:t>
            </a: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Pandas documentation - </a:t>
            </a:r>
            <a:r>
              <a:rPr b="0" lang="en-US" sz="1500" spc="-1" strike="noStrike">
                <a:solidFill>
                  <a:srgbClr val="1c1c1c"/>
                </a:solidFill>
                <a:latin typeface="Leelawadee UI"/>
                <a:ea typeface="Microsoft YaHei"/>
                <a:hlinkClick r:id="rId4"/>
              </a:rPr>
              <a:t>https://pandas.pydata.org/pandas-docs/stable/</a:t>
            </a:r>
            <a:r>
              <a:rPr b="0" lang="en-US" sz="1500" spc="-1" strike="noStrike">
                <a:solidFill>
                  <a:srgbClr val="1c1c1c"/>
                </a:solidFill>
                <a:latin typeface="Leelawadee UI"/>
                <a:ea typeface="Microsoft YaHei"/>
              </a:rPr>
              <a:t> </a:t>
            </a: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Folium documentation - </a:t>
            </a:r>
            <a:r>
              <a:rPr b="0" lang="en-US" sz="1500" spc="-1" strike="noStrike">
                <a:solidFill>
                  <a:srgbClr val="1c1c1c"/>
                </a:solidFill>
                <a:latin typeface="Leelawadee UI"/>
                <a:ea typeface="Microsoft YaHei"/>
                <a:hlinkClick r:id="rId5"/>
              </a:rPr>
              <a:t>https://python-visualization.github.io/folium/</a:t>
            </a:r>
            <a:r>
              <a:rPr b="0" lang="en-US" sz="1500" spc="-1" strike="noStrike">
                <a:solidFill>
                  <a:srgbClr val="1c1c1c"/>
                </a:solidFill>
                <a:latin typeface="Leelawadee UI"/>
                <a:ea typeface="Microsoft YaHei"/>
              </a:rPr>
              <a:t> </a:t>
            </a:r>
            <a:endParaRPr b="0" lang="en-US" sz="1500" spc="-1" strike="noStrike">
              <a:latin typeface="Arial"/>
            </a:endParaRPr>
          </a:p>
          <a:p>
            <a:pPr marL="216000" indent="-216000">
              <a:buClr>
                <a:srgbClr val="000000"/>
              </a:buClr>
              <a:buSzPct val="45000"/>
              <a:buFont typeface="Wingdings" charset="2"/>
              <a:buChar char=""/>
            </a:pPr>
            <a:r>
              <a:rPr b="0" lang="en-US" sz="1500" spc="-1" strike="noStrike">
                <a:solidFill>
                  <a:srgbClr val="1c1c1c"/>
                </a:solidFill>
                <a:latin typeface="Leelawadee UI"/>
                <a:ea typeface="Microsoft YaHei"/>
              </a:rPr>
              <a:t>Top 5 pizza places in USA (Article: pizzatoday.com/news/pizza-headlines/guide-to-the-2018-national-best-pizzas-lists/)</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Introduction</a:t>
            </a:r>
            <a:endParaRPr b="0" lang="en-US" sz="2200" spc="-1" strike="noStrike">
              <a:latin typeface="Arial"/>
            </a:endParaRPr>
          </a:p>
        </p:txBody>
      </p:sp>
      <p:sp>
        <p:nvSpPr>
          <p:cNvPr id="126" name="CustomShape 2"/>
          <p:cNvSpPr/>
          <p:nvPr/>
        </p:nvSpPr>
        <p:spPr>
          <a:xfrm>
            <a:off x="360000" y="1645920"/>
            <a:ext cx="9179640" cy="5013720"/>
          </a:xfrm>
          <a:prstGeom prst="rect">
            <a:avLst/>
          </a:prstGeom>
          <a:noFill/>
          <a:ln>
            <a:noFill/>
          </a:ln>
        </p:spPr>
        <p:style>
          <a:lnRef idx="0"/>
          <a:fillRef idx="0"/>
          <a:effectRef idx="0"/>
          <a:fontRef idx="minor"/>
        </p:style>
        <p:txBody>
          <a:bodyPr lIns="0" rIns="0" tIns="0" bIns="0">
            <a:normAutofit/>
          </a:bodyPr>
          <a:p>
            <a:pPr algn="just">
              <a:lnSpc>
                <a:spcPct val="100000"/>
              </a:lnSpc>
            </a:pPr>
            <a:r>
              <a:rPr b="0" lang="en-US" sz="1500" spc="-1" strike="noStrike">
                <a:solidFill>
                  <a:srgbClr val="1c1c1c"/>
                </a:solidFill>
                <a:latin typeface="Leelawadee UI"/>
              </a:rPr>
              <a:t>Boston is the capital and most populous city of the Commonwealth of Massachusetts in the United States, as well as the 21st most populous city in the United States. The city proper covers 48 square miles (124 km2) with an estimated population of 694,583 in 2018, making it also the most populous city in New England. The city is the economic and cultural anchor of a substantially larger metropolitan area known as Greater Boston. As a combined statistical area (CSA), this wider commuting region is home to some 8.2 million people, making it the sixth most populous in the United States. </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r>
              <a:rPr b="0" lang="en-US" sz="1500" spc="-1" strike="noStrike">
                <a:solidFill>
                  <a:srgbClr val="1c1c1c"/>
                </a:solidFill>
                <a:latin typeface="Leelawadee UI"/>
              </a:rPr>
              <a:t>Boston is the home of some of the top sporting teams like Red Sox, Patriots, Celtics and Bruins. Some of the best colleges Harvard, MIT etc. are located in Boston neighborhoods. City is famous for its food traditions and old food houses. All these factors are attracting new investors to Boston and understanding of the city neighborhood is a key before deciding the location for starting the business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Business problem</a:t>
            </a:r>
            <a:endParaRPr b="0" lang="en-US" sz="2200" spc="-1" strike="noStrike">
              <a:latin typeface="Arial"/>
            </a:endParaRPr>
          </a:p>
        </p:txBody>
      </p:sp>
      <p:sp>
        <p:nvSpPr>
          <p:cNvPr id="128" name="CustomShape 2"/>
          <p:cNvSpPr/>
          <p:nvPr/>
        </p:nvSpPr>
        <p:spPr>
          <a:xfrm>
            <a:off x="360000" y="822960"/>
            <a:ext cx="9179640" cy="338292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1500" spc="-1" strike="noStrike">
                <a:solidFill>
                  <a:srgbClr val="1c1c1c"/>
                </a:solidFill>
                <a:latin typeface="Leelawadee UI"/>
              </a:rPr>
              <a:t>The objective of this capstone project is to analyze and recommend the best neighborhoods in the city of Boston, USA to open a new pizza place. Using data science methodology and machine learning techniques like clustering, this project aims to provide solutions to answer the business question: </a:t>
            </a:r>
            <a:endParaRPr b="0" lang="en-US" sz="1500" spc="-1" strike="noStrike">
              <a:latin typeface="Arial"/>
            </a:endParaRPr>
          </a:p>
          <a:p>
            <a:pPr>
              <a:lnSpc>
                <a:spcPct val="100000"/>
              </a:lnSpc>
            </a:pPr>
            <a:endParaRPr b="0" lang="en-US" sz="1500" spc="-1" strike="noStrike">
              <a:latin typeface="Arial"/>
            </a:endParaRPr>
          </a:p>
          <a:p>
            <a:pPr>
              <a:lnSpc>
                <a:spcPct val="100000"/>
              </a:lnSpc>
            </a:pPr>
            <a:r>
              <a:rPr b="1" lang="en-US" sz="1500" spc="-1" strike="noStrike">
                <a:solidFill>
                  <a:srgbClr val="1c1c1c"/>
                </a:solidFill>
                <a:latin typeface="Leelawadee UI"/>
              </a:rPr>
              <a:t>Where would you recommend a new investor to open a new pizza place in the city of Boston? </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Target Audience of this project </a:t>
            </a:r>
            <a:endParaRPr b="0" lang="en-US" sz="2200" spc="-1" strike="noStrike">
              <a:latin typeface="Arial"/>
            </a:endParaRPr>
          </a:p>
        </p:txBody>
      </p:sp>
      <p:sp>
        <p:nvSpPr>
          <p:cNvPr id="130" name="CustomShape 2"/>
          <p:cNvSpPr/>
          <p:nvPr/>
        </p:nvSpPr>
        <p:spPr>
          <a:xfrm>
            <a:off x="274320" y="1554480"/>
            <a:ext cx="9417960" cy="3382920"/>
          </a:xfrm>
          <a:prstGeom prst="rect">
            <a:avLst/>
          </a:prstGeom>
          <a:noFill/>
          <a:ln>
            <a:noFill/>
          </a:ln>
        </p:spPr>
        <p:style>
          <a:lnRef idx="0"/>
          <a:fillRef idx="0"/>
          <a:effectRef idx="0"/>
          <a:fontRef idx="minor"/>
        </p:style>
        <p:txBody>
          <a:bodyPr lIns="0" rIns="0" tIns="0" bIns="0" anchor="ctr">
            <a:normAutofit/>
          </a:bodyPr>
          <a:p>
            <a:pPr algn="just">
              <a:lnSpc>
                <a:spcPct val="100000"/>
              </a:lnSpc>
            </a:pPr>
            <a:r>
              <a:rPr b="0" lang="en-US" sz="1500" spc="-1" strike="noStrike">
                <a:solidFill>
                  <a:srgbClr val="1c1c1c"/>
                </a:solidFill>
                <a:latin typeface="Leelawadee UI"/>
              </a:rPr>
              <a:t>This project is useful for any investors who are willing to open a new pizza place in the city of Boston. Based on the rankings provided by Trip Advisor in 2018, Regina Pizzeria from Boston ranked as the #1 pizza place in USA. Boston neighborhoods already have a number of pizza chains, specialty pizza chains and local pizza places</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Data required</a:t>
            </a:r>
            <a:endParaRPr b="0" lang="en-US" sz="2200" spc="-1" strike="noStrike">
              <a:latin typeface="Arial"/>
            </a:endParaRPr>
          </a:p>
        </p:txBody>
      </p:sp>
      <p:sp>
        <p:nvSpPr>
          <p:cNvPr id="132" name="CustomShape 2"/>
          <p:cNvSpPr/>
          <p:nvPr/>
        </p:nvSpPr>
        <p:spPr>
          <a:xfrm>
            <a:off x="301680" y="182880"/>
            <a:ext cx="9417960" cy="3382920"/>
          </a:xfrm>
          <a:prstGeom prst="rect">
            <a:avLst/>
          </a:prstGeom>
          <a:noFill/>
          <a:ln>
            <a:noFill/>
          </a:ln>
        </p:spPr>
        <p:style>
          <a:lnRef idx="0"/>
          <a:fillRef idx="0"/>
          <a:effectRef idx="0"/>
          <a:fontRef idx="minor"/>
        </p:style>
        <p:txBody>
          <a:bodyPr lIns="0" rIns="0" tIns="0" bIns="0" anchor="ctr">
            <a:normAutofit fontScale="83000"/>
          </a:bodyPr>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spcAft>
                <a:spcPts val="1142"/>
              </a:spcAft>
            </a:pPr>
            <a:r>
              <a:rPr b="0" lang="en-US" sz="1500" spc="-1" strike="noStrike">
                <a:solidFill>
                  <a:srgbClr val="1c1c1c"/>
                </a:solidFill>
                <a:latin typeface="Leelawadee UI"/>
              </a:rPr>
              <a:t>To solve the problem, following data are required:</a:t>
            </a:r>
            <a:endParaRPr b="0" lang="en-US" sz="1500" spc="-1" strike="noStrike">
              <a:latin typeface="Arial"/>
            </a:endParaRPr>
          </a:p>
          <a:p>
            <a:pPr marL="914400" indent="-228240" algn="just">
              <a:lnSpc>
                <a:spcPct val="100000"/>
              </a:lnSpc>
              <a:spcAft>
                <a:spcPts val="1409"/>
              </a:spcAft>
              <a:buClr>
                <a:srgbClr val="000000"/>
              </a:buClr>
              <a:buSzPct val="45000"/>
              <a:buFont typeface="Wingdings" charset="2"/>
              <a:buChar char=""/>
            </a:pPr>
            <a:r>
              <a:rPr b="0" lang="en-US" sz="1500" spc="-1" strike="noStrike">
                <a:solidFill>
                  <a:srgbClr val="1c1c1c"/>
                </a:solidFill>
                <a:latin typeface="Leelawadee UI"/>
              </a:rPr>
              <a:t>List of neighborhoods in Boston. This defines the scope of this project </a:t>
            </a:r>
            <a:endParaRPr b="0" lang="en-US" sz="1500" spc="-1" strike="noStrike">
              <a:latin typeface="Arial"/>
            </a:endParaRPr>
          </a:p>
          <a:p>
            <a:pPr marL="914400" indent="-228240" algn="just">
              <a:lnSpc>
                <a:spcPct val="100000"/>
              </a:lnSpc>
              <a:spcAft>
                <a:spcPts val="1409"/>
              </a:spcAft>
              <a:buClr>
                <a:srgbClr val="000000"/>
              </a:buClr>
              <a:buSzPct val="45000"/>
              <a:buFont typeface="Wingdings" charset="2"/>
              <a:buChar char=""/>
            </a:pPr>
            <a:r>
              <a:rPr b="0" lang="en-US" sz="1500" spc="-1" strike="noStrike">
                <a:solidFill>
                  <a:srgbClr val="1c1c1c"/>
                </a:solidFill>
                <a:latin typeface="Leelawadee UI"/>
              </a:rPr>
              <a:t>Latitude and longitude coordinates of those neighborhoods. This is required in order to plot the map and also to get the venue data.</a:t>
            </a:r>
            <a:endParaRPr b="0" lang="en-US" sz="1500" spc="-1" strike="noStrike">
              <a:latin typeface="Arial"/>
            </a:endParaRPr>
          </a:p>
          <a:p>
            <a:pPr marL="914400" indent="-228240" algn="just">
              <a:lnSpc>
                <a:spcPct val="100000"/>
              </a:lnSpc>
              <a:spcAft>
                <a:spcPts val="1409"/>
              </a:spcAft>
              <a:buClr>
                <a:srgbClr val="000000"/>
              </a:buClr>
              <a:buSzPct val="45000"/>
              <a:buFont typeface="Wingdings" charset="2"/>
              <a:buChar char=""/>
            </a:pPr>
            <a:r>
              <a:rPr b="0" lang="en-US" sz="1500" spc="-1" strike="noStrike">
                <a:solidFill>
                  <a:srgbClr val="1c1c1c"/>
                </a:solidFill>
                <a:latin typeface="Leelawadee UI"/>
              </a:rPr>
              <a:t>Venue data, particularly data related to pizza places which is required to perform clustering on the neighborhoods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Sources of data and methods to extract them</a:t>
            </a:r>
            <a:endParaRPr b="0" lang="en-US" sz="2200" spc="-1" strike="noStrike">
              <a:latin typeface="Arial"/>
            </a:endParaRPr>
          </a:p>
        </p:txBody>
      </p:sp>
      <p:sp>
        <p:nvSpPr>
          <p:cNvPr id="134" name="CustomShape 2"/>
          <p:cNvSpPr/>
          <p:nvPr/>
        </p:nvSpPr>
        <p:spPr>
          <a:xfrm>
            <a:off x="274320" y="1463040"/>
            <a:ext cx="9417960" cy="3382920"/>
          </a:xfrm>
          <a:prstGeom prst="rect">
            <a:avLst/>
          </a:prstGeom>
          <a:noFill/>
          <a:ln>
            <a:noFill/>
          </a:ln>
        </p:spPr>
        <p:style>
          <a:lnRef idx="0"/>
          <a:fillRef idx="0"/>
          <a:effectRef idx="0"/>
          <a:fontRef idx="minor"/>
        </p:style>
        <p:txBody>
          <a:bodyPr lIns="0" rIns="0" tIns="0" bIns="0" anchor="ctr">
            <a:normAutofit fontScale="81000"/>
          </a:bodyPr>
          <a:p>
            <a:pPr algn="just">
              <a:lnSpc>
                <a:spcPct val="100000"/>
              </a:lnSpc>
              <a:spcAft>
                <a:spcPts val="1142"/>
              </a:spcAft>
            </a:pPr>
            <a:endParaRPr b="0" lang="en-US" sz="1800" spc="-1" strike="noStrike">
              <a:latin typeface="Arial"/>
            </a:endParaRPr>
          </a:p>
          <a:p>
            <a:pPr algn="just">
              <a:lnSpc>
                <a:spcPct val="100000"/>
              </a:lnSpc>
              <a:spcAft>
                <a:spcPts val="1142"/>
              </a:spcAft>
            </a:pPr>
            <a:r>
              <a:rPr b="0" lang="en-US" sz="1500" spc="-1" strike="noStrike">
                <a:solidFill>
                  <a:srgbClr val="1c1c1c"/>
                </a:solidFill>
                <a:latin typeface="Leelawadee UI"/>
              </a:rPr>
              <a:t>The Wikipedia page (</a:t>
            </a:r>
            <a:r>
              <a:rPr b="0" lang="en-US" sz="1500" spc="-1" strike="noStrike" u="sng">
                <a:solidFill>
                  <a:srgbClr val="1c1c1c"/>
                </a:solidFill>
                <a:uFillTx/>
                <a:latin typeface="Leelawadee UI"/>
              </a:rPr>
              <a:t>https://en.wikipedia.org/wiki/Greater_Boston</a:t>
            </a:r>
            <a:r>
              <a:rPr b="0" lang="en-US" sz="1500" spc="-1" strike="noStrike">
                <a:solidFill>
                  <a:srgbClr val="1c1c1c"/>
                </a:solidFill>
                <a:latin typeface="Leelawadee UI"/>
              </a:rPr>
              <a:t>) contains a list of neighborhoods in and around Boston, with a total of 125 neighborhoods. We will use the web scraping techniques to extract the data from the Wikipedia page, with the help of Python requests and beautifulsoup packages. Then we will get the geographical coordinates of the neighborhoods using Python Geocoder package which will give us the latitude and longitude coordinates of the neighborhoods.</a:t>
            </a:r>
            <a:endParaRPr b="0" lang="en-US" sz="1500" spc="-1" strike="noStrike">
              <a:latin typeface="Arial"/>
            </a:endParaRPr>
          </a:p>
          <a:p>
            <a:pPr algn="just">
              <a:lnSpc>
                <a:spcPct val="100000"/>
              </a:lnSpc>
            </a:pPr>
            <a:r>
              <a:rPr b="0" lang="en-US" sz="1500" spc="-1" strike="noStrike">
                <a:solidFill>
                  <a:srgbClr val="1c1c1c"/>
                </a:solidFill>
                <a:latin typeface="Leelawadee UI"/>
              </a:rPr>
              <a:t>After that, we will use Foursquare API to get the venue data for those neighborhoods. Foursquare has one of the largest databases of 105+ million places and is used by over 125,000 developers. Foursquare API will provide many categories of the venue data, we are particularly interested in the Pizza places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gn="just">
              <a:lnSpc>
                <a:spcPct val="100000"/>
              </a:lnSpc>
            </a:pPr>
            <a:r>
              <a:rPr b="1" lang="en-US" sz="2200" spc="-1" strike="noStrike">
                <a:solidFill>
                  <a:srgbClr val="ffffff"/>
                </a:solidFill>
                <a:latin typeface="Leelawadee UI"/>
                <a:ea typeface="Arial"/>
              </a:rPr>
              <a:t>Methodology</a:t>
            </a:r>
            <a:endParaRPr b="0" lang="en-US" sz="2200" spc="-1" strike="noStrike">
              <a:latin typeface="Arial"/>
            </a:endParaRPr>
          </a:p>
        </p:txBody>
      </p:sp>
      <p:sp>
        <p:nvSpPr>
          <p:cNvPr id="136" name="CustomShape 2"/>
          <p:cNvSpPr/>
          <p:nvPr/>
        </p:nvSpPr>
        <p:spPr>
          <a:xfrm>
            <a:off x="261720" y="1589760"/>
            <a:ext cx="9417960" cy="5085000"/>
          </a:xfrm>
          <a:prstGeom prst="rect">
            <a:avLst/>
          </a:prstGeom>
          <a:noFill/>
          <a:ln>
            <a:noFill/>
          </a:ln>
        </p:spPr>
        <p:style>
          <a:lnRef idx="0"/>
          <a:fillRef idx="0"/>
          <a:effectRef idx="0"/>
          <a:fontRef idx="minor"/>
        </p:style>
        <p:txBody>
          <a:bodyPr lIns="0" rIns="0" tIns="0" bIns="0" anchor="ctr">
            <a:normAutofit fontScale="51000"/>
          </a:bodyPr>
          <a:p>
            <a:pPr algn="just">
              <a:lnSpc>
                <a:spcPct val="100000"/>
              </a:lnSpc>
            </a:pPr>
            <a:r>
              <a:rPr b="0" lang="en-US" sz="1500" spc="-1" strike="noStrike">
                <a:solidFill>
                  <a:srgbClr val="1c1c1c"/>
                </a:solidFill>
                <a:latin typeface="Leelawadee UI"/>
              </a:rPr>
              <a:t>First step on this analysis to get a list of neighbourhoods in the city of Boston. Fortunately, the list is readily available in the Wikipedia page (</a:t>
            </a:r>
            <a:r>
              <a:rPr b="0" lang="en-US" sz="1500" spc="-1" strike="noStrike" u="sng">
                <a:solidFill>
                  <a:srgbClr val="1c1c1c"/>
                </a:solidFill>
                <a:uFillTx/>
                <a:latin typeface="Leelawadee UI"/>
              </a:rPr>
              <a:t>https://en.wikipedia.org/wiki/Greater_Boston</a:t>
            </a:r>
            <a:r>
              <a:rPr b="0" lang="en-US" sz="1500" spc="-1" strike="noStrike">
                <a:solidFill>
                  <a:srgbClr val="1c1c1c"/>
                </a:solidFill>
                <a:latin typeface="Leelawadee UI"/>
              </a:rPr>
              <a:t>). Using the web scraping techniques supported by Python and beautifulsoup packages, all the neighborhood names are extracted. Before proceeding, the extracted list is compared to Wiki to confirm all neighborhoods are included in the result. </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r>
              <a:rPr b="0" lang="en-US" sz="1500" spc="-1" strike="noStrike">
                <a:solidFill>
                  <a:srgbClr val="1c1c1c"/>
                </a:solidFill>
                <a:latin typeface="Leelawadee UI"/>
              </a:rPr>
              <a:t>Next step is to find out the geographical coordinates in the form of latitude and longitude in order to be able to use Foursquare API. To do so, the Geocoder package is used to convert neighborhood address into geographical coordinates in the form of latitude and longitude. All gathered data is then populated to a pandas DataFrame and then visualized the neighborhoods through a map using Folium package. This allows us to perform a sanity check to make sure that the geographical coordinates data returned by Geocoder are correctly plotted in the city of Boston. </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r>
              <a:rPr b="0" lang="en-US" sz="1500" spc="-1" strike="noStrike">
                <a:solidFill>
                  <a:srgbClr val="1c1c1c"/>
                </a:solidFill>
                <a:latin typeface="Leelawadee UI"/>
              </a:rPr>
              <a:t>Using Foursquare API, captured a list of top 100 venues that are within a radius of 5000 meters. To do so, I first registered a Foursquare Developer Account in order to obtain the Foursquare ID and Foursquare secret key. Then added made API calls to Foursquare passing in the geographical coordinates of the neighbourhoods and the Foursquare credentials in a Python loop. Foursquare  returned the venue data in JSON format and extracted the venue name, venue category, venue latitude and longitude. With the data, checked how many venues were returned for each neighbourhood and examine how many unique categories can be curated from all the returned venues. </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r>
              <a:rPr b="0" lang="en-US" sz="1500" spc="-1" strike="noStrike">
                <a:solidFill>
                  <a:srgbClr val="1c1c1c"/>
                </a:solidFill>
                <a:latin typeface="Leelawadee UI"/>
              </a:rPr>
              <a:t>In the next step, analyzed each neighbourhood by grouping the rows by neighbourhood and taking the mean of the frequency of occurrence of each venue category. By doing so, we are also preparing the data for use in clustering. Since we are analyzing the “Pizza Places” data, we will filter the “Pizza Places” as venue category for the neighbourhoods. Lastly, performed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“Pizza Places”. The results will allow us to identify which neighbourhoods have higher concentration of Pizza places while which neighbourhoods have fewer number of Pizza places. Based on the occurrence of Pizza places in different neighbourhoods, it will help us to answer the question as to which neighbourhoods are most suitable to open new  Pizza places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Results</a:t>
            </a:r>
            <a:endParaRPr b="0" lang="en-US" sz="2200" spc="-1" strike="noStrike">
              <a:latin typeface="Arial"/>
            </a:endParaRPr>
          </a:p>
        </p:txBody>
      </p:sp>
      <p:sp>
        <p:nvSpPr>
          <p:cNvPr id="138" name="CustomShape 2"/>
          <p:cNvSpPr/>
          <p:nvPr/>
        </p:nvSpPr>
        <p:spPr>
          <a:xfrm>
            <a:off x="274320" y="1554480"/>
            <a:ext cx="9417960" cy="5211720"/>
          </a:xfrm>
          <a:prstGeom prst="rect">
            <a:avLst/>
          </a:prstGeom>
          <a:noFill/>
          <a:ln>
            <a:noFill/>
          </a:ln>
        </p:spPr>
        <p:style>
          <a:lnRef idx="0"/>
          <a:fillRef idx="0"/>
          <a:effectRef idx="0"/>
          <a:fontRef idx="minor"/>
        </p:style>
        <p:txBody>
          <a:bodyPr lIns="0" rIns="0" tIns="0" bIns="0" anchor="ctr">
            <a:normAutofit/>
          </a:bodyPr>
          <a:p>
            <a:pPr algn="just">
              <a:lnSpc>
                <a:spcPct val="100000"/>
              </a:lnSpc>
            </a:pPr>
            <a:r>
              <a:rPr b="0" lang="en-US" sz="1500" spc="-1" strike="noStrike">
                <a:solidFill>
                  <a:srgbClr val="1c1c1c"/>
                </a:solidFill>
                <a:latin typeface="Leelawadee UI"/>
              </a:rPr>
              <a:t>The results from the k-means clustering showing that we can categorize the neighbourhoods into 3 clusters based on the frequency of occurrence for “Pizza Places”: </a:t>
            </a:r>
            <a:endParaRPr b="0" lang="en-US" sz="1500" spc="-1" strike="noStrike">
              <a:latin typeface="Arial"/>
            </a:endParaRPr>
          </a:p>
          <a:p>
            <a:pPr algn="just">
              <a:lnSpc>
                <a:spcPct val="100000"/>
              </a:lnSpc>
            </a:pPr>
            <a:endParaRPr b="0" lang="en-US" sz="1500" spc="-1" strike="noStrike">
              <a:latin typeface="Arial"/>
            </a:endParaRPr>
          </a:p>
          <a:p>
            <a:pPr marL="457200" indent="-228240" algn="just">
              <a:lnSpc>
                <a:spcPct val="100000"/>
              </a:lnSpc>
              <a:buClr>
                <a:srgbClr val="000000"/>
              </a:buClr>
              <a:buSzPct val="45000"/>
              <a:buFont typeface="Wingdings" charset="2"/>
              <a:buChar char=""/>
            </a:pPr>
            <a:r>
              <a:rPr b="0" lang="en-US" sz="1500" spc="-1" strike="noStrike">
                <a:solidFill>
                  <a:srgbClr val="1c1c1c"/>
                </a:solidFill>
                <a:latin typeface="Leelawadee UI"/>
              </a:rPr>
              <a:t>Cluster 0: Neighbourhoods with high concentration of pizza places; around 51%</a:t>
            </a:r>
            <a:endParaRPr b="0" lang="en-US" sz="1500" spc="-1" strike="noStrike">
              <a:latin typeface="Arial"/>
            </a:endParaRPr>
          </a:p>
          <a:p>
            <a:pPr marL="457200" indent="-228240" algn="just">
              <a:lnSpc>
                <a:spcPct val="100000"/>
              </a:lnSpc>
              <a:buClr>
                <a:srgbClr val="000000"/>
              </a:buClr>
              <a:buSzPct val="45000"/>
              <a:buFont typeface="Wingdings" charset="2"/>
              <a:buChar char=""/>
            </a:pPr>
            <a:r>
              <a:rPr b="0" lang="en-US" sz="1500" spc="-1" strike="noStrike">
                <a:solidFill>
                  <a:srgbClr val="1c1c1c"/>
                </a:solidFill>
                <a:latin typeface="Leelawadee UI"/>
              </a:rPr>
              <a:t>Cluster 1: Neighbourhoods with low concentration of pizza places; around 18%</a:t>
            </a:r>
            <a:endParaRPr b="0" lang="en-US" sz="1500" spc="-1" strike="noStrike">
              <a:latin typeface="Arial"/>
            </a:endParaRPr>
          </a:p>
          <a:p>
            <a:pPr marL="457200" indent="-228240" algn="just">
              <a:lnSpc>
                <a:spcPct val="100000"/>
              </a:lnSpc>
              <a:buClr>
                <a:srgbClr val="000000"/>
              </a:buClr>
              <a:buSzPct val="45000"/>
              <a:buFont typeface="Wingdings" charset="2"/>
              <a:buChar char=""/>
            </a:pPr>
            <a:r>
              <a:rPr b="0" lang="en-US" sz="1500" spc="-1" strike="noStrike">
                <a:solidFill>
                  <a:srgbClr val="1c1c1c"/>
                </a:solidFill>
                <a:latin typeface="Leelawadee UI"/>
              </a:rPr>
              <a:t>Cluster 2: Neighbourhoods with medium concentration of pizza places; around 31%</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r>
              <a:rPr b="0" lang="en-US" sz="1500" spc="-1" strike="noStrike">
                <a:solidFill>
                  <a:srgbClr val="1c1c1c"/>
                </a:solidFill>
                <a:latin typeface="Leelawadee UI"/>
              </a:rPr>
              <a:t>The results of the clustering are visualized in</a:t>
            </a:r>
            <a:endParaRPr b="0" lang="en-US" sz="1500" spc="-1" strike="noStrike">
              <a:latin typeface="Arial"/>
            </a:endParaRPr>
          </a:p>
          <a:p>
            <a:pPr algn="just">
              <a:lnSpc>
                <a:spcPct val="100000"/>
              </a:lnSpc>
            </a:pPr>
            <a:r>
              <a:rPr b="0" lang="en-US" sz="1500" spc="-1" strike="noStrike">
                <a:solidFill>
                  <a:srgbClr val="1c1c1c"/>
                </a:solidFill>
                <a:latin typeface="Leelawadee UI"/>
              </a:rPr>
              <a:t>the map below with cluster 0 in RED color, </a:t>
            </a:r>
            <a:endParaRPr b="0" lang="en-US" sz="1500" spc="-1" strike="noStrike">
              <a:latin typeface="Arial"/>
            </a:endParaRPr>
          </a:p>
          <a:p>
            <a:pPr algn="just">
              <a:lnSpc>
                <a:spcPct val="100000"/>
              </a:lnSpc>
            </a:pPr>
            <a:r>
              <a:rPr b="0" lang="en-US" sz="1500" spc="-1" strike="noStrike">
                <a:solidFill>
                  <a:srgbClr val="1c1c1c"/>
                </a:solidFill>
                <a:latin typeface="Leelawadee UI"/>
              </a:rPr>
              <a:t>cluster 1 in PURPLE color, and cluster 2 in </a:t>
            </a:r>
            <a:endParaRPr b="0" lang="en-US" sz="1500" spc="-1" strike="noStrike">
              <a:latin typeface="Arial"/>
            </a:endParaRPr>
          </a:p>
          <a:p>
            <a:pPr algn="just">
              <a:lnSpc>
                <a:spcPct val="100000"/>
              </a:lnSpc>
            </a:pPr>
            <a:r>
              <a:rPr b="0" lang="en-US" sz="1500" spc="-1" strike="noStrike">
                <a:solidFill>
                  <a:srgbClr val="1c1c1c"/>
                </a:solidFill>
                <a:latin typeface="Leelawadee UI"/>
              </a:rPr>
              <a:t>MINT GREEN color</a:t>
            </a: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p:txBody>
      </p:sp>
      <p:pic>
        <p:nvPicPr>
          <p:cNvPr id="139" name="" descr=""/>
          <p:cNvPicPr/>
          <p:nvPr/>
        </p:nvPicPr>
        <p:blipFill>
          <a:blip r:embed="rId1"/>
          <a:stretch/>
        </p:blipFill>
        <p:spPr>
          <a:xfrm>
            <a:off x="3840480" y="3108960"/>
            <a:ext cx="6032880" cy="3474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60000" y="360000"/>
            <a:ext cx="9359640" cy="645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2200" spc="-1" strike="noStrike">
                <a:solidFill>
                  <a:srgbClr val="ffffff"/>
                </a:solidFill>
                <a:latin typeface="Leelawadee UI"/>
                <a:ea typeface="Arial"/>
              </a:rPr>
              <a:t>Discussion</a:t>
            </a:r>
            <a:endParaRPr b="0" lang="en-US" sz="2200" spc="-1" strike="noStrike">
              <a:latin typeface="Arial"/>
            </a:endParaRPr>
          </a:p>
        </p:txBody>
      </p:sp>
      <p:sp>
        <p:nvSpPr>
          <p:cNvPr id="141" name="CustomShape 2"/>
          <p:cNvSpPr/>
          <p:nvPr/>
        </p:nvSpPr>
        <p:spPr>
          <a:xfrm>
            <a:off x="182880" y="457200"/>
            <a:ext cx="9417960" cy="3382920"/>
          </a:xfrm>
          <a:prstGeom prst="rect">
            <a:avLst/>
          </a:prstGeom>
          <a:noFill/>
          <a:ln>
            <a:noFill/>
          </a:ln>
        </p:spPr>
        <p:style>
          <a:lnRef idx="0"/>
          <a:fillRef idx="0"/>
          <a:effectRef idx="0"/>
          <a:fontRef idx="minor"/>
        </p:style>
        <p:txBody>
          <a:bodyPr lIns="0" rIns="0" tIns="0" bIns="0" anchor="ctr">
            <a:normAutofit fontScale="64000"/>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500" spc="-1" strike="noStrike">
                <a:solidFill>
                  <a:srgbClr val="1c1c1c"/>
                </a:solidFill>
                <a:latin typeface="Leelawadee UI"/>
              </a:rPr>
              <a:t>Analysis showing that most of the pizza places are concentrated in cluster 0 which include Boston downtown, Fenway, Backbay, South end and some of the financial district area (around 51%). Cluster 1 have around 18% concentration and cluster 2 have around 31%.  This is showing that new pizza places can be opened in neighborhoods listed in cluster 1 as less competition compared to cluster 0 and 2. Meanwhile, pizza places in cluster 0 are likely suffering from intense competition due to oversupply and high concentration. Pizza places with unique menus and special varieties can survive from the competition and can open on these neighborhoods . Therefore, this project recommends that new investors looking to start pizza places in Boston neighborhoods to capitalize on these findings to open new pizza places in neighborhoods of cluster 1 unless there is a unique specialty on their menu</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a:p>
            <a:pPr algn="just">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LibreOffice/6.3.0.4$Windows_X86_64 LibreOffice_project/057fc023c990d676a43019934386b85b21a9ee99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2019-08-23T08:58:28Z</dcterms:created>
  <dc:creator/>
  <dc:description/>
  <dc:language>en-US</dc:language>
  <cp:lastModifiedBy/>
  <dcterms:modified xsi:type="dcterms:W3CDTF">2019-08-23T09:45:06Z</dcterms:modified>
  <cp:revision>9</cp:revision>
  <dc:subject/>
  <dc:title>Alizarin</dc:title>
</cp:coreProperties>
</file>