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70" r:id="rId6"/>
    <p:sldId id="26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4" r:id="rId20"/>
    <p:sldId id="283" r:id="rId21"/>
    <p:sldId id="285" r:id="rId22"/>
    <p:sldId id="286" r:id="rId23"/>
    <p:sldId id="287" r:id="rId24"/>
    <p:sldId id="289" r:id="rId25"/>
    <p:sldId id="288" r:id="rId26"/>
    <p:sldId id="290" r:id="rId27"/>
    <p:sldId id="291" r:id="rId28"/>
    <p:sldId id="292" r:id="rId29"/>
    <p:sldId id="269" r:id="rId30"/>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Nunito"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
      <p:font typeface="Times" panose="02020603050405020304" pitchFamily="18" charset="0"/>
      <p:regular r:id="rId44"/>
      <p:bold r:id="rId45"/>
      <p:italic r:id="rId46"/>
      <p:boldItalic r:id="rId47"/>
    </p:embeddedFont>
    <p:embeddedFont>
      <p:font typeface="Verdana" panose="020B060403050404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a15357ef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6a15357ef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a15357ef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6a15357ef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a15357efe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6a15357efe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31201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a15357efe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a15357efe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 name="Google Shape;14;p2"/>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b="0" i="0">
                <a:solidFill>
                  <a:schemeClr val="dk1"/>
                </a:solidFill>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Google Shape;16;p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 name="Google Shape;17;p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0" y="82296"/>
            <a:ext cx="9143999" cy="5061201"/>
          </a:xfrm>
          <a:prstGeom prst="rect">
            <a:avLst/>
          </a:prstGeom>
          <a:noFill/>
          <a:ln>
            <a:noFill/>
          </a:ln>
        </p:spPr>
      </p:pic>
      <p:sp>
        <p:nvSpPr>
          <p:cNvPr id="20" name="Google Shape;20;p3"/>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3"/>
          <p:cNvSpPr txBox="1">
            <a:spLocks noGrp="1"/>
          </p:cNvSpPr>
          <p:nvPr>
            <p:ph type="ctrTitle"/>
          </p:nvPr>
        </p:nvSpPr>
        <p:spPr>
          <a:xfrm>
            <a:off x="3785330" y="2308917"/>
            <a:ext cx="15732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 name="Google Shape;22;p3"/>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 name="Google Shape;23;p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 name="Google Shape;24;p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3"/>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 name="Google Shape;28;p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 name="Google Shape;29;p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 name="Google Shape;30;p4"/>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31"/>
        <p:cNvGrpSpPr/>
        <p:nvPr/>
      </p:nvGrpSpPr>
      <p:grpSpPr>
        <a:xfrm>
          <a:off x="0" y="0"/>
          <a:ext cx="0" cy="0"/>
          <a:chOff x="0" y="0"/>
          <a:chExt cx="0" cy="0"/>
        </a:xfrm>
      </p:grpSpPr>
      <p:sp>
        <p:nvSpPr>
          <p:cNvPr id="32" name="Google Shape;32;p5"/>
          <p:cNvSpPr/>
          <p:nvPr/>
        </p:nvSpPr>
        <p:spPr>
          <a:xfrm>
            <a:off x="1143000" y="4770882"/>
            <a:ext cx="6858000" cy="372903"/>
          </a:xfrm>
          <a:custGeom>
            <a:avLst/>
            <a:gdLst/>
            <a:ahLst/>
            <a:cxnLst/>
            <a:rect l="l" t="t" r="r" b="b"/>
            <a:pathLst>
              <a:path w="9144000" h="497204" extrusionOk="0">
                <a:moveTo>
                  <a:pt x="0" y="496824"/>
                </a:moveTo>
                <a:lnTo>
                  <a:pt x="9144000" y="496824"/>
                </a:lnTo>
                <a:lnTo>
                  <a:pt x="9144000" y="0"/>
                </a:lnTo>
                <a:lnTo>
                  <a:pt x="0" y="0"/>
                </a:lnTo>
                <a:lnTo>
                  <a:pt x="0" y="496824"/>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33;p5"/>
          <p:cNvSpPr/>
          <p:nvPr/>
        </p:nvSpPr>
        <p:spPr>
          <a:xfrm>
            <a:off x="1143000" y="2411729"/>
            <a:ext cx="6858000" cy="2091690"/>
          </a:xfrm>
          <a:custGeom>
            <a:avLst/>
            <a:gdLst/>
            <a:ahLst/>
            <a:cxnLst/>
            <a:rect l="l" t="t" r="r" b="b"/>
            <a:pathLst>
              <a:path w="9144000" h="2788920" extrusionOk="0">
                <a:moveTo>
                  <a:pt x="0" y="2788920"/>
                </a:moveTo>
                <a:lnTo>
                  <a:pt x="9144000" y="2788920"/>
                </a:lnTo>
                <a:lnTo>
                  <a:pt x="9144000" y="0"/>
                </a:lnTo>
                <a:lnTo>
                  <a:pt x="0" y="0"/>
                </a:lnTo>
                <a:lnTo>
                  <a:pt x="0" y="278892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34" name="Google Shape;34;p5"/>
          <p:cNvPicPr preferRelativeResize="0"/>
          <p:nvPr/>
        </p:nvPicPr>
        <p:blipFill rotWithShape="1">
          <a:blip r:embed="rId2">
            <a:alphaModFix/>
          </a:blip>
          <a:srcRect/>
          <a:stretch/>
        </p:blipFill>
        <p:spPr>
          <a:xfrm>
            <a:off x="2057400" y="272033"/>
            <a:ext cx="5029200" cy="2141982"/>
          </a:xfrm>
          <a:prstGeom prst="rect">
            <a:avLst/>
          </a:prstGeom>
          <a:noFill/>
          <a:ln>
            <a:noFill/>
          </a:ln>
        </p:spPr>
      </p:pic>
      <p:pic>
        <p:nvPicPr>
          <p:cNvPr id="35" name="Google Shape;35;p5"/>
          <p:cNvPicPr preferRelativeResize="0"/>
          <p:nvPr/>
        </p:nvPicPr>
        <p:blipFill rotWithShape="1">
          <a:blip r:embed="rId3">
            <a:alphaModFix/>
          </a:blip>
          <a:srcRect/>
          <a:stretch/>
        </p:blipFill>
        <p:spPr>
          <a:xfrm>
            <a:off x="2967228" y="3001517"/>
            <a:ext cx="3209544" cy="427482"/>
          </a:xfrm>
          <a:prstGeom prst="rect">
            <a:avLst/>
          </a:prstGeom>
          <a:noFill/>
          <a:ln>
            <a:noFill/>
          </a:ln>
        </p:spPr>
      </p:pic>
      <p:pic>
        <p:nvPicPr>
          <p:cNvPr id="36" name="Google Shape;36;p5"/>
          <p:cNvPicPr preferRelativeResize="0"/>
          <p:nvPr/>
        </p:nvPicPr>
        <p:blipFill rotWithShape="1">
          <a:blip r:embed="rId4">
            <a:alphaModFix/>
          </a:blip>
          <a:srcRect/>
          <a:stretch/>
        </p:blipFill>
        <p:spPr>
          <a:xfrm>
            <a:off x="3422141" y="3710177"/>
            <a:ext cx="2299716" cy="194310"/>
          </a:xfrm>
          <a:prstGeom prst="rect">
            <a:avLst/>
          </a:prstGeom>
          <a:noFill/>
          <a:ln>
            <a:noFill/>
          </a:ln>
        </p:spPr>
      </p:pic>
      <p:sp>
        <p:nvSpPr>
          <p:cNvPr id="37" name="Google Shape;37;p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 name="Google Shape;38;p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 name="Google Shape;39;p5"/>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2" name="Google Shape;42;p6"/>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43" name="Google Shape;43;p6"/>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44" name="Google Shape;44;p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 name="Google Shape;45;p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6" name="Google Shape;46;p6"/>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7"/>
          <p:cNvSpPr txBox="1">
            <a:spLocks noGrp="1"/>
          </p:cNvSpPr>
          <p:nvPr>
            <p:ph type="ctrTitle"/>
          </p:nvPr>
        </p:nvSpPr>
        <p:spPr>
          <a:xfrm>
            <a:off x="311708" y="744575"/>
            <a:ext cx="8520600" cy="2052600"/>
          </a:xfrm>
          <a:prstGeom prst="rect">
            <a:avLst/>
          </a:prstGeom>
        </p:spPr>
        <p:txBody>
          <a:bodyPr spcFirstLastPara="1" wrap="square" lIns="0" tIns="0" rIns="0" bIns="0" anchor="b" anchorCtr="0">
            <a:sp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9" name="Google Shape;49;p7"/>
          <p:cNvSpPr txBox="1">
            <a:spLocks noGrp="1"/>
          </p:cNvSpPr>
          <p:nvPr>
            <p:ph type="subTitle" idx="1"/>
          </p:nvPr>
        </p:nvSpPr>
        <p:spPr>
          <a:xfrm>
            <a:off x="311700" y="2834125"/>
            <a:ext cx="8520600" cy="792600"/>
          </a:xfrm>
          <a:prstGeom prst="rect">
            <a:avLst/>
          </a:prstGeom>
        </p:spPr>
        <p:txBody>
          <a:bodyPr spcFirstLastPara="1" wrap="square" lIns="0" tIns="0" rIns="0" bIns="0" anchor="t" anchorCtr="0">
            <a:sp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7"/>
          <p:cNvSpPr txBox="1">
            <a:spLocks noGrp="1"/>
          </p:cNvSpPr>
          <p:nvPr>
            <p:ph type="sldNum" idx="12"/>
          </p:nvPr>
        </p:nvSpPr>
        <p:spPr>
          <a:xfrm>
            <a:off x="8472458" y="4663217"/>
            <a:ext cx="548700" cy="215400"/>
          </a:xfrm>
          <a:prstGeom prst="rect">
            <a:avLst/>
          </a:prstGeom>
        </p:spPr>
        <p:txBody>
          <a:bodyPr spcFirstLastPara="1" wrap="square" lIns="0" tIns="0" rIns="0" bIns="0" anchor="t"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8">
            <a:alphaModFix/>
          </a:blip>
          <a:srcRect/>
          <a:stretch/>
        </p:blipFill>
        <p:spPr>
          <a:xfrm>
            <a:off x="0" y="0"/>
            <a:ext cx="9143999" cy="5143499"/>
          </a:xfrm>
          <a:prstGeom prst="rect">
            <a:avLst/>
          </a:prstGeom>
          <a:noFill/>
          <a:ln>
            <a:noFill/>
          </a:ln>
        </p:spPr>
      </p:pic>
      <p:sp>
        <p:nvSpPr>
          <p:cNvPr id="7" name="Google Shape;7;p1"/>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2600" b="1"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 name="Google Shape;8;p1"/>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java/java_inheritance.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Internet_linguist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jvm-works-jvm-architecture/" TargetMode="External"/><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jvm-works-jvm-architectur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javatpoint.com/java-jre" TargetMode="External"/><Relationship Id="rId2" Type="http://schemas.openxmlformats.org/officeDocument/2006/relationships/hyperlink" Target="https://www.geeksforgeeks.org/jre-in-jav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javatpoint.com/java-jre" TargetMode="External"/><Relationship Id="rId2" Type="http://schemas.openxmlformats.org/officeDocument/2006/relationships/hyperlink" Target="https://www.geeksforgeeks.org/jre-in-jav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paruluniversity.ac.i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bing.com/ck/a?!&amp;&amp;p=dcb3e036490cc886JmltdHM9MTcxNTU1ODQwMCZpZ3VpZD0zZmNiODNmYy0yMjVmLTYyNDItMjBhNC05MDcxMjY1ZjZjYWMmaW5zaWQ9NTU1OA&amp;ptn=3&amp;ver=2&amp;hsh=3&amp;fclid=3fcb83fc-225f-6242-20a4-9071265f6cac&amp;psq=object+oriented+programming&amp;u=a1aHR0cHM6Ly93d3cuZ2Vla3Nmb3JnZWVrcy5vcmcvaW50cm9kdWN0aW9uLW9mLW9iamVjdC1vcmllbnRlZC1wcm9ncmFtbWluZy8&amp;ntb=1"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bing.com/ck/a?!&amp;&amp;p=4bb0d4e16cfae17cJmltdHM9MTcxNTU1ODQwMCZpZ3VpZD0zZmNiODNmYy0yMjVmLTYyNDItMjBhNC05MDcxMjY1ZjZjYWMmaW5zaWQ9NTU2MQ&amp;ptn=3&amp;ver=2&amp;hsh=3&amp;fclid=3fcb83fc-225f-6242-20a4-9071265f6cac&amp;psq=object+oriented+programming&amp;u=a1aHR0cHM6Ly93d3cuZWR1Y2F0aXZlLmlvL2Jsb2cvb2JqZWN0LW9yaWVudGVkLXByb2dyYW1taW5n&amp;ntb=1" TargetMode="External"/><Relationship Id="rId5" Type="http://schemas.openxmlformats.org/officeDocument/2006/relationships/hyperlink" Target="https://www.bing.com/ck/a?!&amp;&amp;p=4052415cbfb7c1f1JmltdHM9MTcxNTU1ODQwMCZpZ3VpZD0zZmNiODNmYy0yMjVmLTYyNDItMjBhNC05MDcxMjY1ZjZjYWMmaW5zaWQ9NTU2MA&amp;ptn=3&amp;ver=2&amp;hsh=3&amp;fclid=3fcb83fc-225f-6242-20a4-9071265f6cac&amp;psq=object+oriented+programming&amp;u=a1aHR0cHM6Ly93d3cuZ2Vla3Nmb3JnZWVrcy5vcmcvaW50cm9kdWN0aW9uLW9mLW9iamVjdC1vcmllbnRlZC1wcm9ncmFtbWluZy8&amp;ntb=1" TargetMode="External"/><Relationship Id="rId4" Type="http://schemas.openxmlformats.org/officeDocument/2006/relationships/hyperlink" Target="https://www.bing.com/ck/a?!&amp;&amp;p=5d11179f445e6a00JmltdHM9MTcxNTU1ODQwMCZpZ3VpZD0zZmNiODNmYy0yMjVmLTYyNDItMjBhNC05MDcxMjY1ZjZjYWMmaW5zaWQ9NTU1OQ&amp;ptn=3&amp;ver=2&amp;hsh=3&amp;fclid=3fcb83fc-225f-6242-20a4-9071265f6cac&amp;psq=object+oriented+programming&amp;u=a1aHR0cHM6Ly93d3cuZ2Vla3Nmb3JnZWVrcy5vcmcvaW50cm9kdWN0aW9uLW9mLW9iamVjdC1vcmllbnRlZC1wcm9ncmFtbWluZy8&amp;ntb=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bing.com/ck/a?!&amp;&amp;p=93315005d1bb1cb7JmltdHM9MTcxNTU1ODQwMCZpZ3VpZD0zZmNiODNmYy0yMjVmLTYyNDItMjBhNC05MDcxMjY1ZjZjYWMmaW5zaWQ9NTU2Mw&amp;ptn=3&amp;ver=2&amp;hsh=3&amp;fclid=3fcb83fc-225f-6242-20a4-9071265f6cac&amp;psq=object+oriented+programming&amp;u=a1aHR0cHM6Ly93d3cuZWR1Y2F0aXZlLmlvL2Jsb2cvb2JqZWN0LW9yaWVudGVkLXByb2dyYW1taW5n&amp;ntb=1" TargetMode="External"/><Relationship Id="rId2" Type="http://schemas.openxmlformats.org/officeDocument/2006/relationships/hyperlink" Target="https://www.bing.com/ck/a?!&amp;&amp;p=df18cd967be7f503JmltdHM9MTcxNTU1ODQwMCZpZ3VpZD0zZmNiODNmYy0yMjVmLTYyNDItMjBhNC05MDcxMjY1ZjZjYWMmaW5zaWQ9NTU2Mg&amp;ptn=3&amp;ver=2&amp;hsh=3&amp;fclid=3fcb83fc-225f-6242-20a4-9071265f6cac&amp;psq=object+oriented+programming&amp;u=a1aHR0cHM6Ly93d3cuZWR1Y2F0aXZlLmlvL2Jsb2cvb2JqZWN0LW9yaWVudGVkLXByb2dyYW1taW5n&amp;ntb=1" TargetMode="External"/><Relationship Id="rId1" Type="http://schemas.openxmlformats.org/officeDocument/2006/relationships/slideLayout" Target="../slideLayouts/slideLayout2.xml"/><Relationship Id="rId4" Type="http://schemas.openxmlformats.org/officeDocument/2006/relationships/hyperlink" Target="https://www.bing.com/ck/a?!&amp;&amp;p=29196121f39bf0e9JmltdHM9MTcxNTU1ODQwMCZpZ3VpZD0zZmNiODNmYy0yMjVmLTYyNDItMjBhNC05MDcxMjY1ZjZjYWMmaW5zaWQ9NTU2NA&amp;ptn=3&amp;ver=2&amp;hsh=3&amp;fclid=3fcb83fc-225f-6242-20a4-9071265f6cac&amp;psq=object+oriented+programming&amp;u=a1aHR0cHM6Ly93d3cuZWR1Y2F0aXZlLmlvL2Jsb2cvb2JqZWN0LW9yaWVudGVkLXByb2dyYW1taW5n&amp;ntb=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bing.com/ck/a?!&amp;&amp;p=2c553086a13db5e7JmltdHM9MTcxNTU1ODQwMCZpZ3VpZD0zZmNiODNmYy0yMjVmLTYyNDItMjBhNC05MDcxMjY1ZjZjYWMmaW5zaWQ9NTU2NQ&amp;ptn=3&amp;ver=2&amp;hsh=3&amp;fclid=3fcb83fc-225f-6242-20a4-9071265f6cac&amp;psq=object+oriented+programming&amp;u=a1aHR0cHM6Ly9lbi53aWtpcGVkaWEub3JnL3dpa2kvT2JqZWN0LW9yaWVudGVkX3Byb2dyYW1taW5n&amp;ntb=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bing.com/ck/a?!&amp;&amp;p=96ec39da78b1fcf1JmltdHM9MTcxNTU1ODQwMCZpZ3VpZD0zZmNiODNmYy0yMjVmLTYyNDItMjBhNC05MDcxMjY1ZjZjYWMmaW5zaWQ9NTU2OA&amp;ptn=3&amp;ver=2&amp;hsh=3&amp;fclid=3fcb83fc-225f-6242-20a4-9071265f6cac&amp;psq=object+oriented+programming&amp;u=a1aHR0cHM6Ly9lbi53aWtpcGVkaWEub3JnL3dpa2kvT2JqZWN0LW9yaWVudGVkX3Byb2dyYW1taW5n&amp;ntb=1" TargetMode="External"/><Relationship Id="rId5" Type="http://schemas.openxmlformats.org/officeDocument/2006/relationships/hyperlink" Target="https://www.bing.com/ck/a?!&amp;&amp;p=e559e249fae63d14JmltdHM9MTcxNTU1ODQwMCZpZ3VpZD0zZmNiODNmYy0yMjVmLTYyNDItMjBhNC05MDcxMjY1ZjZjYWMmaW5zaWQ9NTU2Nw&amp;ptn=3&amp;ver=2&amp;hsh=3&amp;fclid=3fcb83fc-225f-6242-20a4-9071265f6cac&amp;psq=object+oriented+programming&amp;u=a1aHR0cHM6Ly9lbi53aWtpcGVkaWEub3JnL3dpa2kvT2JqZWN0LW9yaWVudGVkX3Byb2dyYW1taW5n&amp;ntb=1" TargetMode="External"/><Relationship Id="rId4" Type="http://schemas.openxmlformats.org/officeDocument/2006/relationships/hyperlink" Target="https://www.bing.com/ck/a?!&amp;&amp;p=3c446bba2d0d35c3JmltdHM9MTcxNTU1ODQwMCZpZ3VpZD0zZmNiODNmYy0yMjVmLTYyNDItMjBhNC05MDcxMjY1ZjZjYWMmaW5zaWQ9NTU2Ng&amp;ptn=3&amp;ver=2&amp;hsh=3&amp;fclid=3fcb83fc-225f-6242-20a4-9071265f6cac&amp;psq=object+oriented+programming&amp;u=a1aHR0cHM6Ly9lbi53aWtpcGVkaWEub3JnL3dpa2kvT2JqZWN0LW9yaWVudGVkX3Byb2dyYW1taW5n&amp;ntb=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pic>
        <p:nvPicPr>
          <p:cNvPr id="97" name="Google Shape;97;p14"/>
          <p:cNvPicPr preferRelativeResize="0"/>
          <p:nvPr/>
        </p:nvPicPr>
        <p:blipFill rotWithShape="1">
          <a:blip r:embed="rId3">
            <a:alphaModFix/>
          </a:blip>
          <a:srcRect/>
          <a:stretch/>
        </p:blipFill>
        <p:spPr>
          <a:xfrm>
            <a:off x="0" y="0"/>
            <a:ext cx="9143999" cy="5143499"/>
          </a:xfrm>
          <a:prstGeom prst="rect">
            <a:avLst/>
          </a:prstGeom>
          <a:noFill/>
          <a:ln>
            <a:noFill/>
          </a:ln>
        </p:spPr>
      </p:pic>
      <p:sp>
        <p:nvSpPr>
          <p:cNvPr id="98" name="Google Shape;98;p14"/>
          <p:cNvSpPr txBox="1">
            <a:spLocks noGrp="1"/>
          </p:cNvSpPr>
          <p:nvPr>
            <p:ph type="title"/>
          </p:nvPr>
        </p:nvSpPr>
        <p:spPr>
          <a:xfrm>
            <a:off x="2177512" y="1109434"/>
            <a:ext cx="4664989" cy="810317"/>
          </a:xfrm>
          <a:prstGeom prst="rect">
            <a:avLst/>
          </a:prstGeom>
          <a:noFill/>
          <a:ln>
            <a:noFill/>
          </a:ln>
        </p:spPr>
        <p:txBody>
          <a:bodyPr spcFirstLastPara="1" wrap="square" lIns="0" tIns="10000" rIns="0" bIns="0" anchor="t" anchorCtr="0">
            <a:spAutoFit/>
          </a:bodyPr>
          <a:lstStyle/>
          <a:p>
            <a:pPr marL="12700" lvl="0" indent="0" algn="ctr" rtl="0">
              <a:lnSpc>
                <a:spcPct val="100000"/>
              </a:lnSpc>
              <a:spcBef>
                <a:spcPts val="0"/>
              </a:spcBef>
              <a:spcAft>
                <a:spcPts val="0"/>
              </a:spcAft>
              <a:buNone/>
            </a:pPr>
            <a:r>
              <a:rPr lang="en" dirty="0"/>
              <a:t>Object Oriented Programming with JAVA</a:t>
            </a:r>
            <a:endParaRPr dirty="0"/>
          </a:p>
        </p:txBody>
      </p:sp>
      <p:sp>
        <p:nvSpPr>
          <p:cNvPr id="99" name="Google Shape;99;p14"/>
          <p:cNvSpPr txBox="1"/>
          <p:nvPr/>
        </p:nvSpPr>
        <p:spPr>
          <a:xfrm>
            <a:off x="2922269" y="2152612"/>
            <a:ext cx="3302400" cy="795408"/>
          </a:xfrm>
          <a:prstGeom prst="rect">
            <a:avLst/>
          </a:prstGeom>
          <a:noFill/>
          <a:ln>
            <a:noFill/>
          </a:ln>
        </p:spPr>
        <p:txBody>
          <a:bodyPr spcFirstLastPara="1" wrap="square" lIns="0" tIns="10475" rIns="0" bIns="0" anchor="t" anchorCtr="0">
            <a:spAutoFit/>
          </a:bodyPr>
          <a:lstStyle/>
          <a:p>
            <a:pPr marL="0" marR="0" lvl="0" indent="0" algn="ctr" rtl="0">
              <a:lnSpc>
                <a:spcPct val="100000"/>
              </a:lnSpc>
              <a:spcBef>
                <a:spcPts val="0"/>
              </a:spcBef>
              <a:spcAft>
                <a:spcPts val="0"/>
              </a:spcAft>
              <a:buNone/>
            </a:pPr>
            <a:r>
              <a:rPr lang="en" sz="1700" b="1" dirty="0">
                <a:solidFill>
                  <a:schemeClr val="dk1"/>
                </a:solidFill>
                <a:latin typeface="Calibri"/>
                <a:ea typeface="Calibri"/>
                <a:cs typeface="Calibri"/>
                <a:sym typeface="Calibri"/>
              </a:rPr>
              <a:t>NAME OF Facutly</a:t>
            </a:r>
            <a:r>
              <a:rPr lang="en" sz="1700" b="1" i="0" u="none" strike="noStrike" cap="none" dirty="0">
                <a:solidFill>
                  <a:schemeClr val="dk1"/>
                </a:solidFill>
                <a:latin typeface="Calibri"/>
                <a:ea typeface="Calibri"/>
                <a:cs typeface="Calibri"/>
                <a:sym typeface="Calibri"/>
              </a:rPr>
              <a:t>, </a:t>
            </a:r>
            <a:r>
              <a:rPr lang="en" sz="1700" b="0" i="0" u="none" strike="noStrike" cap="none" dirty="0">
                <a:solidFill>
                  <a:schemeClr val="dk1"/>
                </a:solidFill>
                <a:latin typeface="Calibri"/>
                <a:ea typeface="Calibri"/>
                <a:cs typeface="Calibri"/>
                <a:sym typeface="Calibri"/>
              </a:rPr>
              <a:t>Assistant Professor</a:t>
            </a:r>
            <a:endParaRPr sz="17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700" b="0" i="0" u="none" strike="noStrike" cap="none" dirty="0">
                <a:solidFill>
                  <a:schemeClr val="dk1"/>
                </a:solidFill>
                <a:latin typeface="Calibri"/>
                <a:ea typeface="Calibri"/>
                <a:cs typeface="Calibri"/>
                <a:sym typeface="Calibri"/>
              </a:rPr>
              <a:t>Computer Science &amp; Engineering</a:t>
            </a:r>
            <a:endParaRPr sz="1700" b="0" i="0" u="none" strike="noStrike" cap="none" dirty="0">
              <a:solidFill>
                <a:schemeClr val="dk1"/>
              </a:solidFill>
              <a:latin typeface="Calibri"/>
              <a:ea typeface="Calibri"/>
              <a:cs typeface="Calibri"/>
              <a:sym typeface="Calibri"/>
            </a:endParaRPr>
          </a:p>
        </p:txBody>
      </p:sp>
      <p:grpSp>
        <p:nvGrpSpPr>
          <p:cNvPr id="100" name="Google Shape;100;p14"/>
          <p:cNvGrpSpPr/>
          <p:nvPr/>
        </p:nvGrpSpPr>
        <p:grpSpPr>
          <a:xfrm>
            <a:off x="1417319" y="374904"/>
            <a:ext cx="6309360" cy="1714499"/>
            <a:chOff x="1889759" y="499872"/>
            <a:chExt cx="8412480" cy="2285998"/>
          </a:xfrm>
        </p:grpSpPr>
        <p:pic>
          <p:nvPicPr>
            <p:cNvPr id="101" name="Google Shape;101;p14"/>
            <p:cNvPicPr preferRelativeResize="0"/>
            <p:nvPr/>
          </p:nvPicPr>
          <p:blipFill rotWithShape="1">
            <a:blip r:embed="rId4">
              <a:alphaModFix/>
            </a:blip>
            <a:srcRect/>
            <a:stretch/>
          </p:blipFill>
          <p:spPr>
            <a:xfrm>
              <a:off x="4507991" y="499872"/>
              <a:ext cx="3176016" cy="627888"/>
            </a:xfrm>
            <a:prstGeom prst="rect">
              <a:avLst/>
            </a:prstGeom>
            <a:noFill/>
            <a:ln>
              <a:noFill/>
            </a:ln>
          </p:spPr>
        </p:pic>
        <p:sp>
          <p:nvSpPr>
            <p:cNvPr id="102" name="Google Shape;102;p14"/>
            <p:cNvSpPr/>
            <p:nvPr/>
          </p:nvSpPr>
          <p:spPr>
            <a:xfrm>
              <a:off x="1891283" y="2738627"/>
              <a:ext cx="8382000" cy="3175"/>
            </a:xfrm>
            <a:custGeom>
              <a:avLst/>
              <a:gdLst/>
              <a:ahLst/>
              <a:cxnLst/>
              <a:rect l="l" t="t" r="r" b="b"/>
              <a:pathLst>
                <a:path w="8382000" h="3175" extrusionOk="0">
                  <a:moveTo>
                    <a:pt x="0" y="0"/>
                  </a:moveTo>
                  <a:lnTo>
                    <a:pt x="8382000" y="304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103" name="Google Shape;103;p14"/>
            <p:cNvPicPr preferRelativeResize="0"/>
            <p:nvPr/>
          </p:nvPicPr>
          <p:blipFill rotWithShape="1">
            <a:blip r:embed="rId5">
              <a:alphaModFix/>
            </a:blip>
            <a:srcRect/>
            <a:stretch/>
          </p:blipFill>
          <p:spPr>
            <a:xfrm>
              <a:off x="1889759" y="2691383"/>
              <a:ext cx="124967" cy="94487"/>
            </a:xfrm>
            <a:prstGeom prst="rect">
              <a:avLst/>
            </a:prstGeom>
            <a:noFill/>
            <a:ln>
              <a:noFill/>
            </a:ln>
          </p:spPr>
        </p:pic>
        <p:pic>
          <p:nvPicPr>
            <p:cNvPr id="104" name="Google Shape;104;p14"/>
            <p:cNvPicPr preferRelativeResize="0"/>
            <p:nvPr/>
          </p:nvPicPr>
          <p:blipFill rotWithShape="1">
            <a:blip r:embed="rId5">
              <a:alphaModFix/>
            </a:blip>
            <a:srcRect/>
            <a:stretch/>
          </p:blipFill>
          <p:spPr>
            <a:xfrm>
              <a:off x="10177271" y="2691383"/>
              <a:ext cx="124968" cy="9448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52039" y="1226634"/>
            <a:ext cx="5306491" cy="830997"/>
          </a:xfrm>
        </p:spPr>
        <p:txBody>
          <a:bodyPr/>
          <a:lstStyle/>
          <a:p>
            <a:r>
              <a:rPr lang="en-IN" sz="2800" dirty="0">
                <a:solidFill>
                  <a:schemeClr val="bg1"/>
                </a:solidFill>
              </a:rPr>
              <a:t>Inheritance:</a:t>
            </a:r>
            <a:br>
              <a:rPr lang="en-IN" sz="2800" dirty="0"/>
            </a:b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52039" y="1858537"/>
            <a:ext cx="7720361" cy="280267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In Java, it is possible to inherit attributes and methods from one class to another.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We group the "inheritance concept" into two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Verdana" panose="020B0604030504040204" pitchFamily="34" charset="0"/>
              </a:rPr>
              <a:t>subclass</a:t>
            </a:r>
            <a:r>
              <a:rPr kumimoji="0" lang="en-US" altLang="en-US" sz="1400" b="0" i="0" u="none" strike="noStrike" cap="none" normalizeH="0" baseline="0" dirty="0">
                <a:ln>
                  <a:noFill/>
                </a:ln>
                <a:solidFill>
                  <a:srgbClr val="000000"/>
                </a:solidFill>
                <a:effectLst/>
                <a:latin typeface="Verdana" panose="020B0604030504040204" pitchFamily="34" charset="0"/>
              </a:rPr>
              <a:t> (child) - the class that inherits from another class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Verdana" panose="020B0604030504040204" pitchFamily="34" charset="0"/>
              </a:rPr>
              <a:t>superclass</a:t>
            </a:r>
            <a:r>
              <a:rPr kumimoji="0" lang="en-US" altLang="en-US" sz="1400" b="0" i="0" u="none" strike="noStrike" cap="none" normalizeH="0" baseline="0" dirty="0">
                <a:ln>
                  <a:noFill/>
                </a:ln>
                <a:solidFill>
                  <a:srgbClr val="000000"/>
                </a:solidFill>
                <a:effectLst/>
                <a:latin typeface="Verdana" panose="020B0604030504040204" pitchFamily="34" charset="0"/>
              </a:rPr>
              <a:t> (parent) - the class being inherited from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To inherit from a class, use the </a:t>
            </a:r>
            <a:r>
              <a:rPr kumimoji="0" lang="en-US" altLang="en-US" sz="1400" b="0" i="0" u="none" strike="noStrike" cap="none" normalizeH="0" baseline="0" dirty="0">
                <a:ln>
                  <a:noFill/>
                </a:ln>
                <a:solidFill>
                  <a:srgbClr val="DC143C"/>
                </a:solidFill>
                <a:effectLst/>
                <a:latin typeface="Consolas" panose="020B0609020204030204" pitchFamily="49" charset="0"/>
              </a:rPr>
              <a:t>extends</a:t>
            </a:r>
            <a:r>
              <a:rPr kumimoji="0" lang="en-US" altLang="en-US" sz="1400" b="0" i="0" u="none" strike="noStrike" cap="none" normalizeH="0" baseline="0" dirty="0">
                <a:ln>
                  <a:noFill/>
                </a:ln>
                <a:solidFill>
                  <a:srgbClr val="000000"/>
                </a:solidFill>
                <a:effectLst/>
                <a:latin typeface="Verdana" panose="020B0604030504040204" pitchFamily="34" charset="0"/>
              </a:rPr>
              <a:t> keyword.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In the example below, the </a:t>
            </a:r>
            <a:r>
              <a:rPr kumimoji="0" lang="en-US" altLang="en-US" sz="1400" b="0" i="0" u="none" strike="noStrike" cap="none" normalizeH="0" baseline="0" dirty="0">
                <a:ln>
                  <a:noFill/>
                </a:ln>
                <a:solidFill>
                  <a:srgbClr val="DC143C"/>
                </a:solidFill>
                <a:effectLst/>
                <a:latin typeface="Consolas" panose="020B0609020204030204" pitchFamily="49" charset="0"/>
              </a:rPr>
              <a:t>Car</a:t>
            </a:r>
            <a:r>
              <a:rPr kumimoji="0" lang="en-US" altLang="en-US" sz="1400" b="0" i="0" u="none" strike="noStrike" cap="none" normalizeH="0" baseline="0" dirty="0">
                <a:ln>
                  <a:noFill/>
                </a:ln>
                <a:solidFill>
                  <a:srgbClr val="000000"/>
                </a:solidFill>
                <a:effectLst/>
                <a:latin typeface="Verdana" panose="020B0604030504040204" pitchFamily="34" charset="0"/>
              </a:rPr>
              <a:t> class (subclass) inherits the attributes and methods from the </a:t>
            </a:r>
            <a:r>
              <a:rPr kumimoji="0" lang="en-US" altLang="en-US" sz="1400" b="0" i="0" u="none" strike="noStrike" cap="none" normalizeH="0" baseline="0" dirty="0">
                <a:ln>
                  <a:noFill/>
                </a:ln>
                <a:solidFill>
                  <a:srgbClr val="DC143C"/>
                </a:solidFill>
                <a:effectLst/>
                <a:latin typeface="Consolas" panose="020B0609020204030204" pitchFamily="49" charset="0"/>
              </a:rPr>
              <a:t>Vehicle</a:t>
            </a:r>
            <a:r>
              <a:rPr kumimoji="0" lang="en-US" altLang="en-US" sz="1400" b="0" i="0" u="none" strike="noStrike" cap="none" normalizeH="0" baseline="0" dirty="0">
                <a:ln>
                  <a:noFill/>
                </a:ln>
                <a:solidFill>
                  <a:srgbClr val="000000"/>
                </a:solidFill>
                <a:effectLst/>
                <a:latin typeface="Verdana" panose="020B0604030504040204" pitchFamily="34" charset="0"/>
              </a:rPr>
              <a:t> class (superclass):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92148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59473" y="1278673"/>
            <a:ext cx="5299057" cy="769441"/>
          </a:xfrm>
        </p:spPr>
        <p:txBody>
          <a:bodyPr/>
          <a:lstStyle/>
          <a:p>
            <a:r>
              <a:rPr lang="en-US" altLang="en-US" sz="2400" dirty="0">
                <a:solidFill>
                  <a:schemeClr val="bg1"/>
                </a:solidFill>
                <a:latin typeface="Consolas" panose="020B0609020204030204" pitchFamily="49" charset="0"/>
              </a:rPr>
              <a:t>Example:</a:t>
            </a:r>
            <a:br>
              <a:rPr lang="en-US" altLang="en-US" sz="2400" dirty="0">
                <a:solidFill>
                  <a:srgbClr val="0077AA"/>
                </a:solidFill>
                <a:latin typeface="Consolas" panose="020B0609020204030204" pitchFamily="49" charset="0"/>
              </a:rPr>
            </a:b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0" y="1747024"/>
            <a:ext cx="7772400" cy="3447098"/>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Vehicle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protected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brand </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"Ford"</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8090"/>
                </a:solidFill>
                <a:effectLst/>
                <a:latin typeface="Consolas" panose="020B0609020204030204" pitchFamily="49" charset="0"/>
              </a:rPr>
              <a:t> Vehicle attribute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honk</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8090"/>
                </a:solidFill>
                <a:effectLst/>
                <a:latin typeface="Consolas" panose="020B0609020204030204" pitchFamily="49" charset="0"/>
              </a:rPr>
              <a:t> Vehicle method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DD4A68"/>
                </a:solidFill>
                <a:effectLst/>
                <a:latin typeface="Consolas" panose="020B0609020204030204" pitchFamily="49" charset="0"/>
              </a:rPr>
              <a:t>System</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out</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println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a:t>
            </a:r>
            <a:r>
              <a:rPr kumimoji="0" lang="en-US" altLang="en-US" b="0" i="0" u="none" strike="noStrike" cap="none" normalizeH="0" baseline="0" dirty="0" err="1">
                <a:ln>
                  <a:noFill/>
                </a:ln>
                <a:solidFill>
                  <a:srgbClr val="669900"/>
                </a:solidFill>
                <a:effectLst/>
                <a:latin typeface="Consolas" panose="020B0609020204030204" pitchFamily="49" charset="0"/>
              </a:rPr>
              <a:t>Tuut</a:t>
            </a:r>
            <a:r>
              <a:rPr kumimoji="0" lang="en-US" altLang="en-US" b="0" i="0" u="none" strike="noStrike" cap="none" normalizeH="0" baseline="0" dirty="0">
                <a:ln>
                  <a:noFill/>
                </a:ln>
                <a:solidFill>
                  <a:srgbClr val="669900"/>
                </a:solidFill>
                <a:effectLst/>
                <a:latin typeface="Consolas" panose="020B0609020204030204" pitchFamily="49" charset="0"/>
              </a:rPr>
              <a:t>, </a:t>
            </a:r>
            <a:r>
              <a:rPr kumimoji="0" lang="en-US" altLang="en-US" b="0" i="0" u="none" strike="noStrike" cap="none" normalizeH="0" baseline="0" dirty="0" err="1">
                <a:ln>
                  <a:noFill/>
                </a:ln>
                <a:solidFill>
                  <a:srgbClr val="669900"/>
                </a:solidFill>
                <a:effectLst/>
                <a:latin typeface="Consolas" panose="020B0609020204030204" pitchFamily="49" charset="0"/>
              </a:rPr>
              <a:t>tuut</a:t>
            </a:r>
            <a:r>
              <a:rPr kumimoji="0" lang="en-US" altLang="en-US" b="0" i="0" u="none" strike="noStrike" cap="none" normalizeH="0" baseline="0" dirty="0">
                <a:ln>
                  <a:noFill/>
                </a:ln>
                <a:solidFill>
                  <a:srgbClr val="669900"/>
                </a:solidFill>
                <a:effectLst/>
                <a:latin typeface="Consolas" panose="020B0609020204030204" pitchFamily="49" charset="0"/>
              </a:rPr>
              <a: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Car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extends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Vehicle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nsolas" panose="020B0609020204030204" pitchFamily="49" charset="0"/>
              </a:rPr>
              <a:t>private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modelName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"Mustang"</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8090"/>
                </a:solidFill>
                <a:effectLst/>
                <a:latin typeface="Consolas" panose="020B0609020204030204" pitchFamily="49" charset="0"/>
              </a:rPr>
              <a:t> Car attribute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main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DD4A68"/>
                </a:solidFill>
                <a:effectLst/>
                <a:latin typeface="Consolas" panose="020B0609020204030204" pitchFamily="49" charset="0"/>
              </a:rPr>
              <a:t>String</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8090"/>
                </a:solidFill>
                <a:effectLst/>
                <a:latin typeface="Consolas" panose="020B0609020204030204" pitchFamily="49" charset="0"/>
              </a:rPr>
              <a:t> Create a </a:t>
            </a:r>
            <a:r>
              <a:rPr kumimoji="0" lang="en-US" altLang="en-US" b="0" i="0" u="none" strike="noStrike" cap="none" normalizeH="0" baseline="0" dirty="0" err="1">
                <a:ln>
                  <a:noFill/>
                </a:ln>
                <a:solidFill>
                  <a:srgbClr val="708090"/>
                </a:solidFill>
                <a:effectLst/>
                <a:latin typeface="Consolas" panose="020B0609020204030204" pitchFamily="49" charset="0"/>
              </a:rPr>
              <a:t>myCar</a:t>
            </a:r>
            <a:r>
              <a:rPr kumimoji="0" lang="en-US" altLang="en-US" b="0" i="0" u="none" strike="noStrike" cap="none" normalizeH="0" baseline="0" dirty="0">
                <a:ln>
                  <a:noFill/>
                </a:ln>
                <a:solidFill>
                  <a:srgbClr val="708090"/>
                </a:solidFill>
                <a:effectLst/>
                <a:latin typeface="Consolas" panose="020B0609020204030204" pitchFamily="49" charset="0"/>
              </a:rPr>
              <a:t> object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Car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Car</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8090"/>
                </a:solidFill>
                <a:effectLst/>
                <a:latin typeface="Consolas" panose="020B0609020204030204" pitchFamily="49" charset="0"/>
              </a:rPr>
              <a:t> Call the honk() method (from the Vehicle class)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708090"/>
                </a:solidFill>
                <a:latin typeface="Consolas" panose="020B0609020204030204" pitchFamily="49" charset="0"/>
              </a:rPr>
              <a:t>   </a:t>
            </a:r>
            <a:r>
              <a:rPr kumimoji="0" lang="en-US" altLang="en-US" b="0" i="0" u="none" strike="noStrike" cap="none" normalizeH="0" baseline="0" dirty="0">
                <a:ln>
                  <a:noFill/>
                </a:ln>
                <a:solidFill>
                  <a:srgbClr val="708090"/>
                </a:solidFill>
                <a:effectLst/>
                <a:latin typeface="Consolas" panose="020B0609020204030204" pitchFamily="49" charset="0"/>
              </a:rPr>
              <a:t>on the </a:t>
            </a:r>
            <a:r>
              <a:rPr kumimoji="0" lang="en-US" altLang="en-US" b="0" i="0" u="none" strike="noStrike" cap="none" normalizeH="0" baseline="0" dirty="0" err="1">
                <a:ln>
                  <a:noFill/>
                </a:ln>
                <a:solidFill>
                  <a:srgbClr val="708090"/>
                </a:solidFill>
                <a:effectLst/>
                <a:latin typeface="Consolas" panose="020B0609020204030204" pitchFamily="49" charset="0"/>
              </a:rPr>
              <a:t>myCar</a:t>
            </a:r>
            <a:r>
              <a:rPr kumimoji="0" lang="en-US" altLang="en-US" b="0" i="0" u="none" strike="noStrike" cap="none" normalizeH="0" baseline="0" dirty="0">
                <a:ln>
                  <a:noFill/>
                </a:ln>
                <a:solidFill>
                  <a:srgbClr val="708090"/>
                </a:solidFill>
                <a:effectLst/>
                <a:latin typeface="Consolas" panose="020B0609020204030204" pitchFamily="49" charset="0"/>
              </a:rPr>
              <a:t> object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honk</a:t>
            </a: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8090"/>
                </a:solidFill>
                <a:effectLst/>
                <a:latin typeface="Consolas" panose="020B0609020204030204" pitchFamily="49" charset="0"/>
              </a:rPr>
              <a:t> Display the value of the brand attribute (from the Vehicle class)and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8090"/>
                </a:solidFill>
                <a:effectLst/>
                <a:latin typeface="Consolas" panose="020B0609020204030204" pitchFamily="49" charset="0"/>
              </a:rPr>
              <a:t>the value of the </a:t>
            </a:r>
            <a:r>
              <a:rPr kumimoji="0" lang="en-US" altLang="en-US" b="0" i="0" u="none" strike="noStrike" cap="none" normalizeH="0" baseline="0" dirty="0" err="1">
                <a:ln>
                  <a:noFill/>
                </a:ln>
                <a:solidFill>
                  <a:srgbClr val="708090"/>
                </a:solidFill>
                <a:effectLst/>
                <a:latin typeface="Consolas" panose="020B0609020204030204" pitchFamily="49" charset="0"/>
              </a:rPr>
              <a:t>modelName</a:t>
            </a:r>
            <a:r>
              <a:rPr kumimoji="0" lang="en-US" altLang="en-US" b="0" i="0" u="none" strike="noStrike" cap="none" normalizeH="0" baseline="0" dirty="0">
                <a:ln>
                  <a:noFill/>
                </a:ln>
                <a:solidFill>
                  <a:srgbClr val="708090"/>
                </a:solidFill>
                <a:effectLst/>
                <a:latin typeface="Consolas" panose="020B0609020204030204" pitchFamily="49" charset="0"/>
              </a:rPr>
              <a:t> from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8090"/>
                </a:solidFill>
                <a:effectLst/>
                <a:latin typeface="Consolas" panose="020B0609020204030204" pitchFamily="49" charset="0"/>
              </a:rPr>
              <a:t>Car 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DD4A68"/>
                </a:solidFill>
                <a:effectLst/>
                <a:latin typeface="Consolas" panose="020B0609020204030204" pitchFamily="49" charset="0"/>
              </a:rPr>
              <a:t>System</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out</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println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brand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modelName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endParaRPr lang="en-IN"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7059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63805"/>
            <a:ext cx="4572000" cy="830997"/>
          </a:xfrm>
        </p:spPr>
        <p:txBody>
          <a:bodyPr/>
          <a:lstStyle/>
          <a:p>
            <a:r>
              <a:rPr lang="en-IN" sz="2800" dirty="0">
                <a:solidFill>
                  <a:schemeClr val="bg1"/>
                </a:solidFill>
              </a:rPr>
              <a:t>Polymorphism java as a oops:</a:t>
            </a:r>
            <a:br>
              <a:rPr lang="en-IN" sz="2800" dirty="0"/>
            </a:br>
            <a:endParaRPr lang="en-IN" dirty="0"/>
          </a:p>
        </p:txBody>
      </p:sp>
      <p:sp>
        <p:nvSpPr>
          <p:cNvPr id="5" name="TextBox 4">
            <a:extLst>
              <a:ext uri="{FF2B5EF4-FFF2-40B4-BE49-F238E27FC236}">
                <a16:creationId xmlns:a16="http://schemas.microsoft.com/office/drawing/2014/main" id="{0837D0EF-C6D4-C52E-BAE3-8DA820A6AB5E}"/>
              </a:ext>
            </a:extLst>
          </p:cNvPr>
          <p:cNvSpPr txBox="1"/>
          <p:nvPr/>
        </p:nvSpPr>
        <p:spPr>
          <a:xfrm>
            <a:off x="0" y="1724722"/>
            <a:ext cx="7627434" cy="289310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Polymorphism means "many forms",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it occurs when we have many classes that are related to each other by inheritance.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Like we specified in the previous chapter; </a:t>
            </a:r>
            <a:r>
              <a:rPr kumimoji="0" lang="en-US" altLang="en-US" sz="1400" b="1" i="0" u="none" strike="noStrike" cap="none" normalizeH="0" baseline="0" dirty="0">
                <a:ln>
                  <a:noFill/>
                </a:ln>
                <a:solidFill>
                  <a:srgbClr val="000000"/>
                </a:solidFill>
                <a:effectLst/>
                <a:latin typeface="Verdana" panose="020B0604030504040204" pitchFamily="34" charset="0"/>
                <a:hlinkClick r:id="rId2"/>
              </a:rPr>
              <a:t>Inheritance</a:t>
            </a:r>
            <a:r>
              <a:rPr kumimoji="0" lang="en-US" altLang="en-US" sz="1400" b="0" i="0" u="none" strike="noStrike" cap="none" normalizeH="0" baseline="0" dirty="0">
                <a:ln>
                  <a:noFill/>
                </a:ln>
                <a:solidFill>
                  <a:srgbClr val="000000"/>
                </a:solidFill>
                <a:effectLst/>
                <a:latin typeface="Verdana" panose="020B0604030504040204" pitchFamily="34" charset="0"/>
              </a:rPr>
              <a:t> lets us inherit attributes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 methods from another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Verdana" panose="020B0604030504040204" pitchFamily="34" charset="0"/>
              </a:rPr>
              <a:t>Polymorphism</a:t>
            </a:r>
            <a:r>
              <a:rPr kumimoji="0" lang="en-US" altLang="en-US" sz="1400" b="0" i="0" u="none" strike="noStrike" cap="none" normalizeH="0" baseline="0" dirty="0">
                <a:ln>
                  <a:noFill/>
                </a:ln>
                <a:solidFill>
                  <a:srgbClr val="000000"/>
                </a:solidFill>
                <a:effectLst/>
                <a:latin typeface="Verdana" panose="020B0604030504040204" pitchFamily="34" charset="0"/>
              </a:rPr>
              <a:t> uses those methods to perform different tasks.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This allows us to perform a single action in different ways.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For example, think of a superclass called </a:t>
            </a:r>
            <a:r>
              <a:rPr kumimoji="0" lang="en-US" altLang="en-US" sz="1400" b="0" i="0" u="none" strike="noStrike" cap="none" normalizeH="0" baseline="0" dirty="0">
                <a:ln>
                  <a:noFill/>
                </a:ln>
                <a:solidFill>
                  <a:srgbClr val="DC143C"/>
                </a:solidFill>
                <a:effectLst/>
                <a:latin typeface="Consolas" panose="020B0609020204030204" pitchFamily="49" charset="0"/>
              </a:rPr>
              <a:t>Animal</a:t>
            </a:r>
            <a:r>
              <a:rPr kumimoji="0" lang="en-US" altLang="en-US" sz="1400" b="0" i="0" u="none" strike="noStrike" cap="none" normalizeH="0" baseline="0" dirty="0">
                <a:ln>
                  <a:noFill/>
                </a:ln>
                <a:solidFill>
                  <a:srgbClr val="000000"/>
                </a:solidFill>
                <a:effectLst/>
                <a:latin typeface="Verdana" panose="020B0604030504040204" pitchFamily="34" charset="0"/>
              </a:rPr>
              <a:t> that has a method called </a:t>
            </a:r>
            <a:r>
              <a:rPr kumimoji="0" lang="en-US" altLang="en-US" sz="1400" b="0" i="0" u="none" strike="noStrike" cap="none" normalizeH="0" baseline="0" dirty="0" err="1">
                <a:ln>
                  <a:noFill/>
                </a:ln>
                <a:solidFill>
                  <a:srgbClr val="DC143C"/>
                </a:solidFill>
                <a:effectLst/>
                <a:latin typeface="Consolas" panose="020B0609020204030204" pitchFamily="49" charset="0"/>
              </a:rPr>
              <a:t>animalSound</a:t>
            </a:r>
            <a:r>
              <a:rPr kumimoji="0" lang="en-US" altLang="en-US" sz="1400" b="0" i="0" u="none" strike="noStrike" cap="none" normalizeH="0" baseline="0" dirty="0">
                <a:ln>
                  <a:noFill/>
                </a:ln>
                <a:solidFill>
                  <a:srgbClr val="DC143C"/>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Subclasses of Animals could be Pigs, Cats, Dogs, Birds –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they also have their own implementation of an animal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sound (the pig oinks, and the cat meows, etc.):</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481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48937"/>
            <a:ext cx="5358530" cy="830997"/>
          </a:xfrm>
        </p:spPr>
        <p:txBody>
          <a:bodyPr/>
          <a:lstStyle/>
          <a:p>
            <a:r>
              <a:rPr kumimoji="0" lang="en-US" altLang="en-US" sz="2800" b="0" i="0" u="none" strike="noStrike" cap="none" normalizeH="0" baseline="0" dirty="0">
                <a:ln>
                  <a:noFill/>
                </a:ln>
                <a:solidFill>
                  <a:schemeClr val="bg1"/>
                </a:solidFill>
                <a:effectLst/>
                <a:latin typeface="Consolas" panose="020B0609020204030204" pitchFamily="49" charset="0"/>
              </a:rPr>
              <a:t>Example:</a:t>
            </a:r>
            <a:br>
              <a:rPr kumimoji="0" lang="en-US" altLang="en-US" sz="2800" b="0" i="0" u="none" strike="noStrike" cap="none" normalizeH="0" baseline="0" dirty="0">
                <a:ln>
                  <a:noFill/>
                </a:ln>
                <a:solidFill>
                  <a:srgbClr val="0077AA"/>
                </a:solidFill>
                <a:effectLst/>
                <a:latin typeface="Consolas" panose="020B0609020204030204" pitchFamily="49" charset="0"/>
              </a:rPr>
            </a:b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0" y="1776761"/>
            <a:ext cx="7772400" cy="455069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77A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Animal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public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void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animalSound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System</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out</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println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669900"/>
                </a:solidFill>
                <a:effectLst/>
                <a:latin typeface="Consolas" panose="020B0609020204030204" pitchFamily="49" charset="0"/>
              </a:rPr>
              <a:t>"The animal makes a sound"</a:t>
            </a:r>
            <a:r>
              <a:rPr kumimoji="0" lang="en-US" altLang="en-US" sz="14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Pig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extends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Animal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public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void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animalSound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System</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out</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println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669900"/>
                </a:solidFill>
                <a:effectLst/>
                <a:latin typeface="Consolas" panose="020B0609020204030204" pitchFamily="49" charset="0"/>
              </a:rPr>
              <a:t>"The pig says: wee wee"</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Dog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extends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Animal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public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void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animalSound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System</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out</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println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669900"/>
                </a:solidFill>
                <a:effectLst/>
                <a:latin typeface="Consolas" panose="020B0609020204030204" pitchFamily="49" charset="0"/>
              </a:rPr>
              <a:t>"The dog says: bow wow"</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57711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71239"/>
            <a:ext cx="5358530" cy="830997"/>
          </a:xfrm>
        </p:spPr>
        <p:txBody>
          <a:bodyPr/>
          <a:lstStyle/>
          <a:p>
            <a:r>
              <a:rPr lang="en-IN" sz="2800" dirty="0">
                <a:solidFill>
                  <a:schemeClr val="bg1"/>
                </a:solidFill>
              </a:rPr>
              <a:t>Internet enabled language:</a:t>
            </a:r>
            <a:br>
              <a:rPr lang="en-IN" sz="2800" dirty="0"/>
            </a:b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185854" y="1732156"/>
            <a:ext cx="7958254" cy="5672519"/>
          </a:xfrm>
        </p:spPr>
        <p:txBody>
          <a:bodyPr/>
          <a:lstStyle/>
          <a:p>
            <a:pPr algn="l"/>
            <a:r>
              <a:rPr lang="en-US" b="0" i="0" dirty="0">
                <a:solidFill>
                  <a:srgbClr val="111111"/>
                </a:solidFill>
                <a:effectLst/>
                <a:highlight>
                  <a:srgbClr val="F9F9F9"/>
                </a:highlight>
                <a:latin typeface="-apple-system"/>
              </a:rPr>
              <a:t>Certainly! </a:t>
            </a:r>
            <a:r>
              <a:rPr lang="en-US" b="1" i="0" dirty="0">
                <a:solidFill>
                  <a:srgbClr val="111111"/>
                </a:solidFill>
                <a:effectLst/>
                <a:highlight>
                  <a:srgbClr val="F9F9F9"/>
                </a:highlight>
                <a:latin typeface="-apple-system"/>
              </a:rPr>
              <a:t>Internet linguistics</a:t>
            </a:r>
            <a:r>
              <a:rPr lang="en-US" b="0" i="0" dirty="0">
                <a:solidFill>
                  <a:srgbClr val="111111"/>
                </a:solidFill>
                <a:effectLst/>
                <a:highlight>
                  <a:srgbClr val="F9F9F9"/>
                </a:highlight>
                <a:latin typeface="-apple-system"/>
              </a:rPr>
              <a:t> is a fascinating domain that explores new language styles and forms influenced by the Internet and other digital media. Let’s delve into it:</a:t>
            </a:r>
          </a:p>
          <a:p>
            <a:pPr algn="l">
              <a:buFont typeface="+mj-lt"/>
              <a:buAutoNum type="arabicPeriod"/>
            </a:pPr>
            <a:r>
              <a:rPr lang="en-US" b="1" i="0" dirty="0">
                <a:solidFill>
                  <a:srgbClr val="111111"/>
                </a:solidFill>
                <a:effectLst/>
                <a:highlight>
                  <a:srgbClr val="F9F9F9"/>
                </a:highlight>
                <a:latin typeface="-apple-system"/>
              </a:rPr>
              <a:t>Definition</a:t>
            </a:r>
            <a:r>
              <a:rPr lang="en-US" b="0" i="0" dirty="0">
                <a:solidFill>
                  <a:srgbClr val="111111"/>
                </a:solidFill>
                <a:effectLst/>
                <a:highlight>
                  <a:srgbClr val="F9F9F9"/>
                </a:highlight>
                <a:latin typeface="-apple-system"/>
              </a:rPr>
              <a:t>: Internet linguistics refers to the study of language produced and displayed through computer-mediated communication (CMC) systems. These systems include text-based platforms like email, chat, instant messaging, blogs, and wikis. </a:t>
            </a:r>
            <a:r>
              <a:rPr lang="en-US" b="0" i="0" dirty="0">
                <a:solidFill>
                  <a:srgbClr val="111111"/>
                </a:solidFill>
                <a:effectLst/>
                <a:highlight>
                  <a:srgbClr val="F9F9F9"/>
                </a:highlight>
                <a:latin typeface="-apple-system"/>
                <a:hlinkClick r:id="rId2"/>
              </a:rPr>
              <a:t>It encompasses both human-generated language and language produced by artificial intelligence agents </a:t>
            </a:r>
            <a:r>
              <a:rPr lang="en-US" b="0" i="0" baseline="30000" dirty="0">
                <a:solidFill>
                  <a:srgbClr val="111111"/>
                </a:solidFill>
                <a:effectLst/>
                <a:highlight>
                  <a:srgbClr val="F9F9F9"/>
                </a:highlight>
                <a:latin typeface="-apple-system"/>
                <a:hlinkClick r:id="rId2"/>
              </a:rPr>
              <a:t>1</a:t>
            </a:r>
            <a:r>
              <a:rPr lang="en-US" b="0" i="0" dirty="0">
                <a:solidFill>
                  <a:srgbClr val="111111"/>
                </a:solidFill>
                <a:effectLst/>
                <a:highlight>
                  <a:srgbClr val="F9F9F9"/>
                </a:highlight>
                <a:latin typeface="-apple-system"/>
              </a:rPr>
              <a:t>.</a:t>
            </a:r>
          </a:p>
          <a:p>
            <a:pPr algn="l">
              <a:buFont typeface="+mj-lt"/>
              <a:buAutoNum type="arabicPeriod"/>
            </a:pPr>
            <a:r>
              <a:rPr lang="en-US" b="1" i="0" dirty="0">
                <a:solidFill>
                  <a:srgbClr val="111111"/>
                </a:solidFill>
                <a:effectLst/>
                <a:highlight>
                  <a:srgbClr val="F9F9F9"/>
                </a:highlight>
                <a:latin typeface="-apple-system"/>
              </a:rPr>
              <a:t>Perspectives</a:t>
            </a:r>
            <a:r>
              <a:rPr lang="en-US" b="0" i="0" dirty="0">
                <a:solidFill>
                  <a:srgbClr val="111111"/>
                </a:solidFill>
                <a:effectLst/>
                <a:highlight>
                  <a:srgbClr val="F9F9F9"/>
                </a:highlight>
                <a:latin typeface="-apple-system"/>
              </a:rPr>
              <a:t>:</a:t>
            </a:r>
          </a:p>
          <a:p>
            <a:pPr marL="742950" lvl="1" indent="-285750" algn="l">
              <a:buFont typeface="+mj-lt"/>
              <a:buAutoNum type="arabicPeriod"/>
            </a:pPr>
            <a:r>
              <a:rPr lang="en-US" b="1" i="0" dirty="0">
                <a:solidFill>
                  <a:srgbClr val="111111"/>
                </a:solidFill>
                <a:effectLst/>
                <a:highlight>
                  <a:srgbClr val="F9F9F9"/>
                </a:highlight>
                <a:latin typeface="-apple-system"/>
              </a:rPr>
              <a:t>Sociolinguistic Perspective</a:t>
            </a:r>
            <a:r>
              <a:rPr lang="en-US" b="0" i="0" dirty="0">
                <a:solidFill>
                  <a:srgbClr val="111111"/>
                </a:solidFill>
                <a:effectLst/>
                <a:highlight>
                  <a:srgbClr val="F9F9F9"/>
                </a:highlight>
                <a:latin typeface="-apple-system"/>
              </a:rPr>
              <a:t>: Examines how society views the impact of Internet development on languages.</a:t>
            </a:r>
          </a:p>
          <a:p>
            <a:pPr marL="742950" lvl="1" indent="-285750" algn="l">
              <a:buFont typeface="+mj-lt"/>
              <a:buAutoNum type="arabicPeriod"/>
            </a:pPr>
            <a:r>
              <a:rPr lang="en-US" b="1" i="0" dirty="0">
                <a:solidFill>
                  <a:srgbClr val="111111"/>
                </a:solidFill>
                <a:effectLst/>
                <a:highlight>
                  <a:srgbClr val="F9F9F9"/>
                </a:highlight>
                <a:latin typeface="-apple-system"/>
              </a:rPr>
              <a:t>Educational Perspective</a:t>
            </a:r>
            <a:r>
              <a:rPr lang="en-US" b="0" i="0" dirty="0">
                <a:solidFill>
                  <a:srgbClr val="111111"/>
                </a:solidFill>
                <a:effectLst/>
                <a:highlight>
                  <a:srgbClr val="F9F9F9"/>
                </a:highlight>
                <a:latin typeface="-apple-system"/>
              </a:rPr>
              <a:t>: Considers language learning and teaching in the digital age.</a:t>
            </a:r>
          </a:p>
          <a:p>
            <a:pPr marL="742950" lvl="1" indent="-285750" algn="l">
              <a:buFont typeface="+mj-lt"/>
              <a:buAutoNum type="arabicPeriod"/>
            </a:pPr>
            <a:r>
              <a:rPr lang="en-US" b="1" i="0" dirty="0">
                <a:solidFill>
                  <a:srgbClr val="111111"/>
                </a:solidFill>
                <a:effectLst/>
                <a:highlight>
                  <a:srgbClr val="F9F9F9"/>
                </a:highlight>
                <a:latin typeface="-apple-system"/>
              </a:rPr>
              <a:t>Stylistic Perspective</a:t>
            </a:r>
            <a:r>
              <a:rPr lang="en-US" b="0" i="0" dirty="0">
                <a:solidFill>
                  <a:srgbClr val="111111"/>
                </a:solidFill>
                <a:effectLst/>
                <a:highlight>
                  <a:srgbClr val="F9F9F9"/>
                </a:highlight>
                <a:latin typeface="-apple-system"/>
              </a:rPr>
              <a:t>: Investigates variations in language style due to the Internet’s influence.</a:t>
            </a:r>
          </a:p>
          <a:p>
            <a:pPr marL="742950" lvl="1" indent="-285750" algn="l">
              <a:buFont typeface="+mj-lt"/>
              <a:buAutoNum type="arabicPeriod"/>
            </a:pPr>
            <a:r>
              <a:rPr lang="en-US" b="1" i="0" dirty="0">
                <a:solidFill>
                  <a:srgbClr val="111111"/>
                </a:solidFill>
                <a:effectLst/>
                <a:highlight>
                  <a:srgbClr val="F9F9F9"/>
                </a:highlight>
                <a:latin typeface="-apple-system"/>
                <a:hlinkClick r:id="rId2"/>
              </a:rPr>
              <a:t>Applied Perspective</a:t>
            </a:r>
            <a:r>
              <a:rPr lang="en-US" b="0" i="0" dirty="0">
                <a:solidFill>
                  <a:srgbClr val="111111"/>
                </a:solidFill>
                <a:effectLst/>
                <a:highlight>
                  <a:srgbClr val="F9F9F9"/>
                </a:highlight>
                <a:latin typeface="-apple-system"/>
                <a:hlinkClick r:id="rId2"/>
              </a:rPr>
              <a:t>: Focuses on practical applications, such as web usability and translation </a:t>
            </a:r>
            <a:r>
              <a:rPr lang="en-US" b="0" i="0" baseline="30000" dirty="0">
                <a:solidFill>
                  <a:srgbClr val="111111"/>
                </a:solidFill>
                <a:effectLst/>
                <a:highlight>
                  <a:srgbClr val="F9F9F9"/>
                </a:highlight>
                <a:latin typeface="-apple-system"/>
                <a:hlinkClick r:id="rId2"/>
              </a:rPr>
              <a:t>1</a:t>
            </a:r>
            <a:r>
              <a:rPr lang="en-US" b="0" i="0" dirty="0">
                <a:solidFill>
                  <a:srgbClr val="111111"/>
                </a:solidFill>
                <a:effectLst/>
                <a:highlight>
                  <a:srgbClr val="F9F9F9"/>
                </a:highlight>
                <a:latin typeface="-apple-system"/>
              </a:rPr>
              <a:t>.</a:t>
            </a:r>
          </a:p>
          <a:p>
            <a:pPr algn="l">
              <a:buFont typeface="+mj-lt"/>
              <a:buAutoNum type="arabicPeriod"/>
            </a:pPr>
            <a:r>
              <a:rPr lang="en-US" b="1" i="0" dirty="0">
                <a:solidFill>
                  <a:srgbClr val="111111"/>
                </a:solidFill>
                <a:effectLst/>
                <a:highlight>
                  <a:srgbClr val="F9F9F9"/>
                </a:highlight>
                <a:latin typeface="-apple-system"/>
              </a:rPr>
              <a:t>Multilingualism</a:t>
            </a:r>
            <a:r>
              <a:rPr lang="en-US" b="0" i="0" dirty="0">
                <a:solidFill>
                  <a:srgbClr val="111111"/>
                </a:solidFill>
                <a:effectLst/>
                <a:highlight>
                  <a:srgbClr val="F9F9F9"/>
                </a:highlight>
                <a:latin typeface="-apple-system"/>
              </a:rPr>
              <a:t>: While English remains dominant online, other languages are gradually gaining users. </a:t>
            </a:r>
            <a:r>
              <a:rPr lang="en-US" b="0" i="0" dirty="0">
                <a:solidFill>
                  <a:srgbClr val="111111"/>
                </a:solidFill>
                <a:effectLst/>
                <a:highlight>
                  <a:srgbClr val="F9F9F9"/>
                </a:highlight>
                <a:latin typeface="-apple-system"/>
                <a:hlinkClick r:id="rId2"/>
              </a:rPr>
              <a:t>The Internet provides a platform for diverse linguistic expression </a:t>
            </a:r>
            <a:endParaRPr lang="en-US" b="0" i="0" dirty="0">
              <a:solidFill>
                <a:srgbClr val="111111"/>
              </a:solidFill>
              <a:effectLst/>
              <a:highlight>
                <a:srgbClr val="F9F9F9"/>
              </a:highlight>
              <a:latin typeface="-apple-system"/>
            </a:endParaRPr>
          </a:p>
          <a:p>
            <a:endParaRPr lang="en-IN" dirty="0"/>
          </a:p>
        </p:txBody>
      </p:sp>
    </p:spTree>
    <p:extLst>
      <p:ext uri="{BB962C8B-B14F-4D97-AF65-F5344CB8AC3E}">
        <p14:creationId xmlns:p14="http://schemas.microsoft.com/office/powerpoint/2010/main" val="65065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315845"/>
            <a:ext cx="5358530" cy="830997"/>
          </a:xfrm>
        </p:spPr>
        <p:txBody>
          <a:bodyPr/>
          <a:lstStyle/>
          <a:p>
            <a:r>
              <a:rPr lang="en-IN" sz="2800" dirty="0">
                <a:solidFill>
                  <a:schemeClr val="bg1"/>
                </a:solidFill>
              </a:rPr>
              <a:t>Importance of java:</a:t>
            </a:r>
            <a:br>
              <a:rPr lang="en-IN" sz="2800" dirty="0"/>
            </a:b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185854" y="1694985"/>
            <a:ext cx="7958254" cy="2262593"/>
          </a:xfrm>
        </p:spPr>
        <p:txBody>
          <a:bodyPr/>
          <a:lstStyle/>
          <a:p>
            <a:pPr algn="l"/>
            <a:r>
              <a:rPr lang="en-IN" b="1" i="0" dirty="0">
                <a:solidFill>
                  <a:srgbClr val="3B3D40"/>
                </a:solidFill>
                <a:effectLst/>
                <a:highlight>
                  <a:srgbClr val="FFFFFF"/>
                </a:highlight>
                <a:latin typeface="Jost"/>
              </a:rPr>
              <a:t>Mobile Applications:</a:t>
            </a:r>
          </a:p>
          <a:p>
            <a:pPr algn="l"/>
            <a:r>
              <a:rPr lang="en-IN" b="1" dirty="0">
                <a:solidFill>
                  <a:srgbClr val="3B3D40"/>
                </a:solidFill>
                <a:highlight>
                  <a:srgbClr val="FFFFFF"/>
                </a:highlight>
                <a:latin typeface="Jost"/>
              </a:rPr>
              <a:t>                                       </a:t>
            </a:r>
            <a:r>
              <a:rPr lang="en-US" b="0" i="0" dirty="0">
                <a:solidFill>
                  <a:srgbClr val="3B3D40"/>
                </a:solidFill>
                <a:effectLst/>
                <a:highlight>
                  <a:srgbClr val="FFFFFF"/>
                </a:highlight>
                <a:latin typeface="Jost"/>
              </a:rPr>
              <a:t>For the development of mobile apps, Java is the preferred                   </a:t>
            </a:r>
          </a:p>
          <a:p>
            <a:pPr algn="l"/>
            <a:r>
              <a:rPr lang="en-US" dirty="0">
                <a:solidFill>
                  <a:srgbClr val="3B3D40"/>
                </a:solidFill>
                <a:highlight>
                  <a:srgbClr val="FFFFFF"/>
                </a:highlight>
                <a:latin typeface="Jost"/>
              </a:rPr>
              <a:t>                                      </a:t>
            </a:r>
            <a:r>
              <a:rPr lang="en-US" b="0" i="0" dirty="0">
                <a:solidFill>
                  <a:srgbClr val="3B3D40"/>
                </a:solidFill>
                <a:effectLst/>
                <a:highlight>
                  <a:srgbClr val="FFFFFF"/>
                </a:highlight>
                <a:latin typeface="Jost"/>
              </a:rPr>
              <a:t> Programming language . It works with Kotlin and Android </a:t>
            </a:r>
          </a:p>
          <a:p>
            <a:pPr algn="l"/>
            <a:r>
              <a:rPr lang="en-US" dirty="0">
                <a:solidFill>
                  <a:srgbClr val="3B3D40"/>
                </a:solidFill>
                <a:highlight>
                  <a:srgbClr val="FFFFFF"/>
                </a:highlight>
                <a:latin typeface="Jost"/>
              </a:rPr>
              <a:t>                          </a:t>
            </a:r>
            <a:r>
              <a:rPr lang="en-US" b="0" i="0" dirty="0">
                <a:solidFill>
                  <a:srgbClr val="3B3D40"/>
                </a:solidFill>
                <a:effectLst/>
                <a:highlight>
                  <a:srgbClr val="FFFFFF"/>
                </a:highlight>
                <a:latin typeface="Jost"/>
              </a:rPr>
              <a:t>             Studio, among other software.</a:t>
            </a:r>
            <a:endParaRPr lang="en-IN" b="0" i="0" dirty="0">
              <a:solidFill>
                <a:srgbClr val="3B3D40"/>
              </a:solidFill>
              <a:effectLst/>
              <a:highlight>
                <a:srgbClr val="FFFFFF"/>
              </a:highlight>
              <a:latin typeface="Jost"/>
            </a:endParaRPr>
          </a:p>
          <a:p>
            <a:endParaRPr lang="en-IN" dirty="0"/>
          </a:p>
        </p:txBody>
      </p:sp>
      <p:sp>
        <p:nvSpPr>
          <p:cNvPr id="5" name="TextBox 4">
            <a:extLst>
              <a:ext uri="{FF2B5EF4-FFF2-40B4-BE49-F238E27FC236}">
                <a16:creationId xmlns:a16="http://schemas.microsoft.com/office/drawing/2014/main" id="{6D378352-825F-0ECC-E2B0-F1B227F98D74}"/>
              </a:ext>
            </a:extLst>
          </p:cNvPr>
          <p:cNvSpPr txBox="1"/>
          <p:nvPr/>
        </p:nvSpPr>
        <p:spPr>
          <a:xfrm>
            <a:off x="0" y="2571749"/>
            <a:ext cx="6804102" cy="1384995"/>
          </a:xfrm>
          <a:prstGeom prst="rect">
            <a:avLst/>
          </a:prstGeom>
          <a:noFill/>
        </p:spPr>
        <p:txBody>
          <a:bodyPr wrap="square">
            <a:spAutoFit/>
          </a:bodyPr>
          <a:lstStyle/>
          <a:p>
            <a:pPr algn="l"/>
            <a:r>
              <a:rPr lang="en-IN" b="1" i="0" dirty="0">
                <a:solidFill>
                  <a:srgbClr val="3B3D40"/>
                </a:solidFill>
                <a:effectLst/>
                <a:highlight>
                  <a:srgbClr val="FFFFFF"/>
                </a:highlight>
                <a:latin typeface="Jost"/>
              </a:rPr>
              <a:t>Web-based </a:t>
            </a:r>
          </a:p>
          <a:p>
            <a:pPr algn="l"/>
            <a:r>
              <a:rPr lang="en-IN" b="1" i="0" dirty="0">
                <a:solidFill>
                  <a:srgbClr val="3B3D40"/>
                </a:solidFill>
                <a:effectLst/>
                <a:highlight>
                  <a:srgbClr val="FFFFFF"/>
                </a:highlight>
                <a:latin typeface="Jost"/>
              </a:rPr>
              <a:t>            Applications:           </a:t>
            </a:r>
          </a:p>
          <a:p>
            <a:pPr algn="l"/>
            <a:r>
              <a:rPr lang="en-IN" b="1" dirty="0">
                <a:solidFill>
                  <a:srgbClr val="3B3D40"/>
                </a:solidFill>
                <a:highlight>
                  <a:srgbClr val="FFFFFF"/>
                </a:highlight>
                <a:latin typeface="Jost"/>
              </a:rPr>
              <a:t>                                     </a:t>
            </a:r>
            <a:r>
              <a:rPr lang="en-US" b="0" i="0" dirty="0">
                <a:solidFill>
                  <a:srgbClr val="3B3D40"/>
                </a:solidFill>
                <a:effectLst/>
                <a:highlight>
                  <a:srgbClr val="FFFFFF"/>
                </a:highlight>
                <a:latin typeface="Jost"/>
              </a:rPr>
              <a:t>It’s also used to create web-based applications. And because of </a:t>
            </a:r>
          </a:p>
          <a:p>
            <a:pPr algn="l"/>
            <a:r>
              <a:rPr lang="en-US" dirty="0">
                <a:solidFill>
                  <a:srgbClr val="3B3D40"/>
                </a:solidFill>
                <a:highlight>
                  <a:srgbClr val="FFFFFF"/>
                </a:highlight>
                <a:latin typeface="Jost"/>
              </a:rPr>
              <a:t>                                     </a:t>
            </a:r>
            <a:r>
              <a:rPr lang="en-US" b="0" i="0" dirty="0">
                <a:solidFill>
                  <a:srgbClr val="3B3D40"/>
                </a:solidFill>
                <a:effectLst/>
                <a:highlight>
                  <a:srgbClr val="FFFFFF"/>
                </a:highlight>
                <a:latin typeface="Jost"/>
              </a:rPr>
              <a:t>the wide support for web development via Struts, JSP, and </a:t>
            </a:r>
          </a:p>
          <a:p>
            <a:pPr algn="l"/>
            <a:r>
              <a:rPr lang="en-US" dirty="0">
                <a:solidFill>
                  <a:srgbClr val="3B3D40"/>
                </a:solidFill>
                <a:highlight>
                  <a:srgbClr val="FFFFFF"/>
                </a:highlight>
                <a:latin typeface="Jost"/>
              </a:rPr>
              <a:t>                                     </a:t>
            </a:r>
            <a:r>
              <a:rPr lang="en-US" b="0" i="0" dirty="0">
                <a:solidFill>
                  <a:srgbClr val="3B3D40"/>
                </a:solidFill>
                <a:effectLst/>
                <a:highlight>
                  <a:srgbClr val="FFFFFF"/>
                </a:highlight>
                <a:latin typeface="Jost"/>
              </a:rPr>
              <a:t>Servlet. Java considers as a server-side computer language for</a:t>
            </a:r>
          </a:p>
          <a:p>
            <a:pPr algn="l"/>
            <a:r>
              <a:rPr lang="en-US" dirty="0">
                <a:solidFill>
                  <a:srgbClr val="3B3D40"/>
                </a:solidFill>
                <a:highlight>
                  <a:srgbClr val="FFFFFF"/>
                </a:highlight>
                <a:latin typeface="Jost"/>
              </a:rPr>
              <a:t>                                 </a:t>
            </a:r>
            <a:r>
              <a:rPr lang="en-US" b="0" i="0" dirty="0">
                <a:solidFill>
                  <a:srgbClr val="3B3D40"/>
                </a:solidFill>
                <a:effectLst/>
                <a:highlight>
                  <a:srgbClr val="FFFFFF"/>
                </a:highlight>
                <a:latin typeface="Jost"/>
              </a:rPr>
              <a:t>    this reason.</a:t>
            </a:r>
            <a:endParaRPr lang="en-IN" dirty="0"/>
          </a:p>
        </p:txBody>
      </p:sp>
      <p:sp>
        <p:nvSpPr>
          <p:cNvPr id="7" name="TextBox 6">
            <a:extLst>
              <a:ext uri="{FF2B5EF4-FFF2-40B4-BE49-F238E27FC236}">
                <a16:creationId xmlns:a16="http://schemas.microsoft.com/office/drawing/2014/main" id="{D5311C5A-5ADB-C975-E0A2-F39BBBE9A8ED}"/>
              </a:ext>
            </a:extLst>
          </p:cNvPr>
          <p:cNvSpPr txBox="1"/>
          <p:nvPr/>
        </p:nvSpPr>
        <p:spPr>
          <a:xfrm>
            <a:off x="-89210" y="3850644"/>
            <a:ext cx="6378497" cy="1384995"/>
          </a:xfrm>
          <a:prstGeom prst="rect">
            <a:avLst/>
          </a:prstGeom>
          <a:noFill/>
        </p:spPr>
        <p:txBody>
          <a:bodyPr wrap="square">
            <a:spAutoFit/>
          </a:bodyPr>
          <a:lstStyle/>
          <a:p>
            <a:pPr algn="l"/>
            <a:r>
              <a:rPr lang="en-IN" b="1" i="0" dirty="0">
                <a:solidFill>
                  <a:srgbClr val="3B3D40"/>
                </a:solidFill>
                <a:effectLst/>
                <a:highlight>
                  <a:srgbClr val="FFFFFF"/>
                </a:highlight>
                <a:latin typeface="Jost"/>
              </a:rPr>
              <a:t>Scientific </a:t>
            </a:r>
          </a:p>
          <a:p>
            <a:pPr algn="l"/>
            <a:r>
              <a:rPr lang="en-IN" b="1" dirty="0">
                <a:solidFill>
                  <a:srgbClr val="3B3D40"/>
                </a:solidFill>
                <a:highlight>
                  <a:srgbClr val="FFFFFF"/>
                </a:highlight>
                <a:latin typeface="Jost"/>
              </a:rPr>
              <a:t>              </a:t>
            </a:r>
            <a:r>
              <a:rPr lang="en-IN" b="1" i="0" dirty="0">
                <a:solidFill>
                  <a:srgbClr val="3B3D40"/>
                </a:solidFill>
                <a:effectLst/>
                <a:highlight>
                  <a:srgbClr val="FFFFFF"/>
                </a:highlight>
                <a:latin typeface="Jost"/>
              </a:rPr>
              <a:t>Applications:</a:t>
            </a:r>
          </a:p>
          <a:p>
            <a:pPr algn="l"/>
            <a:r>
              <a:rPr lang="en-IN" b="1" dirty="0">
                <a:solidFill>
                  <a:srgbClr val="3B3D40"/>
                </a:solidFill>
                <a:highlight>
                  <a:srgbClr val="FFFFFF"/>
                </a:highlight>
                <a:latin typeface="Jost"/>
              </a:rPr>
              <a:t>                                       </a:t>
            </a:r>
            <a:r>
              <a:rPr lang="en-US" b="0" i="0" dirty="0">
                <a:solidFill>
                  <a:srgbClr val="3B3D40"/>
                </a:solidFill>
                <a:effectLst/>
                <a:highlight>
                  <a:srgbClr val="FFFFFF"/>
                </a:highlight>
                <a:latin typeface="Jost"/>
              </a:rPr>
              <a:t>When it comes to scientific computations and mathematical</a:t>
            </a:r>
          </a:p>
          <a:p>
            <a:pPr algn="l"/>
            <a:r>
              <a:rPr lang="en-US" dirty="0">
                <a:solidFill>
                  <a:srgbClr val="3B3D40"/>
                </a:solidFill>
                <a:highlight>
                  <a:srgbClr val="FFFFFF"/>
                </a:highlight>
                <a:latin typeface="Jost"/>
              </a:rPr>
              <a:t>                                        </a:t>
            </a:r>
            <a:r>
              <a:rPr lang="en-US" b="0" i="0" dirty="0">
                <a:solidFill>
                  <a:srgbClr val="3B3D40"/>
                </a:solidFill>
                <a:effectLst/>
                <a:highlight>
                  <a:srgbClr val="FFFFFF"/>
                </a:highlight>
                <a:latin typeface="Jost"/>
              </a:rPr>
              <a:t>processes, software engineers consider Java programming</a:t>
            </a:r>
          </a:p>
          <a:p>
            <a:pPr algn="l"/>
            <a:r>
              <a:rPr lang="en-US" dirty="0">
                <a:solidFill>
                  <a:srgbClr val="3B3D40"/>
                </a:solidFill>
                <a:highlight>
                  <a:srgbClr val="FFFFFF"/>
                </a:highlight>
                <a:latin typeface="Jost"/>
              </a:rPr>
              <a:t>                                        </a:t>
            </a:r>
            <a:r>
              <a:rPr lang="en-US" b="0" i="0" dirty="0">
                <a:solidFill>
                  <a:srgbClr val="3B3D40"/>
                </a:solidFill>
                <a:effectLst/>
                <a:highlight>
                  <a:srgbClr val="FFFFFF"/>
                </a:highlight>
                <a:latin typeface="Jost"/>
              </a:rPr>
              <a:t>language as the weapon of choice. These programs are </a:t>
            </a:r>
          </a:p>
          <a:p>
            <a:pPr algn="l"/>
            <a:r>
              <a:rPr lang="en-US" dirty="0">
                <a:solidFill>
                  <a:srgbClr val="3B3D40"/>
                </a:solidFill>
                <a:highlight>
                  <a:srgbClr val="FFFFFF"/>
                </a:highlight>
                <a:latin typeface="Jost"/>
              </a:rPr>
              <a:t>                                       </a:t>
            </a:r>
            <a:r>
              <a:rPr lang="en-US" b="0" i="0" dirty="0">
                <a:solidFill>
                  <a:srgbClr val="3B3D40"/>
                </a:solidFill>
                <a:effectLst/>
                <a:highlight>
                  <a:srgbClr val="FFFFFF"/>
                </a:highlight>
                <a:latin typeface="Jost"/>
              </a:rPr>
              <a:t> intended to be extremely safe and quick.</a:t>
            </a:r>
            <a:endParaRPr lang="en-IN" b="0" i="0" dirty="0">
              <a:solidFill>
                <a:srgbClr val="3B3D40"/>
              </a:solidFill>
              <a:effectLst/>
              <a:highlight>
                <a:srgbClr val="FFFFFF"/>
              </a:highlight>
              <a:latin typeface="Jost"/>
            </a:endParaRPr>
          </a:p>
        </p:txBody>
      </p:sp>
    </p:spTree>
    <p:extLst>
      <p:ext uri="{BB962C8B-B14F-4D97-AF65-F5344CB8AC3E}">
        <p14:creationId xmlns:p14="http://schemas.microsoft.com/office/powerpoint/2010/main" val="23725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56371"/>
            <a:ext cx="5358530" cy="369332"/>
          </a:xfrm>
        </p:spPr>
        <p:txBody>
          <a:bodyPr/>
          <a:lstStyle/>
          <a:p>
            <a:r>
              <a:rPr lang="en-IN" sz="2400" dirty="0">
                <a:solidFill>
                  <a:schemeClr val="bg1"/>
                </a:solidFill>
              </a:rPr>
              <a:t>Importance of java:</a:t>
            </a: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0" y="1799063"/>
            <a:ext cx="7772400" cy="1077218"/>
          </a:xfrm>
        </p:spPr>
        <p:txBody>
          <a:bodyPr/>
          <a:lstStyle/>
          <a:p>
            <a:pPr algn="l"/>
            <a:r>
              <a:rPr lang="en-IN" b="1" i="0" dirty="0">
                <a:solidFill>
                  <a:srgbClr val="3B3D40"/>
                </a:solidFill>
                <a:effectLst/>
                <a:highlight>
                  <a:srgbClr val="FFFFFF"/>
                </a:highlight>
                <a:latin typeface="var(--font-h3)"/>
              </a:rPr>
              <a:t>Game development:</a:t>
            </a:r>
          </a:p>
          <a:p>
            <a:pPr algn="l"/>
            <a:r>
              <a:rPr lang="en-IN" b="1" dirty="0">
                <a:solidFill>
                  <a:srgbClr val="3B3D40"/>
                </a:solidFill>
                <a:highlight>
                  <a:srgbClr val="FFFFFF"/>
                </a:highlight>
                <a:latin typeface="var(--font-h3)"/>
              </a:rPr>
              <a:t>                                         </a:t>
            </a:r>
            <a:r>
              <a:rPr lang="en-US" b="0" i="0" dirty="0">
                <a:solidFill>
                  <a:srgbClr val="3B3D40"/>
                </a:solidFill>
                <a:effectLst/>
                <a:highlight>
                  <a:srgbClr val="FFFFFF"/>
                </a:highlight>
                <a:latin typeface="Jost"/>
              </a:rPr>
              <a:t>Because it is supported by the open-source most compelling 3D</a:t>
            </a:r>
          </a:p>
          <a:p>
            <a:pPr algn="l"/>
            <a:r>
              <a:rPr lang="en-US" dirty="0">
                <a:solidFill>
                  <a:srgbClr val="3B3D40"/>
                </a:solidFill>
                <a:highlight>
                  <a:srgbClr val="FFFFFF"/>
                </a:highlight>
                <a:latin typeface="Jost"/>
              </a:rPr>
              <a:t>                                     </a:t>
            </a:r>
            <a:r>
              <a:rPr lang="en-US" b="0" i="0" dirty="0">
                <a:solidFill>
                  <a:srgbClr val="3B3D40"/>
                </a:solidFill>
                <a:effectLst/>
                <a:highlight>
                  <a:srgbClr val="FFFFFF"/>
                </a:highlight>
                <a:latin typeface="Jost"/>
              </a:rPr>
              <a:t>    technology, Java is commonly applied by game production</a:t>
            </a:r>
          </a:p>
          <a:p>
            <a:pPr algn="l"/>
            <a:r>
              <a:rPr lang="en-US" dirty="0">
                <a:solidFill>
                  <a:srgbClr val="3B3D40"/>
                </a:solidFill>
                <a:highlight>
                  <a:srgbClr val="FFFFFF"/>
                </a:highlight>
                <a:latin typeface="Jost"/>
              </a:rPr>
              <a:t>                                        </a:t>
            </a:r>
            <a:r>
              <a:rPr lang="en-US" b="0" i="0" dirty="0">
                <a:solidFill>
                  <a:srgbClr val="3B3D40"/>
                </a:solidFill>
                <a:effectLst/>
                <a:highlight>
                  <a:srgbClr val="FFFFFF"/>
                </a:highlight>
                <a:latin typeface="Jost"/>
              </a:rPr>
              <a:t> companies. When it comes to building 3D games, the engine has</a:t>
            </a:r>
          </a:p>
          <a:p>
            <a:pPr algn="l"/>
            <a:r>
              <a:rPr lang="en-US" dirty="0">
                <a:solidFill>
                  <a:srgbClr val="3B3D40"/>
                </a:solidFill>
                <a:highlight>
                  <a:srgbClr val="FFFFFF"/>
                </a:highlight>
                <a:latin typeface="Jost"/>
              </a:rPr>
              <a:t>                                      </a:t>
            </a:r>
            <a:r>
              <a:rPr lang="en-US" b="0" i="0" dirty="0">
                <a:solidFill>
                  <a:srgbClr val="3B3D40"/>
                </a:solidFill>
                <a:effectLst/>
                <a:highlight>
                  <a:srgbClr val="FFFFFF"/>
                </a:highlight>
                <a:latin typeface="Jost"/>
              </a:rPr>
              <a:t>   unmatched capabilities.</a:t>
            </a:r>
            <a:endParaRPr lang="en-IN" dirty="0"/>
          </a:p>
        </p:txBody>
      </p:sp>
    </p:spTree>
    <p:extLst>
      <p:ext uri="{BB962C8B-B14F-4D97-AF65-F5344CB8AC3E}">
        <p14:creationId xmlns:p14="http://schemas.microsoft.com/office/powerpoint/2010/main" val="3561222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41503"/>
            <a:ext cx="5211337" cy="830997"/>
          </a:xfrm>
        </p:spPr>
        <p:txBody>
          <a:bodyPr/>
          <a:lstStyle/>
          <a:p>
            <a:r>
              <a:rPr lang="en-IN" sz="2800" dirty="0">
                <a:solidFill>
                  <a:schemeClr val="bg1"/>
                </a:solidFill>
              </a:rPr>
              <a:t>Java usage in industry:</a:t>
            </a:r>
            <a:br>
              <a:rPr lang="en-IN" sz="2800" dirty="0"/>
            </a:b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141249" y="1754458"/>
            <a:ext cx="8593873" cy="861774"/>
          </a:xfrm>
        </p:spPr>
        <p:txBody>
          <a:bodyPr/>
          <a:lstStyle/>
          <a:p>
            <a:pPr algn="l" rtl="0" fontAlgn="base"/>
            <a:r>
              <a:rPr lang="en-US" b="0" i="0" dirty="0">
                <a:solidFill>
                  <a:srgbClr val="273239"/>
                </a:solidFill>
                <a:effectLst/>
                <a:highlight>
                  <a:srgbClr val="FFFFFF"/>
                </a:highlight>
                <a:latin typeface="Nunito" panose="020F0502020204030204" pitchFamily="2" charset="0"/>
              </a:rPr>
              <a:t>      The IT industry, especially in India, heavily uses Java in most of their projects. Being a Java developer , on should have the knowledge about the Java-based tools and technologies used by the most of the IT industries such as</a:t>
            </a:r>
          </a:p>
          <a:p>
            <a:pPr algn="l" rtl="0" fontAlgn="base"/>
            <a:r>
              <a:rPr lang="en-US" dirty="0">
                <a:solidFill>
                  <a:srgbClr val="273239"/>
                </a:solidFill>
                <a:highlight>
                  <a:srgbClr val="FFFFFF"/>
                </a:highlight>
                <a:latin typeface="Nunito" panose="020F0502020204030204" pitchFamily="2" charset="0"/>
              </a:rPr>
              <a:t>      </a:t>
            </a:r>
            <a:r>
              <a:rPr lang="en-US" b="0" i="1" dirty="0">
                <a:solidFill>
                  <a:srgbClr val="273239"/>
                </a:solidFill>
                <a:effectLst/>
                <a:highlight>
                  <a:srgbClr val="FFFFFF"/>
                </a:highlight>
                <a:latin typeface="Nunito" panose="020F0502020204030204" pitchFamily="2" charset="0"/>
              </a:rPr>
              <a:t>Android application development, Web Development</a:t>
            </a:r>
            <a:endParaRPr lang="en-US" b="0" i="0" dirty="0">
              <a:solidFill>
                <a:srgbClr val="273239"/>
              </a:solidFill>
              <a:effectLst/>
              <a:highlight>
                <a:srgbClr val="FFFFFF"/>
              </a:highlight>
              <a:latin typeface="Nunito" panose="020F0502020204030204" pitchFamily="2" charset="0"/>
            </a:endParaRPr>
          </a:p>
          <a:p>
            <a:endParaRPr lang="en-IN" dirty="0"/>
          </a:p>
        </p:txBody>
      </p:sp>
      <p:sp>
        <p:nvSpPr>
          <p:cNvPr id="5" name="TextBox 4">
            <a:extLst>
              <a:ext uri="{FF2B5EF4-FFF2-40B4-BE49-F238E27FC236}">
                <a16:creationId xmlns:a16="http://schemas.microsoft.com/office/drawing/2014/main" id="{1B445B57-F6CA-6F71-92CA-FA85533CFF7E}"/>
              </a:ext>
            </a:extLst>
          </p:cNvPr>
          <p:cNvSpPr txBox="1"/>
          <p:nvPr/>
        </p:nvSpPr>
        <p:spPr>
          <a:xfrm>
            <a:off x="237893" y="2585455"/>
            <a:ext cx="6921189" cy="1815882"/>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anose="020F0502020204030204" pitchFamily="2" charset="0"/>
              </a:rPr>
              <a:t>Classification of Java Tools/Technologies Based on Different Fields</a:t>
            </a:r>
          </a:p>
          <a:p>
            <a:pPr algn="l" fontAlgn="base"/>
            <a:r>
              <a:rPr lang="en-US" b="1" i="0" dirty="0">
                <a:solidFill>
                  <a:srgbClr val="273239"/>
                </a:solidFill>
                <a:effectLst/>
                <a:highlight>
                  <a:srgbClr val="FFFFFF"/>
                </a:highlight>
                <a:latin typeface="Nunito" panose="020F0502020204030204" pitchFamily="2" charset="0"/>
              </a:rPr>
              <a:t>1. Web Development</a:t>
            </a:r>
          </a:p>
          <a:p>
            <a:pPr algn="l" rtl="0" fontAlgn="base"/>
            <a:r>
              <a:rPr lang="en-US" b="0" i="0" dirty="0">
                <a:solidFill>
                  <a:srgbClr val="273239"/>
                </a:solidFill>
                <a:effectLst/>
                <a:highlight>
                  <a:srgbClr val="FFFFFF"/>
                </a:highlight>
                <a:latin typeface="Nunito" panose="020F0502020204030204" pitchFamily="2" charset="0"/>
              </a:rPr>
              <a:t>                                            Web development refers to the development of a</a:t>
            </a:r>
          </a:p>
          <a:p>
            <a:pPr algn="l" rtl="0" fontAlgn="base"/>
            <a:r>
              <a:rPr lang="en-US" dirty="0">
                <a:solidFill>
                  <a:srgbClr val="273239"/>
                </a:solidFill>
                <a:highlight>
                  <a:srgbClr val="FFFFFF"/>
                </a:highlight>
                <a:latin typeface="Nunito" panose="020F0502020204030204" pitchFamily="2" charset="0"/>
              </a:rPr>
              <a:t>                                        </a:t>
            </a:r>
            <a:r>
              <a:rPr lang="en-US" b="0" i="0" dirty="0">
                <a:solidFill>
                  <a:srgbClr val="273239"/>
                </a:solidFill>
                <a:effectLst/>
                <a:highlight>
                  <a:srgbClr val="FFFFFF"/>
                </a:highlight>
                <a:latin typeface="Nunito" panose="020F0502020204030204" pitchFamily="2" charset="0"/>
              </a:rPr>
              <a:t>    website(collection of web pages) or a web</a:t>
            </a:r>
          </a:p>
          <a:p>
            <a:pPr algn="l" rtl="0" fontAlgn="base"/>
            <a:r>
              <a:rPr lang="en-US" dirty="0">
                <a:solidFill>
                  <a:srgbClr val="273239"/>
                </a:solidFill>
                <a:highlight>
                  <a:srgbClr val="FFFFFF"/>
                </a:highlight>
                <a:latin typeface="Nunito" panose="020F0502020204030204" pitchFamily="2" charset="0"/>
              </a:rPr>
              <a:t>                                           </a:t>
            </a:r>
            <a:r>
              <a:rPr lang="en-US" b="0" i="0" dirty="0">
                <a:solidFill>
                  <a:srgbClr val="273239"/>
                </a:solidFill>
                <a:effectLst/>
                <a:highlight>
                  <a:srgbClr val="FFFFFF"/>
                </a:highlight>
                <a:latin typeface="Nunito" panose="020F0502020204030204" pitchFamily="2" charset="0"/>
              </a:rPr>
              <a:t> application(collection of</a:t>
            </a:r>
          </a:p>
          <a:p>
            <a:pPr algn="l" rtl="0" fontAlgn="base"/>
            <a:r>
              <a:rPr lang="en-US" dirty="0">
                <a:solidFill>
                  <a:srgbClr val="273239"/>
                </a:solidFill>
                <a:highlight>
                  <a:srgbClr val="FFFFFF"/>
                </a:highlight>
                <a:latin typeface="Nunito" panose="020F0502020204030204" pitchFamily="2" charset="0"/>
              </a:rPr>
              <a:t>                                           </a:t>
            </a:r>
            <a:r>
              <a:rPr lang="en-US" b="0" i="0" dirty="0">
                <a:solidFill>
                  <a:srgbClr val="273239"/>
                </a:solidFill>
                <a:effectLst/>
                <a:highlight>
                  <a:srgbClr val="FFFFFF"/>
                </a:highlight>
                <a:latin typeface="Nunito" panose="020F0502020204030204" pitchFamily="2" charset="0"/>
              </a:rPr>
              <a:t> smaller apps/ modules.. similar to a website). For example:- The site</a:t>
            </a:r>
          </a:p>
          <a:p>
            <a:pPr algn="l" rtl="0" fontAlgn="base"/>
            <a:r>
              <a:rPr lang="en-US" dirty="0">
                <a:solidFill>
                  <a:srgbClr val="273239"/>
                </a:solidFill>
                <a:highlight>
                  <a:srgbClr val="FFFFFF"/>
                </a:highlight>
                <a:latin typeface="Nunito" panose="020F0502020204030204" pitchFamily="2" charset="0"/>
              </a:rPr>
              <a:t>                                            </a:t>
            </a:r>
            <a:r>
              <a:rPr lang="en-US" b="0" i="0" dirty="0">
                <a:solidFill>
                  <a:srgbClr val="273239"/>
                </a:solidFill>
                <a:effectLst/>
                <a:highlight>
                  <a:srgbClr val="FFFFFF"/>
                </a:highlight>
                <a:latin typeface="Nunito" panose="020F0502020204030204" pitchFamily="2" charset="0"/>
              </a:rPr>
              <a:t> you are currently viewing is a website.</a:t>
            </a:r>
          </a:p>
        </p:txBody>
      </p:sp>
      <p:sp>
        <p:nvSpPr>
          <p:cNvPr id="7" name="TextBox 6">
            <a:extLst>
              <a:ext uri="{FF2B5EF4-FFF2-40B4-BE49-F238E27FC236}">
                <a16:creationId xmlns:a16="http://schemas.microsoft.com/office/drawing/2014/main" id="{DA407722-4257-1EA0-77FF-5E63D5BB5B87}"/>
              </a:ext>
            </a:extLst>
          </p:cNvPr>
          <p:cNvSpPr txBox="1"/>
          <p:nvPr/>
        </p:nvSpPr>
        <p:spPr>
          <a:xfrm>
            <a:off x="178420" y="3901997"/>
            <a:ext cx="6566209" cy="954107"/>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anose="020F0502020204030204" pitchFamily="2" charset="0"/>
              </a:rPr>
              <a:t>2. Android Application</a:t>
            </a:r>
          </a:p>
          <a:p>
            <a:pPr algn="l" rtl="0" fontAlgn="base"/>
            <a:r>
              <a:rPr lang="en-US" b="0" i="0" dirty="0">
                <a:solidFill>
                  <a:srgbClr val="273239"/>
                </a:solidFill>
                <a:effectLst/>
                <a:highlight>
                  <a:srgbClr val="FFFFFF"/>
                </a:highlight>
                <a:latin typeface="Nunito" panose="020F0502020204030204" pitchFamily="2" charset="0"/>
              </a:rPr>
              <a:t>                                             Android applications are . </a:t>
            </a:r>
            <a:r>
              <a:rPr lang="en-US" b="0" i="0" dirty="0" err="1">
                <a:solidFill>
                  <a:srgbClr val="273239"/>
                </a:solidFill>
                <a:effectLst/>
                <a:highlight>
                  <a:srgbClr val="FFFFFF"/>
                </a:highlight>
                <a:latin typeface="Nunito" panose="020F0502020204030204" pitchFamily="2" charset="0"/>
              </a:rPr>
              <a:t>apk</a:t>
            </a:r>
            <a:r>
              <a:rPr lang="en-US" b="0" i="0" dirty="0">
                <a:solidFill>
                  <a:srgbClr val="273239"/>
                </a:solidFill>
                <a:effectLst/>
                <a:highlight>
                  <a:srgbClr val="FFFFFF"/>
                </a:highlight>
                <a:latin typeface="Nunito" panose="020F0502020204030204" pitchFamily="2" charset="0"/>
              </a:rPr>
              <a:t> applications which run</a:t>
            </a:r>
          </a:p>
          <a:p>
            <a:pPr algn="l" rtl="0" fontAlgn="base"/>
            <a:r>
              <a:rPr lang="en-US" dirty="0">
                <a:solidFill>
                  <a:srgbClr val="273239"/>
                </a:solidFill>
                <a:highlight>
                  <a:srgbClr val="FFFFFF"/>
                </a:highlight>
                <a:latin typeface="Nunito" panose="020F0502020204030204" pitchFamily="2" charset="0"/>
              </a:rPr>
              <a:t>                                        </a:t>
            </a:r>
            <a:r>
              <a:rPr lang="en-US" b="0" i="0" dirty="0">
                <a:solidFill>
                  <a:srgbClr val="273239"/>
                </a:solidFill>
                <a:effectLst/>
                <a:highlight>
                  <a:srgbClr val="FFFFFF"/>
                </a:highlight>
                <a:latin typeface="Nunito" panose="020F0502020204030204" pitchFamily="2" charset="0"/>
              </a:rPr>
              <a:t>     on Android devices. More and more devices are</a:t>
            </a:r>
          </a:p>
          <a:p>
            <a:pPr algn="l" rtl="0" fontAlgn="base"/>
            <a:r>
              <a:rPr lang="en-US" dirty="0">
                <a:solidFill>
                  <a:srgbClr val="273239"/>
                </a:solidFill>
                <a:highlight>
                  <a:srgbClr val="FFFFFF"/>
                </a:highlight>
                <a:latin typeface="Nunito" panose="020F0502020204030204" pitchFamily="2" charset="0"/>
              </a:rPr>
              <a:t>                                            </a:t>
            </a:r>
            <a:r>
              <a:rPr lang="en-US" b="0" i="0" dirty="0">
                <a:solidFill>
                  <a:srgbClr val="273239"/>
                </a:solidFill>
                <a:effectLst/>
                <a:highlight>
                  <a:srgbClr val="FFFFFF"/>
                </a:highlight>
                <a:latin typeface="Nunito" panose="020F0502020204030204" pitchFamily="2" charset="0"/>
              </a:rPr>
              <a:t> having  Android kernel nowadays.</a:t>
            </a:r>
          </a:p>
        </p:txBody>
      </p:sp>
    </p:spTree>
    <p:extLst>
      <p:ext uri="{BB962C8B-B14F-4D97-AF65-F5344CB8AC3E}">
        <p14:creationId xmlns:p14="http://schemas.microsoft.com/office/powerpoint/2010/main" val="315509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1" y="1278673"/>
            <a:ext cx="5545873" cy="453483"/>
          </a:xfrm>
        </p:spPr>
        <p:txBody>
          <a:bodyPr/>
          <a:lstStyle/>
          <a:p>
            <a:br>
              <a:rPr lang="en-IN" b="1" i="0" dirty="0">
                <a:solidFill>
                  <a:srgbClr val="273239"/>
                </a:solidFill>
                <a:effectLst/>
                <a:highlight>
                  <a:srgbClr val="FFFFFF"/>
                </a:highlight>
                <a:latin typeface="Nunito" pitchFamily="2" charset="0"/>
              </a:rPr>
            </a:b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230459" y="1784195"/>
            <a:ext cx="8002859" cy="1077218"/>
          </a:xfrm>
        </p:spPr>
        <p:txBody>
          <a:bodyPr/>
          <a:lstStyle/>
          <a:p>
            <a:r>
              <a:rPr lang="en-IN" b="1" i="0" dirty="0">
                <a:solidFill>
                  <a:srgbClr val="273239"/>
                </a:solidFill>
                <a:effectLst/>
                <a:highlight>
                  <a:srgbClr val="FFFFFF"/>
                </a:highlight>
                <a:latin typeface="Nunito" pitchFamily="2" charset="0"/>
              </a:rPr>
              <a:t>Big Data:</a:t>
            </a:r>
            <a:r>
              <a:rPr lang="en-US" b="0" i="0" dirty="0">
                <a:solidFill>
                  <a:srgbClr val="273239"/>
                </a:solidFill>
                <a:effectLst/>
                <a:highlight>
                  <a:srgbClr val="FFFFFF"/>
                </a:highlight>
                <a:latin typeface="Nunito" pitchFamily="2" charset="0"/>
              </a:rPr>
              <a:t> </a:t>
            </a:r>
          </a:p>
          <a:p>
            <a:r>
              <a:rPr lang="en-US" dirty="0">
                <a:solidFill>
                  <a:srgbClr val="273239"/>
                </a:solidFill>
                <a:highlight>
                  <a:srgbClr val="FFFFFF"/>
                </a:highlight>
                <a:latin typeface="Nunito" pitchFamily="2" charset="0"/>
              </a:rPr>
              <a:t>                </a:t>
            </a:r>
            <a:r>
              <a:rPr lang="en-US" b="0" i="0" dirty="0">
                <a:solidFill>
                  <a:srgbClr val="273239"/>
                </a:solidFill>
                <a:effectLst/>
                <a:highlight>
                  <a:srgbClr val="FFFFFF"/>
                </a:highlight>
                <a:latin typeface="Nunito" pitchFamily="2" charset="0"/>
              </a:rPr>
              <a:t>As the data is growing day by day, the appropriate handling of data has become </a:t>
            </a:r>
          </a:p>
          <a:p>
            <a:r>
              <a:rPr lang="en-US" dirty="0">
                <a:solidFill>
                  <a:srgbClr val="273239"/>
                </a:solidFill>
                <a:highlight>
                  <a:srgbClr val="FFFFFF"/>
                </a:highlight>
                <a:latin typeface="Nunito" pitchFamily="2" charset="0"/>
              </a:rPr>
              <a:t>             </a:t>
            </a:r>
            <a:r>
              <a:rPr lang="en-US" b="0" i="0" dirty="0">
                <a:solidFill>
                  <a:srgbClr val="273239"/>
                </a:solidFill>
                <a:effectLst/>
                <a:highlight>
                  <a:srgbClr val="FFFFFF"/>
                </a:highlight>
                <a:latin typeface="Nunito" pitchFamily="2" charset="0"/>
              </a:rPr>
              <a:t>   necessary for every organization. Be it training the statistical model or anything else,  </a:t>
            </a:r>
          </a:p>
          <a:p>
            <a:r>
              <a:rPr lang="en-US" dirty="0">
                <a:solidFill>
                  <a:srgbClr val="273239"/>
                </a:solidFill>
                <a:highlight>
                  <a:srgbClr val="FFFFFF"/>
                </a:highlight>
                <a:latin typeface="Nunito" pitchFamily="2" charset="0"/>
              </a:rPr>
              <a:t>              </a:t>
            </a:r>
            <a:r>
              <a:rPr lang="en-US" b="0" i="0" dirty="0">
                <a:solidFill>
                  <a:srgbClr val="273239"/>
                </a:solidFill>
                <a:effectLst/>
                <a:highlight>
                  <a:srgbClr val="FFFFFF"/>
                </a:highlight>
                <a:latin typeface="Nunito" pitchFamily="2" charset="0"/>
              </a:rPr>
              <a:t>  handling big data isn’t easy and hence requires some tools for the same.</a:t>
            </a:r>
            <a:endParaRPr lang="en-IN" b="1" i="0" dirty="0">
              <a:solidFill>
                <a:srgbClr val="273239"/>
              </a:solidFill>
              <a:effectLst/>
              <a:highlight>
                <a:srgbClr val="FFFFFF"/>
              </a:highlight>
              <a:latin typeface="Nunito" pitchFamily="2" charset="0"/>
            </a:endParaRPr>
          </a:p>
          <a:p>
            <a:endParaRPr lang="en-IN" dirty="0"/>
          </a:p>
        </p:txBody>
      </p:sp>
      <p:sp>
        <p:nvSpPr>
          <p:cNvPr id="7" name="TextBox 6">
            <a:extLst>
              <a:ext uri="{FF2B5EF4-FFF2-40B4-BE49-F238E27FC236}">
                <a16:creationId xmlns:a16="http://schemas.microsoft.com/office/drawing/2014/main" id="{1E0CEC0E-F13D-9134-EA09-E374D57966CD}"/>
              </a:ext>
            </a:extLst>
          </p:cNvPr>
          <p:cNvSpPr txBox="1"/>
          <p:nvPr/>
        </p:nvSpPr>
        <p:spPr>
          <a:xfrm>
            <a:off x="-1" y="1278673"/>
            <a:ext cx="6858001" cy="307777"/>
          </a:xfrm>
          <a:prstGeom prst="rect">
            <a:avLst/>
          </a:prstGeom>
          <a:noFill/>
        </p:spPr>
        <p:txBody>
          <a:bodyPr wrap="square">
            <a:spAutoFit/>
          </a:bodyPr>
          <a:lstStyle/>
          <a:p>
            <a:r>
              <a:rPr lang="en-IN" sz="1400">
                <a:solidFill>
                  <a:schemeClr val="bg1"/>
                </a:solidFill>
              </a:rPr>
              <a:t>Java usage in industry:</a:t>
            </a:r>
            <a:endParaRPr lang="en-IN" dirty="0"/>
          </a:p>
        </p:txBody>
      </p:sp>
      <p:sp>
        <p:nvSpPr>
          <p:cNvPr id="9" name="TextBox 8">
            <a:extLst>
              <a:ext uri="{FF2B5EF4-FFF2-40B4-BE49-F238E27FC236}">
                <a16:creationId xmlns:a16="http://schemas.microsoft.com/office/drawing/2014/main" id="{5648A3E1-D32E-88C2-ED3A-9FB27167E2EA}"/>
              </a:ext>
            </a:extLst>
          </p:cNvPr>
          <p:cNvSpPr txBox="1"/>
          <p:nvPr/>
        </p:nvSpPr>
        <p:spPr>
          <a:xfrm>
            <a:off x="-96644" y="2605675"/>
            <a:ext cx="6800384" cy="738664"/>
          </a:xfrm>
          <a:prstGeom prst="rect">
            <a:avLst/>
          </a:prstGeom>
          <a:noFill/>
        </p:spPr>
        <p:txBody>
          <a:bodyPr wrap="square">
            <a:spAutoFit/>
          </a:bodyPr>
          <a:lstStyle/>
          <a:p>
            <a:pPr algn="l" fontAlgn="base"/>
            <a:r>
              <a:rPr lang="en-IN" b="1" i="0" dirty="0">
                <a:solidFill>
                  <a:srgbClr val="273239"/>
                </a:solidFill>
                <a:effectLst/>
                <a:highlight>
                  <a:srgbClr val="FFFFFF"/>
                </a:highlight>
                <a:latin typeface="Nunito" pitchFamily="2" charset="0"/>
              </a:rPr>
              <a:t>DevOps:</a:t>
            </a:r>
            <a:r>
              <a:rPr lang="en-US" b="0" i="0" dirty="0">
                <a:solidFill>
                  <a:srgbClr val="273239"/>
                </a:solidFill>
                <a:effectLst/>
                <a:highlight>
                  <a:srgbClr val="FFFFFF"/>
                </a:highlight>
                <a:latin typeface="Nunito" pitchFamily="2" charset="0"/>
              </a:rPr>
              <a:t> </a:t>
            </a:r>
          </a:p>
          <a:p>
            <a:pPr algn="l" fontAlgn="base"/>
            <a:r>
              <a:rPr lang="en-US" dirty="0">
                <a:solidFill>
                  <a:srgbClr val="273239"/>
                </a:solidFill>
                <a:highlight>
                  <a:srgbClr val="FFFFFF"/>
                </a:highlight>
                <a:latin typeface="Nunito" pitchFamily="2" charset="0"/>
              </a:rPr>
              <a:t>               </a:t>
            </a:r>
            <a:r>
              <a:rPr lang="en-US" b="0" i="0" dirty="0">
                <a:solidFill>
                  <a:srgbClr val="273239"/>
                </a:solidFill>
                <a:effectLst/>
                <a:highlight>
                  <a:srgbClr val="FFFFFF"/>
                </a:highlight>
                <a:latin typeface="Nunito" pitchFamily="2" charset="0"/>
              </a:rPr>
              <a:t>Java DevOps is simply following the DevOps practices and philosophies</a:t>
            </a:r>
          </a:p>
          <a:p>
            <a:pPr algn="l" fontAlgn="base"/>
            <a:r>
              <a:rPr lang="en-US" dirty="0">
                <a:solidFill>
                  <a:srgbClr val="273239"/>
                </a:solidFill>
                <a:highlight>
                  <a:srgbClr val="FFFFFF"/>
                </a:highlight>
                <a:latin typeface="Nunito" pitchFamily="2" charset="0"/>
              </a:rPr>
              <a:t>              </a:t>
            </a:r>
            <a:r>
              <a:rPr lang="en-US" b="0" i="0" dirty="0">
                <a:solidFill>
                  <a:srgbClr val="273239"/>
                </a:solidFill>
                <a:effectLst/>
                <a:highlight>
                  <a:srgbClr val="FFFFFF"/>
                </a:highlight>
                <a:latin typeface="Nunito" pitchFamily="2" charset="0"/>
              </a:rPr>
              <a:t> for Java app development to obtain better and rapid development</a:t>
            </a:r>
            <a:endParaRPr lang="en-IN" b="1" i="0" dirty="0">
              <a:solidFill>
                <a:srgbClr val="273239"/>
              </a:solidFill>
              <a:effectLst/>
              <a:highlight>
                <a:srgbClr val="FFFFFF"/>
              </a:highlight>
              <a:latin typeface="Nunito" pitchFamily="2" charset="0"/>
            </a:endParaRPr>
          </a:p>
        </p:txBody>
      </p:sp>
      <p:sp>
        <p:nvSpPr>
          <p:cNvPr id="11" name="TextBox 10">
            <a:extLst>
              <a:ext uri="{FF2B5EF4-FFF2-40B4-BE49-F238E27FC236}">
                <a16:creationId xmlns:a16="http://schemas.microsoft.com/office/drawing/2014/main" id="{B12C4B86-F543-453A-FA8E-402299E32A84}"/>
              </a:ext>
            </a:extLst>
          </p:cNvPr>
          <p:cNvSpPr txBox="1"/>
          <p:nvPr/>
        </p:nvSpPr>
        <p:spPr>
          <a:xfrm>
            <a:off x="-96645" y="3241289"/>
            <a:ext cx="6934199" cy="2031325"/>
          </a:xfrm>
          <a:prstGeom prst="rect">
            <a:avLst/>
          </a:prstGeom>
          <a:noFill/>
        </p:spPr>
        <p:txBody>
          <a:bodyPr wrap="square">
            <a:spAutoFit/>
          </a:bodyPr>
          <a:lstStyle/>
          <a:p>
            <a:pPr algn="l" fontAlgn="base"/>
            <a:r>
              <a:rPr lang="en-IN" b="1" i="0" dirty="0">
                <a:solidFill>
                  <a:srgbClr val="273239"/>
                </a:solidFill>
                <a:effectLst/>
                <a:highlight>
                  <a:srgbClr val="FFFFFF"/>
                </a:highlight>
                <a:latin typeface="Nunito" pitchFamily="2" charset="0"/>
              </a:rPr>
              <a:t>Desktop </a:t>
            </a:r>
          </a:p>
          <a:p>
            <a:pPr algn="l" fontAlgn="base"/>
            <a:r>
              <a:rPr lang="en-IN" b="1" i="0" dirty="0">
                <a:solidFill>
                  <a:srgbClr val="273239"/>
                </a:solidFill>
                <a:effectLst/>
                <a:highlight>
                  <a:srgbClr val="FFFFFF"/>
                </a:highlight>
                <a:latin typeface="Nunito" pitchFamily="2" charset="0"/>
              </a:rPr>
              <a:t>Applications:</a:t>
            </a:r>
            <a:r>
              <a:rPr lang="en-US" b="0" i="0" dirty="0">
                <a:solidFill>
                  <a:srgbClr val="273239"/>
                </a:solidFill>
                <a:effectLst/>
                <a:highlight>
                  <a:srgbClr val="FFFFFF"/>
                </a:highlight>
                <a:latin typeface="Nunito" pitchFamily="2" charset="0"/>
              </a:rPr>
              <a:t> </a:t>
            </a:r>
          </a:p>
          <a:p>
            <a:pPr algn="l" fontAlgn="base"/>
            <a:r>
              <a:rPr lang="en-US" dirty="0">
                <a:solidFill>
                  <a:srgbClr val="273239"/>
                </a:solidFill>
                <a:highlight>
                  <a:srgbClr val="FFFFFF"/>
                </a:highlight>
                <a:latin typeface="Nunito" pitchFamily="2" charset="0"/>
              </a:rPr>
              <a:t>                        </a:t>
            </a:r>
            <a:r>
              <a:rPr lang="en-US" b="0" i="0" dirty="0">
                <a:solidFill>
                  <a:srgbClr val="273239"/>
                </a:solidFill>
                <a:effectLst/>
                <a:highlight>
                  <a:srgbClr val="FFFFFF"/>
                </a:highlight>
                <a:latin typeface="Nunito" pitchFamily="2" charset="0"/>
              </a:rPr>
              <a:t>Following tools/technology/features can be used to build Desktop</a:t>
            </a:r>
          </a:p>
          <a:p>
            <a:pPr algn="l" fontAlgn="base"/>
            <a:r>
              <a:rPr lang="en-US" dirty="0">
                <a:solidFill>
                  <a:srgbClr val="273239"/>
                </a:solidFill>
                <a:highlight>
                  <a:srgbClr val="FFFFFF"/>
                </a:highlight>
                <a:latin typeface="Nunito" pitchFamily="2" charset="0"/>
              </a:rPr>
              <a:t>                    </a:t>
            </a:r>
            <a:r>
              <a:rPr lang="en-US" b="0" i="0" dirty="0">
                <a:solidFill>
                  <a:srgbClr val="273239"/>
                </a:solidFill>
                <a:effectLst/>
                <a:highlight>
                  <a:srgbClr val="FFFFFF"/>
                </a:highlight>
                <a:latin typeface="Nunito" pitchFamily="2" charset="0"/>
              </a:rPr>
              <a:t>    applications using Java. These are packages in Java that can be</a:t>
            </a:r>
          </a:p>
          <a:p>
            <a:pPr algn="l" fontAlgn="base"/>
            <a:r>
              <a:rPr lang="en-US" dirty="0">
                <a:solidFill>
                  <a:srgbClr val="273239"/>
                </a:solidFill>
                <a:highlight>
                  <a:srgbClr val="FFFFFF"/>
                </a:highlight>
                <a:latin typeface="Nunito" pitchFamily="2" charset="0"/>
              </a:rPr>
              <a:t>                       </a:t>
            </a:r>
            <a:r>
              <a:rPr lang="en-US" b="0" i="0" dirty="0">
                <a:solidFill>
                  <a:srgbClr val="273239"/>
                </a:solidFill>
                <a:effectLst/>
                <a:highlight>
                  <a:srgbClr val="FFFFFF"/>
                </a:highlight>
                <a:latin typeface="Nunito" pitchFamily="2" charset="0"/>
              </a:rPr>
              <a:t> imported and used easily.</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       Swing</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       AWT</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       JavaFX</a:t>
            </a:r>
          </a:p>
          <a:p>
            <a:pPr algn="l" fontAlgn="base"/>
            <a:endParaRPr lang="en-IN" b="1" i="0" dirty="0">
              <a:solidFill>
                <a:srgbClr val="273239"/>
              </a:solidFill>
              <a:effectLst/>
              <a:highlight>
                <a:srgbClr val="FFFFFF"/>
              </a:highlight>
              <a:latin typeface="Nunito" pitchFamily="2" charset="0"/>
            </a:endParaRPr>
          </a:p>
        </p:txBody>
      </p:sp>
    </p:spTree>
    <p:extLst>
      <p:ext uri="{BB962C8B-B14F-4D97-AF65-F5344CB8AC3E}">
        <p14:creationId xmlns:p14="http://schemas.microsoft.com/office/powerpoint/2010/main" val="116214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56371"/>
            <a:ext cx="5203902" cy="369332"/>
          </a:xfrm>
        </p:spPr>
        <p:txBody>
          <a:bodyPr/>
          <a:lstStyle/>
          <a:p>
            <a:r>
              <a:rPr lang="en-IN" sz="2400" dirty="0">
                <a:solidFill>
                  <a:schemeClr val="bg1"/>
                </a:solidFill>
              </a:rPr>
              <a:t>The byte code:</a:t>
            </a:r>
            <a:endParaRPr lang="en-IN" dirty="0"/>
          </a:p>
        </p:txBody>
      </p:sp>
      <p:sp>
        <p:nvSpPr>
          <p:cNvPr id="4" name="Rectangle 1">
            <a:extLst>
              <a:ext uri="{FF2B5EF4-FFF2-40B4-BE49-F238E27FC236}">
                <a16:creationId xmlns:a16="http://schemas.microsoft.com/office/drawing/2014/main" id="{06380D51-8F9C-31B1-DDAE-FA5B38D9F994}"/>
              </a:ext>
            </a:extLst>
          </p:cNvPr>
          <p:cNvSpPr>
            <a:spLocks noGrp="1" noChangeArrowheads="1"/>
          </p:cNvSpPr>
          <p:nvPr>
            <p:ph type="subTitle" idx="1"/>
          </p:nvPr>
        </p:nvSpPr>
        <p:spPr bwMode="auto">
          <a:xfrm>
            <a:off x="0" y="1662359"/>
            <a:ext cx="8355981" cy="347401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11111"/>
                </a:solidFill>
                <a:effectLst/>
                <a:latin typeface="-apple-system"/>
              </a:rPr>
              <a:t>Java bytecode</a:t>
            </a:r>
            <a:r>
              <a:rPr kumimoji="0" lang="en-US" altLang="en-US" sz="1200" b="0" i="0" u="none" strike="noStrike" cap="none" normalizeH="0" baseline="0" dirty="0">
                <a:ln>
                  <a:noFill/>
                </a:ln>
                <a:solidFill>
                  <a:srgbClr val="111111"/>
                </a:solidFill>
                <a:effectLst/>
                <a:latin typeface="-apple-system"/>
              </a:rPr>
              <a:t> is the </a:t>
            </a:r>
            <a:r>
              <a:rPr kumimoji="0" lang="en-US" altLang="en-US" sz="1200" b="1" i="0" u="none" strike="noStrike" cap="none" normalizeH="0" baseline="0" dirty="0">
                <a:ln>
                  <a:noFill/>
                </a:ln>
                <a:solidFill>
                  <a:srgbClr val="111111"/>
                </a:solidFill>
                <a:effectLst/>
                <a:latin typeface="-apple-system"/>
              </a:rPr>
              <a:t>instruction set</a:t>
            </a:r>
            <a:r>
              <a:rPr kumimoji="0" lang="en-US" altLang="en-US" sz="1200" b="0" i="0" u="none" strike="noStrike" cap="none" normalizeH="0" baseline="0" dirty="0">
                <a:ln>
                  <a:noFill/>
                </a:ln>
                <a:solidFill>
                  <a:srgbClr val="111111"/>
                </a:solidFill>
                <a:effectLst/>
                <a:latin typeface="-apple-system"/>
              </a:rPr>
              <a:t> for the </a:t>
            </a:r>
            <a:r>
              <a:rPr kumimoji="0" lang="en-US" altLang="en-US" sz="1200" b="1" i="0" u="none" strike="noStrike" cap="none" normalizeH="0" baseline="0" dirty="0">
                <a:ln>
                  <a:noFill/>
                </a:ln>
                <a:solidFill>
                  <a:srgbClr val="111111"/>
                </a:solidFill>
                <a:effectLst/>
                <a:latin typeface="-apple-system"/>
              </a:rPr>
              <a:t>Java Virtual Machine (JVM)</a:t>
            </a:r>
            <a:r>
              <a:rPr kumimoji="0" lang="en-US" altLang="en-US" sz="1200" b="0" i="0" u="none" strike="noStrike" cap="none" normalizeH="0" baseline="0" dirty="0">
                <a:ln>
                  <a:noFill/>
                </a:ln>
                <a:solidFill>
                  <a:srgbClr val="111111"/>
                </a:solidFill>
                <a:effectLst/>
                <a:latin typeface="-apple-system"/>
              </a:rPr>
              <a:t>. It plays a crucial role in executing programs written in the Java language and other JVM-compatible languages. Here are some key points about Java bytecode: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111111"/>
                </a:solidFill>
                <a:effectLst/>
                <a:latin typeface="-apple-system"/>
              </a:rPr>
              <a:t>What is Java Bytecode?</a:t>
            </a:r>
            <a:endParaRPr kumimoji="0" lang="en-US" altLang="en-US" sz="12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Java bytecode consists of a series of instructions that the JVM interprets.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Each bytecode operation is represented by a </a:t>
            </a:r>
            <a:r>
              <a:rPr kumimoji="0" lang="en-US" altLang="en-US" sz="1200" b="1" i="0" u="none" strike="noStrike" cap="none" normalizeH="0" baseline="0" dirty="0">
                <a:ln>
                  <a:noFill/>
                </a:ln>
                <a:solidFill>
                  <a:srgbClr val="111111"/>
                </a:solidFill>
                <a:effectLst/>
                <a:latin typeface="-apple-system"/>
              </a:rPr>
              <a:t>single byte</a:t>
            </a:r>
            <a:r>
              <a:rPr kumimoji="0" lang="en-US" altLang="en-US" sz="1200" b="0" i="0" u="none" strike="noStrike" cap="none" normalizeH="0" baseline="0" dirty="0">
                <a:ln>
                  <a:noFill/>
                </a:ln>
                <a:solidFill>
                  <a:srgbClr val="111111"/>
                </a:solidFill>
                <a:effectLst/>
                <a:latin typeface="-apple-system"/>
              </a:rPr>
              <a:t>, which is why it’s called “bytecode.” This compact form of instruction allows for efficient execution.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111111"/>
                </a:solidFill>
                <a:effectLst/>
                <a:latin typeface="-apple-system"/>
              </a:rPr>
              <a:t>How Is Bytecode Generated?</a:t>
            </a:r>
            <a:endParaRPr kumimoji="0" lang="en-US" altLang="en-US" sz="12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When you write a Java program, you create </a:t>
            </a:r>
            <a:r>
              <a:rPr kumimoji="0" lang="en-US" altLang="en-US" sz="1200" b="1" i="0" u="none" strike="noStrike" cap="none" normalizeH="0" baseline="0" dirty="0">
                <a:ln>
                  <a:noFill/>
                </a:ln>
                <a:solidFill>
                  <a:srgbClr val="111111"/>
                </a:solidFill>
                <a:effectLst/>
                <a:latin typeface="-apple-system"/>
              </a:rPr>
              <a:t>source code</a:t>
            </a:r>
            <a:r>
              <a:rPr kumimoji="0" lang="en-US" altLang="en-US" sz="1200" b="0" i="0" u="none" strike="noStrike" cap="none" normalizeH="0" baseline="0" dirty="0">
                <a:ln>
                  <a:noFill/>
                </a:ln>
                <a:solidFill>
                  <a:srgbClr val="111111"/>
                </a:solidFill>
                <a:effectLst/>
                <a:latin typeface="-apple-system"/>
              </a:rPr>
              <a:t> (e.g., </a:t>
            </a:r>
            <a:r>
              <a:rPr kumimoji="0" lang="en-US" altLang="en-US" sz="1000" b="0" i="0" u="none" strike="noStrike" cap="none" normalizeH="0" baseline="0" dirty="0">
                <a:ln>
                  <a:noFill/>
                </a:ln>
                <a:solidFill>
                  <a:srgbClr val="111111"/>
                </a:solidFill>
                <a:effectLst/>
                <a:latin typeface="Arial Unicode MS"/>
              </a:rPr>
              <a:t>.java</a:t>
            </a:r>
            <a:r>
              <a:rPr kumimoji="0" lang="en-US" altLang="en-US" sz="1200" b="0" i="0" u="none" strike="noStrike" cap="none" normalizeH="0" baseline="0" dirty="0">
                <a:ln>
                  <a:noFill/>
                </a:ln>
                <a:solidFill>
                  <a:srgbClr val="111111"/>
                </a:solidFill>
                <a:effectLst/>
                <a:latin typeface="-apple-system"/>
              </a:rPr>
              <a:t> files).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The </a:t>
            </a:r>
            <a:r>
              <a:rPr kumimoji="0" lang="en-US" altLang="en-US" sz="1200" b="1" i="0" u="none" strike="noStrike" cap="none" normalizeH="0" baseline="0" dirty="0">
                <a:ln>
                  <a:noFill/>
                </a:ln>
                <a:solidFill>
                  <a:srgbClr val="111111"/>
                </a:solidFill>
                <a:effectLst/>
                <a:latin typeface="-apple-system"/>
              </a:rPr>
              <a:t>compiler</a:t>
            </a:r>
            <a:r>
              <a:rPr kumimoji="0" lang="en-US" altLang="en-US" sz="1200" b="0" i="0" u="none" strike="noStrike" cap="none" normalizeH="0" baseline="0" dirty="0">
                <a:ln>
                  <a:noFill/>
                </a:ln>
                <a:solidFill>
                  <a:srgbClr val="111111"/>
                </a:solidFill>
                <a:effectLst/>
                <a:latin typeface="-apple-system"/>
              </a:rPr>
              <a:t> converts this source code into </a:t>
            </a:r>
            <a:r>
              <a:rPr kumimoji="0" lang="en-US" altLang="en-US" sz="1200" b="1" i="0" u="none" strike="noStrike" cap="none" normalizeH="0" baseline="0" dirty="0">
                <a:ln>
                  <a:noFill/>
                </a:ln>
                <a:solidFill>
                  <a:srgbClr val="111111"/>
                </a:solidFill>
                <a:effectLst/>
                <a:latin typeface="-apple-system"/>
              </a:rPr>
              <a:t>bytecode</a:t>
            </a:r>
            <a:r>
              <a:rPr kumimoji="0" lang="en-US" altLang="en-US" sz="1200" b="0" i="0" u="none" strike="noStrike" cap="none" normalizeH="0" baseline="0" dirty="0">
                <a:ln>
                  <a:noFill/>
                </a:ln>
                <a:solidFill>
                  <a:srgbClr val="111111"/>
                </a:solidFill>
                <a:effectLst/>
                <a:latin typeface="-apple-system"/>
              </a:rPr>
              <a:t> (or machine code). This bytecode is stored in a </a:t>
            </a:r>
            <a:r>
              <a:rPr kumimoji="0" lang="en-US" altLang="en-US" sz="1000" b="0" i="0" u="none" strike="noStrike" cap="none" normalizeH="0" baseline="0" dirty="0">
                <a:ln>
                  <a:noFill/>
                </a:ln>
                <a:solidFill>
                  <a:srgbClr val="111111"/>
                </a:solidFill>
                <a:effectLst/>
                <a:latin typeface="Arial Unicode MS"/>
              </a:rPr>
              <a:t>.class</a:t>
            </a:r>
            <a:r>
              <a:rPr kumimoji="0" lang="en-US" altLang="en-US" sz="1200" b="0" i="0" u="none" strike="noStrike" cap="none" normalizeH="0" baseline="0" dirty="0">
                <a:ln>
                  <a:noFill/>
                </a:ln>
                <a:solidFill>
                  <a:srgbClr val="111111"/>
                </a:solidFill>
                <a:effectLst/>
                <a:latin typeface="-apple-system"/>
              </a:rPr>
              <a:t>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The </a:t>
            </a:r>
            <a:r>
              <a:rPr kumimoji="0" lang="en-US" altLang="en-US" sz="1200" b="1" i="0" u="none" strike="noStrike" cap="none" normalizeH="0" baseline="0" dirty="0">
                <a:ln>
                  <a:noFill/>
                </a:ln>
                <a:solidFill>
                  <a:srgbClr val="111111"/>
                </a:solidFill>
                <a:effectLst/>
                <a:latin typeface="-apple-system"/>
              </a:rPr>
              <a:t>Java Virtual Machine (JVM)</a:t>
            </a:r>
            <a:r>
              <a:rPr kumimoji="0" lang="en-US" altLang="en-US" sz="1200" b="0" i="0" u="none" strike="noStrike" cap="none" normalizeH="0" baseline="0" dirty="0">
                <a:ln>
                  <a:noFill/>
                </a:ln>
                <a:solidFill>
                  <a:srgbClr val="111111"/>
                </a:solidFill>
                <a:effectLst/>
                <a:latin typeface="-apple-system"/>
              </a:rPr>
              <a:t> then executes this bytecode.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rgbClr val="111111"/>
                </a:solidFill>
                <a:effectLst/>
                <a:latin typeface="-apple-system"/>
              </a:rPr>
              <a:t>Why Is Bytecode Important?</a:t>
            </a:r>
            <a:endParaRPr kumimoji="0" lang="en-US" altLang="en-US" sz="12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Java bytecode makes Java a </a:t>
            </a:r>
            <a:r>
              <a:rPr kumimoji="0" lang="en-US" altLang="en-US" sz="1200" b="1" i="0" u="none" strike="noStrike" cap="none" normalizeH="0" baseline="0" dirty="0">
                <a:ln>
                  <a:noFill/>
                </a:ln>
                <a:solidFill>
                  <a:srgbClr val="111111"/>
                </a:solidFill>
                <a:effectLst/>
                <a:latin typeface="-apple-system"/>
              </a:rPr>
              <a:t>platform-independent language</a:t>
            </a:r>
            <a:r>
              <a:rPr kumimoji="0" lang="en-US" altLang="en-US" sz="12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Here’s how it works: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You write your program in a high-level language like Java.</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The compiler translates your Java source code into bytecode.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The JVM (interpreter) executes this bytecode on any platform.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As long as there’s a compatible JVM, your Java program can run on different operating systems without modification.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056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grpSp>
        <p:nvGrpSpPr>
          <p:cNvPr id="109" name="Google Shape;109;p15"/>
          <p:cNvGrpSpPr/>
          <p:nvPr/>
        </p:nvGrpSpPr>
        <p:grpSpPr>
          <a:xfrm>
            <a:off x="0" y="0"/>
            <a:ext cx="9144000" cy="5143498"/>
            <a:chOff x="0" y="0"/>
            <a:chExt cx="12192000" cy="6857997"/>
          </a:xfrm>
        </p:grpSpPr>
        <p:pic>
          <p:nvPicPr>
            <p:cNvPr id="110" name="Google Shape;110;p15"/>
            <p:cNvPicPr preferRelativeResize="0"/>
            <p:nvPr/>
          </p:nvPicPr>
          <p:blipFill rotWithShape="1">
            <a:blip r:embed="rId3">
              <a:alphaModFix/>
            </a:blip>
            <a:srcRect/>
            <a:stretch/>
          </p:blipFill>
          <p:spPr>
            <a:xfrm>
              <a:off x="0" y="0"/>
              <a:ext cx="12192000" cy="6857997"/>
            </a:xfrm>
            <a:prstGeom prst="rect">
              <a:avLst/>
            </a:prstGeom>
            <a:noFill/>
            <a:ln>
              <a:noFill/>
            </a:ln>
          </p:spPr>
        </p:pic>
        <p:pic>
          <p:nvPicPr>
            <p:cNvPr id="111" name="Google Shape;111;p15"/>
            <p:cNvPicPr preferRelativeResize="0"/>
            <p:nvPr/>
          </p:nvPicPr>
          <p:blipFill rotWithShape="1">
            <a:blip r:embed="rId4">
              <a:alphaModFix/>
            </a:blip>
            <a:srcRect/>
            <a:stretch/>
          </p:blipFill>
          <p:spPr>
            <a:xfrm>
              <a:off x="2478023" y="2572511"/>
              <a:ext cx="7239000" cy="2804160"/>
            </a:xfrm>
            <a:prstGeom prst="rect">
              <a:avLst/>
            </a:prstGeom>
            <a:noFill/>
            <a:ln>
              <a:noFill/>
            </a:ln>
          </p:spPr>
        </p:pic>
        <p:sp>
          <p:nvSpPr>
            <p:cNvPr id="112" name="Google Shape;112;p15"/>
            <p:cNvSpPr/>
            <p:nvPr/>
          </p:nvSpPr>
          <p:spPr>
            <a:xfrm>
              <a:off x="0" y="3715511"/>
              <a:ext cx="12192000" cy="713739"/>
            </a:xfrm>
            <a:custGeom>
              <a:avLst/>
              <a:gdLst/>
              <a:ahLst/>
              <a:cxnLst/>
              <a:rect l="l" t="t" r="r" b="b"/>
              <a:pathLst>
                <a:path w="12192000" h="713739" extrusionOk="0">
                  <a:moveTo>
                    <a:pt x="12192000" y="0"/>
                  </a:moveTo>
                  <a:lnTo>
                    <a:pt x="0" y="0"/>
                  </a:lnTo>
                  <a:lnTo>
                    <a:pt x="0" y="713232"/>
                  </a:lnTo>
                  <a:lnTo>
                    <a:pt x="12192000" y="713232"/>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3" name="Google Shape;113;p15"/>
          <p:cNvSpPr txBox="1"/>
          <p:nvPr/>
        </p:nvSpPr>
        <p:spPr>
          <a:xfrm>
            <a:off x="2514600" y="2831593"/>
            <a:ext cx="4427400" cy="410400"/>
          </a:xfrm>
          <a:prstGeom prst="rect">
            <a:avLst/>
          </a:prstGeom>
          <a:noFill/>
          <a:ln>
            <a:noFill/>
          </a:ln>
        </p:spPr>
        <p:txBody>
          <a:bodyPr spcFirstLastPara="1" wrap="square" lIns="0" tIns="10000" rIns="0" bIns="0" anchor="t" anchorCtr="0">
            <a:spAutoFit/>
          </a:bodyPr>
          <a:lstStyle/>
          <a:p>
            <a:pPr marL="12700" marR="0" lvl="0" indent="0" algn="l" rtl="0">
              <a:lnSpc>
                <a:spcPct val="100000"/>
              </a:lnSpc>
              <a:spcBef>
                <a:spcPts val="0"/>
              </a:spcBef>
              <a:spcAft>
                <a:spcPts val="0"/>
              </a:spcAft>
              <a:buNone/>
            </a:pPr>
            <a:r>
              <a:rPr lang="en" sz="2600" b="1" dirty="0">
                <a:solidFill>
                  <a:srgbClr val="FFFFFF"/>
                </a:solidFill>
                <a:latin typeface="Calibri"/>
                <a:ea typeface="Calibri"/>
                <a:cs typeface="Calibri"/>
                <a:sym typeface="Calibri"/>
              </a:rPr>
              <a:t>                 Introduction </a:t>
            </a:r>
            <a:endParaRPr sz="2600" dirty="0">
              <a:solidFill>
                <a:schemeClr val="dk1"/>
              </a:solidFill>
              <a:latin typeface="Calibri"/>
              <a:ea typeface="Calibri"/>
              <a:cs typeface="Calibri"/>
              <a:sym typeface="Calibri"/>
            </a:endParaRPr>
          </a:p>
        </p:txBody>
      </p:sp>
      <p:sp>
        <p:nvSpPr>
          <p:cNvPr id="114" name="Google Shape;114;p15"/>
          <p:cNvSpPr txBox="1">
            <a:spLocks noGrp="1"/>
          </p:cNvSpPr>
          <p:nvPr>
            <p:ph type="ctrTitle"/>
          </p:nvPr>
        </p:nvSpPr>
        <p:spPr>
          <a:xfrm>
            <a:off x="3785330" y="2308917"/>
            <a:ext cx="1573500" cy="4104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None/>
            </a:pPr>
            <a:r>
              <a:rPr lang="en" dirty="0"/>
              <a:t>UNIT-1</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63805"/>
            <a:ext cx="5263376" cy="830997"/>
          </a:xfrm>
        </p:spPr>
        <p:txBody>
          <a:bodyPr/>
          <a:lstStyle/>
          <a:p>
            <a:r>
              <a:rPr lang="en-IN" sz="2800" dirty="0">
                <a:solidFill>
                  <a:schemeClr val="bg1"/>
                </a:solidFill>
              </a:rPr>
              <a:t>The byte code:</a:t>
            </a:r>
            <a:br>
              <a:rPr lang="en-IN" sz="2800" dirty="0"/>
            </a:b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0" y="1784195"/>
            <a:ext cx="7772400" cy="646331"/>
          </a:xfrm>
        </p:spPr>
        <p:txBody>
          <a:bodyPr/>
          <a:lstStyle/>
          <a:p>
            <a:r>
              <a:rPr lang="en-US" b="0" i="0" dirty="0">
                <a:solidFill>
                  <a:srgbClr val="666666"/>
                </a:solidFill>
                <a:effectLst/>
                <a:highlight>
                  <a:srgbClr val="FFFFFF"/>
                </a:highlight>
                <a:latin typeface="Roboto" panose="02000000000000000000" pitchFamily="2" charset="0"/>
              </a:rPr>
              <a:t>                                           Byte Code can be defined as an intermediate code generated by the</a:t>
            </a:r>
          </a:p>
          <a:p>
            <a:r>
              <a:rPr lang="en-US" dirty="0">
                <a:solidFill>
                  <a:srgbClr val="666666"/>
                </a:solidFill>
                <a:highlight>
                  <a:srgbClr val="FFFFFF"/>
                </a:highlight>
                <a:latin typeface="Roboto" panose="02000000000000000000" pitchFamily="2" charset="0"/>
              </a:rPr>
              <a:t>                                </a:t>
            </a:r>
            <a:r>
              <a:rPr lang="en-US" b="0" i="0" dirty="0">
                <a:solidFill>
                  <a:srgbClr val="666666"/>
                </a:solidFill>
                <a:effectLst/>
                <a:highlight>
                  <a:srgbClr val="FFFFFF"/>
                </a:highlight>
                <a:latin typeface="Roboto" panose="02000000000000000000" pitchFamily="2" charset="0"/>
              </a:rPr>
              <a:t>           compiler after the compilation of source code(JAVA Program). This</a:t>
            </a:r>
          </a:p>
          <a:p>
            <a:r>
              <a:rPr lang="en-US" dirty="0">
                <a:solidFill>
                  <a:srgbClr val="666666"/>
                </a:solidFill>
                <a:highlight>
                  <a:srgbClr val="FFFFFF"/>
                </a:highlight>
                <a:latin typeface="Roboto" panose="02000000000000000000" pitchFamily="2" charset="0"/>
              </a:rPr>
              <a:t>                                          </a:t>
            </a:r>
            <a:r>
              <a:rPr lang="en-US" b="0" i="0" dirty="0">
                <a:solidFill>
                  <a:srgbClr val="666666"/>
                </a:solidFill>
                <a:effectLst/>
                <a:highlight>
                  <a:srgbClr val="FFFFFF"/>
                </a:highlight>
                <a:latin typeface="Roboto" panose="02000000000000000000" pitchFamily="2" charset="0"/>
              </a:rPr>
              <a:t> intermediate code makes Java a platform-independent language.</a:t>
            </a:r>
            <a:endParaRPr lang="en-IN" dirty="0"/>
          </a:p>
        </p:txBody>
      </p:sp>
      <p:sp>
        <p:nvSpPr>
          <p:cNvPr id="4" name="Rectangle 2">
            <a:extLst>
              <a:ext uri="{FF2B5EF4-FFF2-40B4-BE49-F238E27FC236}">
                <a16:creationId xmlns:a16="http://schemas.microsoft.com/office/drawing/2014/main" id="{7939FC6E-5D6D-E9AA-2CBC-D5A85553C8F9}"/>
              </a:ext>
            </a:extLst>
          </p:cNvPr>
          <p:cNvSpPr>
            <a:spLocks noChangeArrowheads="1"/>
          </p:cNvSpPr>
          <p:nvPr/>
        </p:nvSpPr>
        <p:spPr bwMode="auto">
          <a:xfrm>
            <a:off x="2185639" y="317438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import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java.io.*;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6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class</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GFG {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static</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void</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main (String[] </a:t>
            </a:r>
            <a:r>
              <a:rPr kumimoji="0" lang="en-US" altLang="en-US" sz="1100" b="0" i="0" u="none" strike="noStrike" cap="none" normalizeH="0" baseline="0" dirty="0" err="1">
                <a:ln>
                  <a:noFill/>
                </a:ln>
                <a:solidFill>
                  <a:srgbClr val="000000"/>
                </a:solidFill>
                <a:effectLst/>
                <a:latin typeface="Consolas" panose="020B0609020204030204" pitchFamily="49" charset="0"/>
              </a:rPr>
              <a:t>args</a:t>
            </a:r>
            <a:r>
              <a:rPr kumimoji="0" lang="en-US" altLang="en-US" sz="1100" b="0" i="0" u="none" strike="noStrike" cap="none" normalizeH="0" baseline="0" dirty="0">
                <a:ln>
                  <a:noFill/>
                </a:ln>
                <a:solidFill>
                  <a:srgbClr val="000000"/>
                </a:solidFill>
                <a:effectLst/>
                <a:latin typeface="Consolas" panose="020B0609020204030204" pitchFamily="49" charset="0"/>
              </a:rPr>
              <a:t>) {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"GFG!"</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3089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41502"/>
            <a:ext cx="5358530" cy="830997"/>
          </a:xfrm>
        </p:spPr>
        <p:txBody>
          <a:bodyPr/>
          <a:lstStyle/>
          <a:p>
            <a:r>
              <a:rPr lang="en-IN" sz="2800" dirty="0">
                <a:solidFill>
                  <a:schemeClr val="bg1"/>
                </a:solidFill>
              </a:rPr>
              <a:t>Compiling:</a:t>
            </a:r>
            <a:br>
              <a:rPr lang="en-IN" sz="2800" dirty="0"/>
            </a:br>
            <a:endParaRPr lang="en-IN" dirty="0"/>
          </a:p>
        </p:txBody>
      </p:sp>
      <p:sp>
        <p:nvSpPr>
          <p:cNvPr id="4" name="Rectangle 1">
            <a:extLst>
              <a:ext uri="{FF2B5EF4-FFF2-40B4-BE49-F238E27FC236}">
                <a16:creationId xmlns:a16="http://schemas.microsoft.com/office/drawing/2014/main" id="{C62A9271-0C6F-7710-C10B-EC9A7AFCD8F2}"/>
              </a:ext>
            </a:extLst>
          </p:cNvPr>
          <p:cNvSpPr>
            <a:spLocks noGrp="1" noChangeArrowheads="1"/>
          </p:cNvSpPr>
          <p:nvPr>
            <p:ph type="subTitle" idx="1"/>
          </p:nvPr>
        </p:nvSpPr>
        <p:spPr bwMode="auto">
          <a:xfrm>
            <a:off x="0" y="1827968"/>
            <a:ext cx="8289072" cy="193899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1111"/>
                </a:solidFill>
                <a:effectLst/>
                <a:latin typeface="-apple-system"/>
              </a:rPr>
              <a:t>When compiling a Java program, there are two main steps: </a:t>
            </a:r>
            <a:r>
              <a:rPr kumimoji="0" lang="en-US" altLang="en-US" sz="1200" b="1" i="0" u="none" strike="noStrike" cap="none" normalizeH="0" baseline="0" dirty="0">
                <a:ln>
                  <a:noFill/>
                </a:ln>
                <a:solidFill>
                  <a:srgbClr val="111111"/>
                </a:solidFill>
                <a:effectLst/>
                <a:latin typeface="-apple-system"/>
              </a:rPr>
              <a:t>compilation</a:t>
            </a:r>
            <a:r>
              <a:rPr kumimoji="0" lang="en-US" altLang="en-US" sz="1200" b="0" i="0" u="none" strike="noStrike" cap="none" normalizeH="0" baseline="0" dirty="0">
                <a:ln>
                  <a:noFill/>
                </a:ln>
                <a:solidFill>
                  <a:srgbClr val="111111"/>
                </a:solidFill>
                <a:effectLst/>
                <a:latin typeface="-apple-system"/>
              </a:rPr>
              <a:t> and </a:t>
            </a:r>
            <a:r>
              <a:rPr kumimoji="0" lang="en-US" altLang="en-US" sz="1200" b="1" i="0" u="none" strike="noStrike" cap="none" normalizeH="0" baseline="0" dirty="0">
                <a:ln>
                  <a:noFill/>
                </a:ln>
                <a:solidFill>
                  <a:srgbClr val="111111"/>
                </a:solidFill>
                <a:effectLst/>
                <a:latin typeface="-apple-system"/>
              </a:rPr>
              <a:t>execution</a:t>
            </a:r>
            <a:r>
              <a:rPr kumimoji="0" lang="en-US" altLang="en-US" sz="1200" b="0" i="0" u="none" strike="noStrike" cap="none" normalizeH="0" baseline="0" dirty="0">
                <a:ln>
                  <a:noFill/>
                </a:ln>
                <a:solidFill>
                  <a:srgbClr val="111111"/>
                </a:solidFill>
                <a:effectLst/>
                <a:latin typeface="-apple-system"/>
              </a:rPr>
              <a:t>. Let’s break it down: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111111"/>
                </a:solidFill>
                <a:effectLst/>
                <a:latin typeface="-apple-system"/>
              </a:rPr>
              <a:t>Compilation</a:t>
            </a:r>
            <a:r>
              <a:rPr kumimoji="0" lang="en-US" altLang="en-US" sz="12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You write your Java code in a </a:t>
            </a:r>
            <a:r>
              <a:rPr kumimoji="0" lang="en-US" altLang="en-US" sz="1000" b="0" i="0" u="none" strike="noStrike" cap="none" normalizeH="0" baseline="0" dirty="0">
                <a:ln>
                  <a:noFill/>
                </a:ln>
                <a:solidFill>
                  <a:srgbClr val="111111"/>
                </a:solidFill>
                <a:effectLst/>
                <a:latin typeface="Arial Unicode MS"/>
              </a:rPr>
              <a:t>.java</a:t>
            </a:r>
            <a:r>
              <a:rPr kumimoji="0" lang="en-US" altLang="en-US" sz="1200" b="0" i="0" u="none" strike="noStrike" cap="none" normalizeH="0" baseline="0" dirty="0">
                <a:ln>
                  <a:noFill/>
                </a:ln>
                <a:solidFill>
                  <a:srgbClr val="111111"/>
                </a:solidFill>
                <a:effectLst/>
                <a:latin typeface="-apple-system"/>
              </a:rPr>
              <a:t> file (also known as the source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The Java compiler (</a:t>
            </a:r>
            <a:r>
              <a:rPr kumimoji="0" lang="en-US" altLang="en-US" sz="1000" b="0" i="0" u="none" strike="noStrike" cap="none" normalizeH="0" baseline="0" dirty="0" err="1">
                <a:ln>
                  <a:noFill/>
                </a:ln>
                <a:solidFill>
                  <a:srgbClr val="111111"/>
                </a:solidFill>
                <a:effectLst/>
                <a:latin typeface="Arial Unicode MS"/>
              </a:rPr>
              <a:t>javac</a:t>
            </a:r>
            <a:r>
              <a:rPr kumimoji="0" lang="en-US" altLang="en-US" sz="1200" b="0" i="0" u="none" strike="noStrike" cap="none" normalizeH="0" baseline="0" dirty="0">
                <a:ln>
                  <a:noFill/>
                </a:ln>
                <a:solidFill>
                  <a:srgbClr val="111111"/>
                </a:solidFill>
                <a:effectLst/>
                <a:latin typeface="-apple-system"/>
              </a:rPr>
              <a:t>) processes this source code and converts it into </a:t>
            </a:r>
            <a:r>
              <a:rPr kumimoji="0" lang="en-US" altLang="en-US" sz="1200" b="1" i="0" u="none" strike="noStrike" cap="none" normalizeH="0" baseline="0" dirty="0">
                <a:ln>
                  <a:noFill/>
                </a:ln>
                <a:solidFill>
                  <a:srgbClr val="111111"/>
                </a:solidFill>
                <a:effectLst/>
                <a:latin typeface="-apple-system"/>
              </a:rPr>
              <a:t>bytecode</a:t>
            </a:r>
            <a:r>
              <a:rPr kumimoji="0" lang="en-US" altLang="en-US" sz="12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Each class in your source file gets stored in a separate </a:t>
            </a:r>
            <a:r>
              <a:rPr kumimoji="0" lang="en-US" altLang="en-US" sz="1000" b="0" i="0" u="none" strike="noStrike" cap="none" normalizeH="0" baseline="0" dirty="0">
                <a:ln>
                  <a:noFill/>
                </a:ln>
                <a:solidFill>
                  <a:srgbClr val="111111"/>
                </a:solidFill>
                <a:effectLst/>
                <a:latin typeface="Arial Unicode MS"/>
              </a:rPr>
              <a:t>.class</a:t>
            </a:r>
            <a:r>
              <a:rPr kumimoji="0" lang="en-US" altLang="en-US" sz="1200" b="0" i="0" u="none" strike="noStrike" cap="none" normalizeH="0" baseline="0" dirty="0">
                <a:ln>
                  <a:noFill/>
                </a:ln>
                <a:solidFill>
                  <a:srgbClr val="111111"/>
                </a:solidFill>
                <a:effectLst/>
                <a:latin typeface="-apple-system"/>
              </a:rPr>
              <a:t>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The bytecode is platform-independent and can run on any system.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111111"/>
                </a:solidFill>
                <a:effectLst/>
                <a:latin typeface="-apple-system"/>
              </a:rPr>
              <a:t>Execution</a:t>
            </a:r>
            <a:r>
              <a:rPr kumimoji="0" lang="en-US" altLang="en-US" sz="12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The class files generated during compilation are machine-independent.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To run your program, you pass the main class file (the one containing the </a:t>
            </a:r>
            <a:r>
              <a:rPr kumimoji="0" lang="en-US" altLang="en-US" sz="1000" b="0" i="0" u="none" strike="noStrike" cap="none" normalizeH="0" baseline="0" dirty="0">
                <a:ln>
                  <a:noFill/>
                </a:ln>
                <a:solidFill>
                  <a:srgbClr val="111111"/>
                </a:solidFill>
                <a:effectLst/>
                <a:latin typeface="Arial Unicode MS"/>
              </a:rPr>
              <a:t>main</a:t>
            </a:r>
            <a:r>
              <a:rPr kumimoji="0" lang="en-US" altLang="en-US" sz="1200" b="0" i="0" u="none" strike="noStrike" cap="none" normalizeH="0" baseline="0" dirty="0">
                <a:ln>
                  <a:noFill/>
                </a:ln>
                <a:solidFill>
                  <a:srgbClr val="111111"/>
                </a:solidFill>
                <a:effectLst/>
                <a:latin typeface="-apple-system"/>
              </a:rPr>
              <a:t> method) to the </a:t>
            </a:r>
            <a:r>
              <a:rPr kumimoji="0" lang="en-US" altLang="en-US" sz="1200" b="1" i="0" u="none" strike="noStrike" cap="none" normalizeH="0" baseline="0" dirty="0">
                <a:ln>
                  <a:noFill/>
                </a:ln>
                <a:solidFill>
                  <a:srgbClr val="111111"/>
                </a:solidFill>
                <a:effectLst/>
                <a:latin typeface="-apple-system"/>
              </a:rPr>
              <a:t>Java Virtual Machine (JVM)</a:t>
            </a:r>
            <a:r>
              <a:rPr kumimoji="0" lang="en-US" altLang="en-US" sz="1200" b="0" i="0" u="none" strike="noStrike" cap="none" normalizeH="0" baseline="0" dirty="0">
                <a:ln>
                  <a:noFill/>
                </a:ln>
                <a:solidFill>
                  <a:srgbClr val="11111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9237E73-DF3B-7BB0-D8DE-DA4291178520}"/>
              </a:ext>
            </a:extLst>
          </p:cNvPr>
          <p:cNvSpPr>
            <a:spLocks noChangeArrowheads="1"/>
          </p:cNvSpPr>
          <p:nvPr/>
        </p:nvSpPr>
        <p:spPr bwMode="auto">
          <a:xfrm>
            <a:off x="59474" y="3765527"/>
            <a:ext cx="315471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class</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GFG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Main driver method</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static</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void</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main(String[] </a:t>
            </a:r>
            <a:r>
              <a:rPr kumimoji="0" lang="en-US" altLang="en-US" sz="1100" b="0" i="0" u="none" strike="noStrike" cap="none" normalizeH="0" baseline="0" dirty="0" err="1">
                <a:ln>
                  <a:noFill/>
                </a:ln>
                <a:solidFill>
                  <a:srgbClr val="000000"/>
                </a:solidFill>
                <a:effectLst/>
                <a:latin typeface="Consolas" panose="020B0609020204030204" pitchFamily="49" charset="0"/>
              </a:rPr>
              <a:t>args</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Print command</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System.out.print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"Welcome to Geeks"</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5972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71239"/>
            <a:ext cx="5358530" cy="830997"/>
          </a:xfrm>
        </p:spPr>
        <p:txBody>
          <a:bodyPr/>
          <a:lstStyle/>
          <a:p>
            <a:r>
              <a:rPr lang="en-IN" sz="2800" dirty="0">
                <a:solidFill>
                  <a:schemeClr val="bg1"/>
                </a:solidFill>
              </a:rPr>
              <a:t>Running of simple java program:</a:t>
            </a:r>
            <a:br>
              <a:rPr lang="en-IN" sz="2800" dirty="0"/>
            </a:b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0" y="1761894"/>
            <a:ext cx="7772400" cy="1508105"/>
          </a:xfrm>
        </p:spPr>
        <p:txBody>
          <a:bodyPr/>
          <a:lstStyle/>
          <a:p>
            <a:r>
              <a:rPr lang="en-IN" dirty="0"/>
              <a:t>class Test</a:t>
            </a:r>
          </a:p>
          <a:p>
            <a:r>
              <a:rPr lang="en-IN" dirty="0"/>
              <a:t>{    </a:t>
            </a:r>
          </a:p>
          <a:p>
            <a:r>
              <a:rPr lang="en-IN" dirty="0"/>
              <a:t>public static void main(String []</a:t>
            </a:r>
            <a:r>
              <a:rPr lang="en-IN" dirty="0" err="1"/>
              <a:t>args</a:t>
            </a:r>
            <a:r>
              <a:rPr lang="en-IN" dirty="0"/>
              <a:t>)  </a:t>
            </a:r>
          </a:p>
          <a:p>
            <a:r>
              <a:rPr lang="en-IN" dirty="0"/>
              <a:t>  {       </a:t>
            </a:r>
          </a:p>
          <a:p>
            <a:r>
              <a:rPr lang="en-IN" dirty="0"/>
              <a:t> </a:t>
            </a:r>
            <a:r>
              <a:rPr lang="en-IN" dirty="0" err="1"/>
              <a:t>System.out.println</a:t>
            </a:r>
            <a:r>
              <a:rPr lang="en-IN" dirty="0"/>
              <a:t>("My First Java Program.");  </a:t>
            </a:r>
          </a:p>
          <a:p>
            <a:r>
              <a:rPr lang="en-IN" dirty="0"/>
              <a:t>  }</a:t>
            </a:r>
          </a:p>
          <a:p>
            <a:r>
              <a:rPr lang="en-IN" dirty="0"/>
              <a:t>};</a:t>
            </a:r>
          </a:p>
        </p:txBody>
      </p:sp>
    </p:spTree>
    <p:extLst>
      <p:ext uri="{BB962C8B-B14F-4D97-AF65-F5344CB8AC3E}">
        <p14:creationId xmlns:p14="http://schemas.microsoft.com/office/powerpoint/2010/main" val="2451339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41502"/>
            <a:ext cx="4809893" cy="400110"/>
          </a:xfrm>
        </p:spPr>
        <p:txBody>
          <a:bodyPr/>
          <a:lstStyle/>
          <a:p>
            <a:r>
              <a:rPr lang="en-IN" dirty="0">
                <a:solidFill>
                  <a:schemeClr val="bg1"/>
                </a:solidFill>
              </a:rPr>
              <a:t>JVM:</a:t>
            </a:r>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156117" y="1709854"/>
            <a:ext cx="7928517" cy="1508105"/>
          </a:xfrm>
        </p:spPr>
        <p:txBody>
          <a:bodyPr/>
          <a:lstStyle/>
          <a:p>
            <a:pPr algn="l"/>
            <a:r>
              <a:rPr lang="en-US" b="1" i="0" dirty="0">
                <a:solidFill>
                  <a:srgbClr val="111111"/>
                </a:solidFill>
                <a:effectLst/>
                <a:highlight>
                  <a:srgbClr val="F9F9F9"/>
                </a:highlight>
                <a:latin typeface="-apple-system"/>
              </a:rPr>
              <a:t>Java Virtual Machine (JVM)</a:t>
            </a:r>
            <a:r>
              <a:rPr lang="en-US" b="0" i="0" dirty="0">
                <a:solidFill>
                  <a:srgbClr val="111111"/>
                </a:solidFill>
                <a:effectLst/>
                <a:highlight>
                  <a:srgbClr val="F9F9F9"/>
                </a:highlight>
                <a:latin typeface="-apple-system"/>
              </a:rPr>
              <a:t>. 🚀</a:t>
            </a:r>
          </a:p>
          <a:p>
            <a:pPr algn="l"/>
            <a:r>
              <a:rPr lang="en-US" b="0" i="0" dirty="0">
                <a:solidFill>
                  <a:srgbClr val="111111"/>
                </a:solidFill>
                <a:effectLst/>
                <a:highlight>
                  <a:srgbClr val="F9F9F9"/>
                </a:highlight>
                <a:latin typeface="-apple-system"/>
              </a:rPr>
              <a:t>The JVM is an essential component in the Java ecosystem. Here’s a concise overview:</a:t>
            </a:r>
          </a:p>
          <a:p>
            <a:pPr algn="l">
              <a:buFont typeface="+mj-lt"/>
              <a:buAutoNum type="arabicPeriod"/>
            </a:pPr>
            <a:r>
              <a:rPr lang="en-US" b="1" i="0" dirty="0">
                <a:solidFill>
                  <a:srgbClr val="111111"/>
                </a:solidFill>
                <a:effectLst/>
                <a:highlight>
                  <a:srgbClr val="F9F9F9"/>
                </a:highlight>
                <a:latin typeface="-apple-system"/>
              </a:rPr>
              <a:t>What is JVM?</a:t>
            </a:r>
            <a:endParaRPr lang="en-US" b="0" i="0" dirty="0">
              <a:solidFill>
                <a:srgbClr val="111111"/>
              </a:solidFill>
              <a:effectLst/>
              <a:highlight>
                <a:srgbClr val="F9F9F9"/>
              </a:highlight>
              <a:latin typeface="-apple-system"/>
            </a:endParaRPr>
          </a:p>
          <a:p>
            <a:pPr marL="742950" lvl="1" indent="-285750" algn="l">
              <a:buFont typeface="+mj-lt"/>
              <a:buAutoNum type="arabicPeriod"/>
            </a:pPr>
            <a:r>
              <a:rPr lang="en-US" b="0" i="0" dirty="0">
                <a:solidFill>
                  <a:srgbClr val="111111"/>
                </a:solidFill>
                <a:effectLst/>
                <a:highlight>
                  <a:srgbClr val="F9F9F9"/>
                </a:highlight>
                <a:latin typeface="-apple-system"/>
              </a:rPr>
              <a:t>The </a:t>
            </a:r>
            <a:r>
              <a:rPr lang="en-US" b="1" i="0" dirty="0">
                <a:solidFill>
                  <a:srgbClr val="111111"/>
                </a:solidFill>
                <a:effectLst/>
                <a:highlight>
                  <a:srgbClr val="F9F9F9"/>
                </a:highlight>
                <a:latin typeface="-apple-system"/>
              </a:rPr>
              <a:t>Java Virtual Machine</a:t>
            </a:r>
            <a:r>
              <a:rPr lang="en-US" b="0" i="0" dirty="0">
                <a:solidFill>
                  <a:srgbClr val="111111"/>
                </a:solidFill>
                <a:effectLst/>
                <a:highlight>
                  <a:srgbClr val="F9F9F9"/>
                </a:highlight>
                <a:latin typeface="-apple-system"/>
              </a:rPr>
              <a:t> (JVM) is an abstract computing machine that enables computers to execute Java programs.</a:t>
            </a:r>
          </a:p>
          <a:p>
            <a:pPr marL="742950" lvl="1" indent="-285750" algn="l">
              <a:buFont typeface="+mj-lt"/>
              <a:buAutoNum type="arabicPeriod"/>
            </a:pPr>
            <a:r>
              <a:rPr lang="en-US" dirty="0">
                <a:solidFill>
                  <a:srgbClr val="111111"/>
                </a:solidFill>
                <a:highlight>
                  <a:srgbClr val="F9F9F9"/>
                </a:highlight>
                <a:latin typeface="-apple-system"/>
              </a:rPr>
              <a:t>When you run a Java application, the JVM reads the </a:t>
            </a:r>
            <a:r>
              <a:rPr lang="en-US" b="1" dirty="0">
                <a:solidFill>
                  <a:srgbClr val="111111"/>
                </a:solidFill>
                <a:highlight>
                  <a:srgbClr val="F9F9F9"/>
                </a:highlight>
                <a:latin typeface="-apple-system"/>
              </a:rPr>
              <a:t>compiled bytecode</a:t>
            </a:r>
            <a:r>
              <a:rPr lang="en-US" dirty="0">
                <a:solidFill>
                  <a:srgbClr val="111111"/>
                </a:solidFill>
                <a:highlight>
                  <a:srgbClr val="F9F9F9"/>
                </a:highlight>
                <a:latin typeface="-apple-system"/>
              </a:rPr>
              <a:t> (generated by the JDK) and interprets it into machine code for execution</a:t>
            </a:r>
            <a:endParaRPr lang="en-US" b="0" i="0" dirty="0">
              <a:solidFill>
                <a:srgbClr val="111111"/>
              </a:solidFill>
              <a:effectLst/>
              <a:highlight>
                <a:srgbClr val="F9F9F9"/>
              </a:highlight>
              <a:latin typeface="-apple-system"/>
            </a:endParaRPr>
          </a:p>
        </p:txBody>
      </p:sp>
    </p:spTree>
    <p:extLst>
      <p:ext uri="{BB962C8B-B14F-4D97-AF65-F5344CB8AC3E}">
        <p14:creationId xmlns:p14="http://schemas.microsoft.com/office/powerpoint/2010/main" val="1583469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DAB03F6-88AD-CD36-5147-D29AAB5446EA}"/>
              </a:ext>
            </a:extLst>
          </p:cNvPr>
          <p:cNvSpPr txBox="1"/>
          <p:nvPr/>
        </p:nvSpPr>
        <p:spPr>
          <a:xfrm>
            <a:off x="0" y="1709853"/>
            <a:ext cx="6794810" cy="3539430"/>
          </a:xfrm>
          <a:prstGeom prst="rect">
            <a:avLst/>
          </a:prstGeom>
          <a:noFill/>
        </p:spPr>
        <p:txBody>
          <a:bodyPr wrap="square">
            <a:spAutoFit/>
          </a:bodyPr>
          <a:lstStyle/>
          <a:p>
            <a:pPr algn="l">
              <a:buFont typeface="+mj-lt"/>
              <a:buAutoNum type="arabicPeriod"/>
            </a:pPr>
            <a:r>
              <a:rPr lang="en-US" b="1" i="0" dirty="0">
                <a:solidFill>
                  <a:srgbClr val="111111"/>
                </a:solidFill>
                <a:effectLst/>
                <a:highlight>
                  <a:srgbClr val="F9F9F9"/>
                </a:highlight>
                <a:latin typeface="-apple-system"/>
              </a:rPr>
              <a:t>JVM Architecture:</a:t>
            </a:r>
            <a:endParaRPr lang="en-US" b="0" i="0" dirty="0">
              <a:solidFill>
                <a:srgbClr val="111111"/>
              </a:solidFill>
              <a:effectLst/>
              <a:highlight>
                <a:srgbClr val="F9F9F9"/>
              </a:highlight>
              <a:latin typeface="-apple-system"/>
            </a:endParaRPr>
          </a:p>
          <a:p>
            <a:pPr marL="742950" lvl="1" indent="-285750" algn="l">
              <a:buFont typeface="+mj-lt"/>
              <a:buAutoNum type="arabicPeriod"/>
            </a:pPr>
            <a:r>
              <a:rPr lang="en-US" b="0" i="0" dirty="0">
                <a:solidFill>
                  <a:srgbClr val="111111"/>
                </a:solidFill>
                <a:effectLst/>
                <a:highlight>
                  <a:srgbClr val="F9F9F9"/>
                </a:highlight>
                <a:latin typeface="-apple-system"/>
              </a:rPr>
              <a:t>The JVM consists of several key components:</a:t>
            </a:r>
          </a:p>
          <a:p>
            <a:pPr marL="1143000" lvl="2" indent="-228600" algn="l">
              <a:buFont typeface="+mj-lt"/>
              <a:buAutoNum type="arabicPeriod"/>
            </a:pPr>
            <a:r>
              <a:rPr lang="en-US" b="1" i="0" dirty="0" err="1">
                <a:solidFill>
                  <a:srgbClr val="111111"/>
                </a:solidFill>
                <a:effectLst/>
                <a:highlight>
                  <a:srgbClr val="F9F9F9"/>
                </a:highlight>
                <a:latin typeface="-apple-system"/>
              </a:rPr>
              <a:t>Classloader</a:t>
            </a:r>
            <a:r>
              <a:rPr lang="en-US" b="0" i="0" dirty="0">
                <a:solidFill>
                  <a:srgbClr val="111111"/>
                </a:solidFill>
                <a:effectLst/>
                <a:highlight>
                  <a:srgbClr val="F9F9F9"/>
                </a:highlight>
                <a:latin typeface="-apple-system"/>
              </a:rPr>
              <a:t>: Responsible for loading class files. There are three built-in </a:t>
            </a:r>
            <a:r>
              <a:rPr lang="en-US" b="0" i="0" dirty="0" err="1">
                <a:solidFill>
                  <a:srgbClr val="111111"/>
                </a:solidFill>
                <a:effectLst/>
                <a:highlight>
                  <a:srgbClr val="F9F9F9"/>
                </a:highlight>
                <a:latin typeface="-apple-system"/>
              </a:rPr>
              <a:t>classloaders</a:t>
            </a:r>
            <a:r>
              <a:rPr lang="en-US" b="0" i="0" dirty="0">
                <a:solidFill>
                  <a:srgbClr val="111111"/>
                </a:solidFill>
                <a:effectLst/>
                <a:highlight>
                  <a:srgbClr val="F9F9F9"/>
                </a:highlight>
                <a:latin typeface="-apple-system"/>
              </a:rPr>
              <a:t>: Bootstrap, Extension, and System/Application.</a:t>
            </a:r>
          </a:p>
          <a:p>
            <a:pPr marL="1143000" lvl="2" indent="-228600" algn="l">
              <a:buFont typeface="+mj-lt"/>
              <a:buAutoNum type="arabicPeriod"/>
            </a:pPr>
            <a:r>
              <a:rPr lang="en-US" b="1" i="0" dirty="0">
                <a:solidFill>
                  <a:srgbClr val="111111"/>
                </a:solidFill>
                <a:effectLst/>
                <a:highlight>
                  <a:srgbClr val="F9F9F9"/>
                </a:highlight>
                <a:latin typeface="-apple-system"/>
              </a:rPr>
              <a:t>Class (Method) Area</a:t>
            </a:r>
            <a:r>
              <a:rPr lang="en-US" b="0" i="0" dirty="0">
                <a:solidFill>
                  <a:srgbClr val="111111"/>
                </a:solidFill>
                <a:effectLst/>
                <a:highlight>
                  <a:srgbClr val="F9F9F9"/>
                </a:highlight>
                <a:latin typeface="-apple-system"/>
              </a:rPr>
              <a:t>: Stores per-class structures like the runtime constant pool, field and method data, and method code.</a:t>
            </a:r>
          </a:p>
          <a:p>
            <a:pPr marL="1143000" lvl="2" indent="-228600" algn="l">
              <a:buFont typeface="+mj-lt"/>
              <a:buAutoNum type="arabicPeriod"/>
            </a:pPr>
            <a:r>
              <a:rPr lang="en-US" b="1" i="0" dirty="0">
                <a:solidFill>
                  <a:srgbClr val="111111"/>
                </a:solidFill>
                <a:effectLst/>
                <a:highlight>
                  <a:srgbClr val="F9F9F9"/>
                </a:highlight>
                <a:latin typeface="-apple-system"/>
              </a:rPr>
              <a:t>Execution Engine</a:t>
            </a:r>
            <a:r>
              <a:rPr lang="en-US" b="0" i="0" dirty="0">
                <a:solidFill>
                  <a:srgbClr val="111111"/>
                </a:solidFill>
                <a:effectLst/>
                <a:highlight>
                  <a:srgbClr val="F9F9F9"/>
                </a:highlight>
                <a:latin typeface="-apple-system"/>
              </a:rPr>
              <a:t>: Executes the bytecode.</a:t>
            </a:r>
          </a:p>
          <a:p>
            <a:pPr marL="1143000" lvl="2" indent="-228600" algn="l">
              <a:buFont typeface="+mj-lt"/>
              <a:buAutoNum type="arabicPeriod"/>
            </a:pPr>
            <a:r>
              <a:rPr lang="en-US" b="1" i="0" dirty="0">
                <a:solidFill>
                  <a:srgbClr val="111111"/>
                </a:solidFill>
                <a:effectLst/>
                <a:highlight>
                  <a:srgbClr val="F9F9F9"/>
                </a:highlight>
                <a:latin typeface="-apple-system"/>
              </a:rPr>
              <a:t>Memory Areas</a:t>
            </a:r>
            <a:r>
              <a:rPr lang="en-US" b="0" i="0" dirty="0">
                <a:solidFill>
                  <a:srgbClr val="111111"/>
                </a:solidFill>
                <a:effectLst/>
                <a:highlight>
                  <a:srgbClr val="F9F9F9"/>
                </a:highlight>
                <a:latin typeface="-apple-system"/>
              </a:rPr>
              <a:t>: Include the heap, stack, and method area.</a:t>
            </a:r>
          </a:p>
          <a:p>
            <a:pPr marL="1143000" lvl="2" indent="-228600" algn="l">
              <a:buFont typeface="+mj-lt"/>
              <a:buAutoNum type="arabicPeriod"/>
            </a:pPr>
            <a:r>
              <a:rPr lang="en-US" b="1" i="0" dirty="0">
                <a:solidFill>
                  <a:srgbClr val="111111"/>
                </a:solidFill>
                <a:effectLst/>
                <a:highlight>
                  <a:srgbClr val="F9F9F9"/>
                </a:highlight>
                <a:latin typeface="-apple-system"/>
              </a:rPr>
              <a:t>Native Interface</a:t>
            </a:r>
            <a:r>
              <a:rPr lang="en-US" b="0" i="0" dirty="0">
                <a:solidFill>
                  <a:srgbClr val="111111"/>
                </a:solidFill>
                <a:effectLst/>
                <a:highlight>
                  <a:srgbClr val="F9F9F9"/>
                </a:highlight>
                <a:latin typeface="-apple-system"/>
              </a:rPr>
              <a:t>: Allows interaction with native libraries.</a:t>
            </a:r>
          </a:p>
          <a:p>
            <a:pPr marL="1143000" lvl="2" indent="-228600" algn="l">
              <a:buFont typeface="+mj-lt"/>
              <a:buAutoNum type="arabicPeriod"/>
            </a:pPr>
            <a:r>
              <a:rPr lang="en-US" b="1" i="0" dirty="0">
                <a:solidFill>
                  <a:srgbClr val="111111"/>
                </a:solidFill>
                <a:effectLst/>
                <a:highlight>
                  <a:srgbClr val="F9F9F9"/>
                </a:highlight>
                <a:latin typeface="-apple-system"/>
              </a:rPr>
              <a:t>Garbage Collector</a:t>
            </a:r>
            <a:r>
              <a:rPr lang="en-US" b="0" i="0" dirty="0">
                <a:solidFill>
                  <a:srgbClr val="111111"/>
                </a:solidFill>
                <a:effectLst/>
                <a:highlight>
                  <a:srgbClr val="F9F9F9"/>
                </a:highlight>
                <a:latin typeface="-apple-system"/>
              </a:rPr>
              <a:t>: Manages memory by reclaiming unused objects.</a:t>
            </a:r>
          </a:p>
          <a:p>
            <a:pPr marL="1143000" lvl="2" indent="-228600" algn="l">
              <a:buFont typeface="+mj-lt"/>
              <a:buAutoNum type="arabicPeriod"/>
            </a:pPr>
            <a:r>
              <a:rPr lang="en-US" b="1" i="0" dirty="0">
                <a:solidFill>
                  <a:srgbClr val="111111"/>
                </a:solidFill>
                <a:effectLst/>
                <a:highlight>
                  <a:srgbClr val="F9F9F9"/>
                </a:highlight>
                <a:latin typeface="-apple-system"/>
              </a:rPr>
              <a:t>Runtime Data Areas</a:t>
            </a:r>
            <a:r>
              <a:rPr lang="en-US" b="0" i="0" dirty="0">
                <a:solidFill>
                  <a:srgbClr val="111111"/>
                </a:solidFill>
                <a:effectLst/>
                <a:highlight>
                  <a:srgbClr val="F9F9F9"/>
                </a:highlight>
                <a:latin typeface="-apple-system"/>
              </a:rPr>
              <a:t>: Include the method area, heap, stack, and </a:t>
            </a:r>
            <a:r>
              <a:rPr lang="en-US" b="0" i="0" dirty="0" err="1">
                <a:solidFill>
                  <a:srgbClr val="111111"/>
                </a:solidFill>
                <a:effectLst/>
                <a:highlight>
                  <a:srgbClr val="F9F9F9"/>
                </a:highlight>
                <a:latin typeface="-apple-system"/>
              </a:rPr>
              <a:t>PCregister</a:t>
            </a:r>
            <a:r>
              <a:rPr lang="en-US" b="0" i="0" dirty="0">
                <a:solidFill>
                  <a:srgbClr val="111111"/>
                </a:solidFill>
                <a:effectLst/>
                <a:highlight>
                  <a:srgbClr val="F9F9F9"/>
                </a:highlight>
                <a:latin typeface="-apple-system"/>
              </a:rPr>
              <a:t>.</a:t>
            </a:r>
          </a:p>
          <a:p>
            <a:pPr marL="1143000" lvl="2" indent="-228600" algn="l">
              <a:buFont typeface="+mj-lt"/>
              <a:buAutoNum type="arabicPeriod"/>
            </a:pPr>
            <a:r>
              <a:rPr lang="en-US" b="1" i="0" dirty="0">
                <a:solidFill>
                  <a:srgbClr val="111111"/>
                </a:solidFill>
                <a:effectLst/>
                <a:highlight>
                  <a:srgbClr val="F9F9F9"/>
                </a:highlight>
                <a:latin typeface="-apple-system"/>
              </a:rPr>
              <a:t>PC Register</a:t>
            </a:r>
            <a:r>
              <a:rPr lang="en-US" b="0" i="0" dirty="0">
                <a:solidFill>
                  <a:srgbClr val="111111"/>
                </a:solidFill>
                <a:effectLst/>
                <a:highlight>
                  <a:srgbClr val="F9F9F9"/>
                </a:highlight>
                <a:latin typeface="-apple-system"/>
              </a:rPr>
              <a:t>: Holds the address of the currently executing instruction.</a:t>
            </a:r>
          </a:p>
          <a:p>
            <a:pPr marL="1143000" lvl="2" indent="-228600" algn="l">
              <a:buFont typeface="+mj-lt"/>
              <a:buAutoNum type="arabicPeriod"/>
            </a:pPr>
            <a:r>
              <a:rPr lang="en-US" b="1" i="0" dirty="0">
                <a:solidFill>
                  <a:srgbClr val="111111"/>
                </a:solidFill>
                <a:effectLst/>
                <a:highlight>
                  <a:srgbClr val="F9F9F9"/>
                </a:highlight>
                <a:latin typeface="-apple-system"/>
              </a:rPr>
              <a:t>Stack</a:t>
            </a:r>
            <a:r>
              <a:rPr lang="en-US" b="0" i="0" dirty="0">
                <a:solidFill>
                  <a:srgbClr val="111111"/>
                </a:solidFill>
                <a:effectLst/>
                <a:highlight>
                  <a:srgbClr val="F9F9F9"/>
                </a:highlight>
                <a:latin typeface="-apple-system"/>
              </a:rPr>
              <a:t>: Stores method call frames.</a:t>
            </a:r>
          </a:p>
          <a:p>
            <a:pPr marL="1143000" lvl="2" indent="-228600" algn="l">
              <a:buFont typeface="+mj-lt"/>
              <a:buAutoNum type="arabicPeriod"/>
            </a:pPr>
            <a:r>
              <a:rPr lang="en-US" b="1" i="0" dirty="0">
                <a:solidFill>
                  <a:srgbClr val="111111"/>
                </a:solidFill>
                <a:effectLst/>
                <a:highlight>
                  <a:srgbClr val="F9F9F9"/>
                </a:highlight>
                <a:latin typeface="-apple-system"/>
              </a:rPr>
              <a:t>Heap</a:t>
            </a:r>
            <a:r>
              <a:rPr lang="en-US" b="0" i="0" dirty="0">
                <a:solidFill>
                  <a:srgbClr val="111111"/>
                </a:solidFill>
                <a:effectLst/>
                <a:highlight>
                  <a:srgbClr val="F9F9F9"/>
                </a:highlight>
                <a:latin typeface="-apple-system"/>
              </a:rPr>
              <a:t>: Stores objects and arrays.</a:t>
            </a:r>
          </a:p>
          <a:p>
            <a:pPr marL="1143000" lvl="2" indent="-228600" algn="l">
              <a:buFont typeface="+mj-lt"/>
              <a:buAutoNum type="arabicPeriod"/>
            </a:pPr>
            <a:r>
              <a:rPr lang="en-US" b="1" i="0" dirty="0">
                <a:solidFill>
                  <a:srgbClr val="111111"/>
                </a:solidFill>
                <a:effectLst/>
                <a:highlight>
                  <a:srgbClr val="F9F9F9"/>
                </a:highlight>
                <a:latin typeface="-apple-system"/>
              </a:rPr>
              <a:t>Method Area</a:t>
            </a:r>
            <a:r>
              <a:rPr lang="en-US" b="0" i="0" dirty="0">
                <a:solidFill>
                  <a:srgbClr val="111111"/>
                </a:solidFill>
                <a:effectLst/>
                <a:highlight>
                  <a:srgbClr val="F9F9F9"/>
                </a:highlight>
                <a:latin typeface="-apple-system"/>
              </a:rPr>
              <a:t>: Stores class-level data.</a:t>
            </a:r>
          </a:p>
          <a:p>
            <a:pPr marL="1143000" lvl="2" indent="-228600" algn="l">
              <a:buFont typeface="+mj-lt"/>
              <a:buAutoNum type="arabicPeriod"/>
            </a:pPr>
            <a:r>
              <a:rPr lang="en-US" b="1" i="0" dirty="0">
                <a:solidFill>
                  <a:srgbClr val="111111"/>
                </a:solidFill>
                <a:effectLst/>
                <a:highlight>
                  <a:srgbClr val="F9F9F9"/>
                </a:highlight>
                <a:latin typeface="-apple-system"/>
              </a:rPr>
              <a:t>Program Counter (PC)</a:t>
            </a:r>
            <a:r>
              <a:rPr lang="en-US" b="0" i="0" dirty="0">
                <a:solidFill>
                  <a:srgbClr val="111111"/>
                </a:solidFill>
                <a:effectLst/>
                <a:highlight>
                  <a:srgbClr val="F9F9F9"/>
                </a:highlight>
                <a:latin typeface="-apple-system"/>
              </a:rPr>
              <a:t>: Keeps track of the currently executing instruction.</a:t>
            </a:r>
          </a:p>
        </p:txBody>
      </p:sp>
      <p:sp>
        <p:nvSpPr>
          <p:cNvPr id="13" name="TextBox 12">
            <a:extLst>
              <a:ext uri="{FF2B5EF4-FFF2-40B4-BE49-F238E27FC236}">
                <a16:creationId xmlns:a16="http://schemas.microsoft.com/office/drawing/2014/main" id="{4AAABA34-21AA-8A5F-4458-798109B8568C}"/>
              </a:ext>
            </a:extLst>
          </p:cNvPr>
          <p:cNvSpPr txBox="1"/>
          <p:nvPr/>
        </p:nvSpPr>
        <p:spPr>
          <a:xfrm>
            <a:off x="-28807" y="1278675"/>
            <a:ext cx="6852424" cy="461665"/>
          </a:xfrm>
          <a:prstGeom prst="rect">
            <a:avLst/>
          </a:prstGeom>
          <a:noFill/>
        </p:spPr>
        <p:txBody>
          <a:bodyPr wrap="square">
            <a:spAutoFit/>
          </a:bodyPr>
          <a:lstStyle/>
          <a:p>
            <a:r>
              <a:rPr lang="en-IN" sz="2400" dirty="0">
                <a:solidFill>
                  <a:schemeClr val="bg1"/>
                </a:solidFill>
              </a:rPr>
              <a:t>JVM:</a:t>
            </a:r>
            <a:endParaRPr lang="en-IN" sz="2400" dirty="0"/>
          </a:p>
        </p:txBody>
      </p:sp>
    </p:spTree>
    <p:extLst>
      <p:ext uri="{BB962C8B-B14F-4D97-AF65-F5344CB8AC3E}">
        <p14:creationId xmlns:p14="http://schemas.microsoft.com/office/powerpoint/2010/main" val="177967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71239"/>
            <a:ext cx="5358530" cy="400110"/>
          </a:xfrm>
        </p:spPr>
        <p:txBody>
          <a:bodyPr/>
          <a:lstStyle/>
          <a:p>
            <a:r>
              <a:rPr lang="en-IN" dirty="0">
                <a:solidFill>
                  <a:schemeClr val="bg1"/>
                </a:solidFill>
              </a:rPr>
              <a:t>JVM:</a:t>
            </a:r>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0" y="1769328"/>
            <a:ext cx="7772400" cy="2369880"/>
          </a:xfrm>
        </p:spPr>
        <p:txBody>
          <a:bodyPr/>
          <a:lstStyle/>
          <a:p>
            <a:pPr marL="457200" lvl="1" indent="0" algn="l"/>
            <a:r>
              <a:rPr lang="en-US" b="0" i="0" dirty="0">
                <a:solidFill>
                  <a:srgbClr val="111111"/>
                </a:solidFill>
                <a:effectLst/>
                <a:highlight>
                  <a:srgbClr val="F9F9F9"/>
                </a:highlight>
                <a:latin typeface="-apple-system"/>
                <a:hlinkClick r:id="rId2"/>
              </a:rPr>
              <a:t>2.JVMs are available for various hardware and software platforms, making Java applications     </a:t>
            </a:r>
          </a:p>
          <a:p>
            <a:pPr marL="457200" lvl="1" indent="0" algn="l"/>
            <a:r>
              <a:rPr lang="en-US" b="0" i="0" dirty="0">
                <a:solidFill>
                  <a:srgbClr val="111111"/>
                </a:solidFill>
                <a:effectLst/>
                <a:highlight>
                  <a:srgbClr val="F9F9F9"/>
                </a:highlight>
                <a:latin typeface="-apple-system"/>
                <a:hlinkClick r:id="rId2"/>
              </a:rPr>
              <a:t>truly </a:t>
            </a:r>
            <a:r>
              <a:rPr lang="en-US" b="1" i="0" dirty="0">
                <a:solidFill>
                  <a:srgbClr val="111111"/>
                </a:solidFill>
                <a:effectLst/>
                <a:highlight>
                  <a:srgbClr val="F9F9F9"/>
                </a:highlight>
                <a:latin typeface="-apple-system"/>
                <a:hlinkClick r:id="rId2"/>
              </a:rPr>
              <a:t>WORA (Write Once, Run Anywhere)</a:t>
            </a:r>
            <a:r>
              <a:rPr lang="en-US" b="0" i="0" baseline="30000" dirty="0">
                <a:solidFill>
                  <a:srgbClr val="111111"/>
                </a:solidFill>
                <a:effectLst/>
                <a:highlight>
                  <a:srgbClr val="F9F9F9"/>
                </a:highlight>
                <a:latin typeface="-apple-system"/>
                <a:hlinkClick r:id="rId2"/>
              </a:rPr>
              <a:t>2</a:t>
            </a:r>
            <a:r>
              <a:rPr lang="en-US" b="0" i="0" baseline="30000" dirty="0">
                <a:solidFill>
                  <a:srgbClr val="111111"/>
                </a:solidFill>
                <a:effectLst/>
                <a:highlight>
                  <a:srgbClr val="F9F9F9"/>
                </a:highlight>
                <a:latin typeface="-apple-system"/>
                <a:hlinkClick r:id="rId3"/>
              </a:rPr>
              <a:t>3</a:t>
            </a:r>
            <a:r>
              <a:rPr lang="en-US" b="0" i="0" dirty="0">
                <a:solidFill>
                  <a:srgbClr val="111111"/>
                </a:solidFill>
                <a:effectLst/>
                <a:highlight>
                  <a:srgbClr val="F9F9F9"/>
                </a:highlight>
                <a:latin typeface="-apple-system"/>
              </a:rPr>
              <a:t>.</a:t>
            </a:r>
          </a:p>
          <a:p>
            <a:pPr algn="l">
              <a:buFont typeface="+mj-lt"/>
              <a:buAutoNum type="arabicPeriod"/>
            </a:pPr>
            <a:endParaRPr lang="en-US" b="1" i="0" dirty="0">
              <a:solidFill>
                <a:srgbClr val="111111"/>
              </a:solidFill>
              <a:effectLst/>
              <a:highlight>
                <a:srgbClr val="F9F9F9"/>
              </a:highlight>
              <a:latin typeface="-apple-system"/>
            </a:endParaRPr>
          </a:p>
          <a:p>
            <a:pPr algn="l">
              <a:buFont typeface="+mj-lt"/>
              <a:buAutoNum type="arabicPeriod"/>
            </a:pPr>
            <a:r>
              <a:rPr lang="en-US" b="1" i="0" dirty="0">
                <a:solidFill>
                  <a:srgbClr val="111111"/>
                </a:solidFill>
                <a:effectLst/>
                <a:highlight>
                  <a:srgbClr val="F9F9F9"/>
                </a:highlight>
                <a:latin typeface="-apple-system"/>
              </a:rPr>
              <a:t>JVM Operations:</a:t>
            </a:r>
            <a:endParaRPr lang="en-US" b="0" i="0" dirty="0">
              <a:solidFill>
                <a:srgbClr val="111111"/>
              </a:solidFill>
              <a:effectLst/>
              <a:highlight>
                <a:srgbClr val="F9F9F9"/>
              </a:highlight>
              <a:latin typeface="-apple-system"/>
            </a:endParaRPr>
          </a:p>
          <a:p>
            <a:pPr marL="742950" lvl="1" indent="-285750" algn="l">
              <a:buFont typeface="+mj-lt"/>
              <a:buAutoNum type="arabicPeriod"/>
            </a:pPr>
            <a:r>
              <a:rPr lang="en-US" b="0" i="0" dirty="0">
                <a:solidFill>
                  <a:srgbClr val="111111"/>
                </a:solidFill>
                <a:effectLst/>
                <a:highlight>
                  <a:srgbClr val="F9F9F9"/>
                </a:highlight>
                <a:latin typeface="-apple-system"/>
              </a:rPr>
              <a:t>When you execute a Java class, an instance of the JVM is created.</a:t>
            </a:r>
          </a:p>
          <a:p>
            <a:pPr marL="742950" lvl="1" indent="-285750" algn="l">
              <a:buFont typeface="+mj-lt"/>
              <a:buAutoNum type="arabicPeriod"/>
            </a:pPr>
            <a:r>
              <a:rPr lang="en-US" b="0" i="0" dirty="0">
                <a:solidFill>
                  <a:srgbClr val="111111"/>
                </a:solidFill>
                <a:effectLst/>
                <a:highlight>
                  <a:srgbClr val="F9F9F9"/>
                </a:highlight>
                <a:latin typeface="-apple-system"/>
              </a:rPr>
              <a:t>The JVM performs the following operations:</a:t>
            </a:r>
          </a:p>
          <a:p>
            <a:pPr marL="1143000" lvl="2" indent="-228600" algn="l">
              <a:buFont typeface="+mj-lt"/>
              <a:buAutoNum type="arabicPeriod"/>
            </a:pPr>
            <a:r>
              <a:rPr lang="en-US" b="1" i="0" dirty="0">
                <a:solidFill>
                  <a:srgbClr val="111111"/>
                </a:solidFill>
                <a:effectLst/>
                <a:highlight>
                  <a:srgbClr val="F9F9F9"/>
                </a:highlight>
                <a:latin typeface="-apple-system"/>
              </a:rPr>
              <a:t>Loads code</a:t>
            </a:r>
            <a:r>
              <a:rPr lang="en-US" b="0" i="0" dirty="0">
                <a:solidFill>
                  <a:srgbClr val="111111"/>
                </a:solidFill>
                <a:effectLst/>
                <a:highlight>
                  <a:srgbClr val="F9F9F9"/>
                </a:highlight>
                <a:latin typeface="-apple-system"/>
              </a:rPr>
              <a:t>: Loads class files.</a:t>
            </a:r>
          </a:p>
          <a:p>
            <a:pPr marL="1143000" lvl="2" indent="-228600" algn="l">
              <a:buFont typeface="+mj-lt"/>
              <a:buAutoNum type="arabicPeriod"/>
            </a:pPr>
            <a:r>
              <a:rPr lang="en-US" b="1" i="0" dirty="0">
                <a:solidFill>
                  <a:srgbClr val="111111"/>
                </a:solidFill>
                <a:effectLst/>
                <a:highlight>
                  <a:srgbClr val="F9F9F9"/>
                </a:highlight>
                <a:latin typeface="-apple-system"/>
              </a:rPr>
              <a:t>Verifies code</a:t>
            </a:r>
            <a:r>
              <a:rPr lang="en-US" b="0" i="0" dirty="0">
                <a:solidFill>
                  <a:srgbClr val="111111"/>
                </a:solidFill>
                <a:effectLst/>
                <a:highlight>
                  <a:srgbClr val="F9F9F9"/>
                </a:highlight>
                <a:latin typeface="-apple-system"/>
              </a:rPr>
              <a:t>: Ensures bytecode integrity.</a:t>
            </a:r>
          </a:p>
          <a:p>
            <a:pPr marL="1143000" lvl="2" indent="-228600" algn="l">
              <a:buFont typeface="+mj-lt"/>
              <a:buAutoNum type="arabicPeriod"/>
            </a:pPr>
            <a:r>
              <a:rPr lang="en-US" b="1" i="0" dirty="0">
                <a:solidFill>
                  <a:srgbClr val="111111"/>
                </a:solidFill>
                <a:effectLst/>
                <a:highlight>
                  <a:srgbClr val="F9F9F9"/>
                </a:highlight>
                <a:latin typeface="-apple-system"/>
              </a:rPr>
              <a:t>Executes code</a:t>
            </a:r>
            <a:r>
              <a:rPr lang="en-US" b="0" i="0" dirty="0">
                <a:solidFill>
                  <a:srgbClr val="111111"/>
                </a:solidFill>
                <a:effectLst/>
                <a:highlight>
                  <a:srgbClr val="F9F9F9"/>
                </a:highlight>
                <a:latin typeface="-apple-system"/>
              </a:rPr>
              <a:t>: Interprets bytecode or compiles it to native code.</a:t>
            </a:r>
          </a:p>
          <a:p>
            <a:pPr marL="1143000" lvl="2" indent="-228600" algn="l">
              <a:buFont typeface="+mj-lt"/>
              <a:buAutoNum type="arabicPeriod"/>
            </a:pPr>
            <a:r>
              <a:rPr lang="en-US" b="1" i="0" dirty="0">
                <a:solidFill>
                  <a:srgbClr val="111111"/>
                </a:solidFill>
                <a:effectLst/>
                <a:highlight>
                  <a:srgbClr val="F9F9F9"/>
                </a:highlight>
                <a:latin typeface="-apple-system"/>
              </a:rPr>
              <a:t>Provides runtime environment</a:t>
            </a:r>
            <a:r>
              <a:rPr lang="en-US" b="0" i="0" dirty="0">
                <a:solidFill>
                  <a:srgbClr val="111111"/>
                </a:solidFill>
                <a:effectLst/>
                <a:highlight>
                  <a:srgbClr val="F9F9F9"/>
                </a:highlight>
                <a:latin typeface="-apple-system"/>
              </a:rPr>
              <a:t>: Manages memory, threads, and other resources.</a:t>
            </a:r>
          </a:p>
          <a:p>
            <a:endParaRPr lang="en-IN" dirty="0"/>
          </a:p>
        </p:txBody>
      </p:sp>
    </p:spTree>
    <p:extLst>
      <p:ext uri="{BB962C8B-B14F-4D97-AF65-F5344CB8AC3E}">
        <p14:creationId xmlns:p14="http://schemas.microsoft.com/office/powerpoint/2010/main" val="2875005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0" y="1248937"/>
            <a:ext cx="5358530" cy="830997"/>
          </a:xfrm>
        </p:spPr>
        <p:txBody>
          <a:bodyPr/>
          <a:lstStyle/>
          <a:p>
            <a:r>
              <a:rPr lang="en-IN" sz="2800" dirty="0" err="1">
                <a:solidFill>
                  <a:schemeClr val="bg1"/>
                </a:solidFill>
              </a:rPr>
              <a:t>Jdk</a:t>
            </a:r>
            <a:r>
              <a:rPr lang="en-IN" sz="2800" dirty="0">
                <a:solidFill>
                  <a:schemeClr val="bg1"/>
                </a:solidFill>
              </a:rPr>
              <a:t>:</a:t>
            </a:r>
            <a:br>
              <a:rPr lang="en-IN" sz="2800" dirty="0"/>
            </a:b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66907" y="1761893"/>
            <a:ext cx="8950713" cy="3016210"/>
          </a:xfrm>
        </p:spPr>
        <p:txBody>
          <a:bodyPr/>
          <a:lstStyle/>
          <a:p>
            <a:pPr algn="just" rtl="0" fontAlgn="base"/>
            <a:r>
              <a:rPr lang="en-US" b="0" i="0" dirty="0">
                <a:solidFill>
                  <a:srgbClr val="273239"/>
                </a:solidFill>
                <a:effectLst/>
                <a:highlight>
                  <a:srgbClr val="FFFFFF"/>
                </a:highlight>
                <a:latin typeface="Nunito" pitchFamily="2" charset="0"/>
              </a:rPr>
              <a:t>The Java Development Kit (JDK) is a cross-platformed software development environment that offers a collection of tools and libraries necessary for developing Java-based software applications and applets. It is a core package used in Java, along with the </a:t>
            </a:r>
            <a:r>
              <a:rPr lang="en-US" b="1" i="0" u="sng" dirty="0">
                <a:solidFill>
                  <a:srgbClr val="273239"/>
                </a:solidFill>
                <a:effectLst/>
                <a:highlight>
                  <a:srgbClr val="FFFFFF"/>
                </a:highlight>
                <a:latin typeface="Nunito" pitchFamily="2" charset="0"/>
                <a:hlinkClick r:id="rId3"/>
              </a:rPr>
              <a:t>JVM (Java Virtual Machine)</a:t>
            </a:r>
            <a:r>
              <a:rPr lang="en-US" b="0" i="0" dirty="0">
                <a:solidFill>
                  <a:srgbClr val="273239"/>
                </a:solidFill>
                <a:effectLst/>
                <a:highlight>
                  <a:srgbClr val="FFFFFF"/>
                </a:highlight>
                <a:latin typeface="Nunito" pitchFamily="2" charset="0"/>
              </a:rPr>
              <a:t> and the JRE (Java Runtime Environment). </a:t>
            </a:r>
          </a:p>
          <a:p>
            <a:pPr algn="just" rtl="0" fontAlgn="base"/>
            <a:r>
              <a:rPr lang="en-US" b="0" i="0" dirty="0">
                <a:solidFill>
                  <a:srgbClr val="273239"/>
                </a:solidFill>
                <a:effectLst/>
                <a:highlight>
                  <a:srgbClr val="FFFFFF"/>
                </a:highlight>
                <a:latin typeface="Nunito" pitchFamily="2" charset="0"/>
              </a:rPr>
              <a:t>Beginners often get confused with JRE and JDK, if you are only interested in running Java programs on your machine then you can easily do it using Java Runtime Environment. However, if you would like to develop a Java-based software application then along with JRE you may need some additional necessary tools, which is called JDK.</a:t>
            </a:r>
          </a:p>
          <a:p>
            <a:pPr algn="just" rtl="0" fontAlgn="base"/>
            <a:r>
              <a:rPr lang="en-IN" b="1" i="0" dirty="0">
                <a:solidFill>
                  <a:srgbClr val="273239"/>
                </a:solidFill>
                <a:effectLst/>
                <a:highlight>
                  <a:srgbClr val="FFFFFF"/>
                </a:highlight>
                <a:latin typeface="Nunito" pitchFamily="2" charset="0"/>
              </a:rPr>
              <a:t>JDK contains:</a:t>
            </a:r>
            <a:endParaRPr lang="en-IN"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IN" b="0" i="0" dirty="0">
                <a:solidFill>
                  <a:srgbClr val="273239"/>
                </a:solidFill>
                <a:effectLst/>
                <a:highlight>
                  <a:srgbClr val="FFFFFF"/>
                </a:highlight>
                <a:latin typeface="Nunito" pitchFamily="2" charset="0"/>
              </a:rPr>
              <a:t>Java Runtime Environment (JRE),</a:t>
            </a:r>
          </a:p>
          <a:p>
            <a:pPr algn="l" fontAlgn="base">
              <a:buFont typeface="Arial" panose="020B0604020202020204" pitchFamily="34" charset="0"/>
              <a:buChar char="•"/>
            </a:pPr>
            <a:r>
              <a:rPr lang="en-IN" b="0" i="0" dirty="0">
                <a:solidFill>
                  <a:srgbClr val="273239"/>
                </a:solidFill>
                <a:effectLst/>
                <a:highlight>
                  <a:srgbClr val="FFFFFF"/>
                </a:highlight>
                <a:latin typeface="Nunito" pitchFamily="2" charset="0"/>
              </a:rPr>
              <a:t>An interpreter/loader (Java),</a:t>
            </a:r>
          </a:p>
          <a:p>
            <a:pPr algn="l" fontAlgn="base">
              <a:buFont typeface="Arial" panose="020B0604020202020204" pitchFamily="34" charset="0"/>
              <a:buChar char="•"/>
            </a:pPr>
            <a:r>
              <a:rPr lang="en-IN" b="0" i="0" dirty="0">
                <a:solidFill>
                  <a:srgbClr val="273239"/>
                </a:solidFill>
                <a:effectLst/>
                <a:highlight>
                  <a:srgbClr val="FFFFFF"/>
                </a:highlight>
                <a:latin typeface="Nunito" pitchFamily="2" charset="0"/>
              </a:rPr>
              <a:t>A compiler (</a:t>
            </a:r>
            <a:r>
              <a:rPr lang="en-IN" b="0" i="0" dirty="0" err="1">
                <a:solidFill>
                  <a:srgbClr val="273239"/>
                </a:solidFill>
                <a:effectLst/>
                <a:highlight>
                  <a:srgbClr val="FFFFFF"/>
                </a:highlight>
                <a:latin typeface="Nunito" pitchFamily="2" charset="0"/>
              </a:rPr>
              <a:t>javac</a:t>
            </a:r>
            <a:r>
              <a:rPr lang="en-IN" b="0" i="0" dirty="0">
                <a:solidFill>
                  <a:srgbClr val="273239"/>
                </a:solidFill>
                <a:effectLst/>
                <a:highlight>
                  <a:srgbClr val="FFFFFF"/>
                </a:highlight>
                <a:latin typeface="Nunito" pitchFamily="2" charset="0"/>
              </a:rPr>
              <a:t>),</a:t>
            </a:r>
          </a:p>
          <a:p>
            <a:pPr algn="l" fontAlgn="base">
              <a:buFont typeface="Arial" panose="020B0604020202020204" pitchFamily="34" charset="0"/>
              <a:buChar char="•"/>
            </a:pPr>
            <a:r>
              <a:rPr lang="en-IN" b="0" i="0" dirty="0">
                <a:solidFill>
                  <a:srgbClr val="273239"/>
                </a:solidFill>
                <a:effectLst/>
                <a:highlight>
                  <a:srgbClr val="FFFFFF"/>
                </a:highlight>
                <a:latin typeface="Nunito" pitchFamily="2" charset="0"/>
              </a:rPr>
              <a:t>An archiver (jar) and many more.</a:t>
            </a:r>
          </a:p>
          <a:p>
            <a:endParaRPr lang="en-IN" dirty="0"/>
          </a:p>
        </p:txBody>
      </p:sp>
    </p:spTree>
    <p:extLst>
      <p:ext uri="{BB962C8B-B14F-4D97-AF65-F5344CB8AC3E}">
        <p14:creationId xmlns:p14="http://schemas.microsoft.com/office/powerpoint/2010/main" val="188008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85DD-550D-846C-77BA-51551EBC6C74}"/>
              </a:ext>
            </a:extLst>
          </p:cNvPr>
          <p:cNvSpPr>
            <a:spLocks noGrp="1"/>
          </p:cNvSpPr>
          <p:nvPr>
            <p:ph type="ctrTitle"/>
          </p:nvPr>
        </p:nvSpPr>
        <p:spPr>
          <a:xfrm>
            <a:off x="0" y="1278673"/>
            <a:ext cx="5358530" cy="830997"/>
          </a:xfrm>
        </p:spPr>
        <p:txBody>
          <a:bodyPr/>
          <a:lstStyle/>
          <a:p>
            <a:r>
              <a:rPr lang="en-IN" sz="2800" dirty="0" err="1">
                <a:solidFill>
                  <a:schemeClr val="bg1"/>
                </a:solidFill>
              </a:rPr>
              <a:t>Jre</a:t>
            </a:r>
            <a:r>
              <a:rPr lang="en-IN" sz="2800" dirty="0">
                <a:solidFill>
                  <a:schemeClr val="bg1"/>
                </a:solidFill>
              </a:rPr>
              <a:t>:</a:t>
            </a:r>
            <a:br>
              <a:rPr lang="en-IN" sz="2800" dirty="0"/>
            </a:br>
            <a:endParaRPr lang="en-IN" dirty="0"/>
          </a:p>
        </p:txBody>
      </p:sp>
      <p:sp>
        <p:nvSpPr>
          <p:cNvPr id="3" name="Subtitle 2">
            <a:extLst>
              <a:ext uri="{FF2B5EF4-FFF2-40B4-BE49-F238E27FC236}">
                <a16:creationId xmlns:a16="http://schemas.microsoft.com/office/drawing/2014/main" id="{9D7D4F6A-CB34-B9AF-F651-6547DA76E309}"/>
              </a:ext>
            </a:extLst>
          </p:cNvPr>
          <p:cNvSpPr>
            <a:spLocks noGrp="1"/>
          </p:cNvSpPr>
          <p:nvPr>
            <p:ph type="subTitle" idx="1"/>
          </p:nvPr>
        </p:nvSpPr>
        <p:spPr>
          <a:xfrm>
            <a:off x="-185854" y="1694986"/>
            <a:ext cx="7958254" cy="3231654"/>
          </a:xfrm>
        </p:spPr>
        <p:txBody>
          <a:bodyPr/>
          <a:lstStyle/>
          <a:p>
            <a:pPr algn="l"/>
            <a:r>
              <a:rPr lang="en-IN" b="0" i="0" dirty="0">
                <a:solidFill>
                  <a:srgbClr val="111111"/>
                </a:solidFill>
                <a:effectLst/>
                <a:highlight>
                  <a:srgbClr val="F9F9F9"/>
                </a:highlight>
                <a:latin typeface="-apple-system"/>
              </a:rPr>
              <a:t>Java Runtime Environment (JRE) is an integral part of the Java Development Kit (JDK). </a:t>
            </a:r>
            <a:r>
              <a:rPr lang="en-IN" b="0" i="0" dirty="0">
                <a:solidFill>
                  <a:srgbClr val="111111"/>
                </a:solidFill>
                <a:effectLst/>
                <a:highlight>
                  <a:srgbClr val="F9F9F9"/>
                </a:highlight>
                <a:latin typeface="-apple-system"/>
                <a:hlinkClick r:id="rId2"/>
              </a:rPr>
              <a:t>It’s a software distribution that includes a Java class library, specific tools, and a standalone Java Virtual Machine (JVM)</a:t>
            </a:r>
            <a:r>
              <a:rPr lang="en-IN" b="0" i="0" baseline="30000" dirty="0">
                <a:solidFill>
                  <a:srgbClr val="111111"/>
                </a:solidFill>
                <a:effectLst/>
                <a:highlight>
                  <a:srgbClr val="F9F9F9"/>
                </a:highlight>
                <a:latin typeface="-apple-system"/>
                <a:hlinkClick r:id="rId2"/>
              </a:rPr>
              <a:t>1</a:t>
            </a:r>
            <a:r>
              <a:rPr lang="en-IN" b="0" i="0" baseline="30000" dirty="0">
                <a:solidFill>
                  <a:srgbClr val="111111"/>
                </a:solidFill>
                <a:effectLst/>
                <a:highlight>
                  <a:srgbClr val="F9F9F9"/>
                </a:highlight>
                <a:latin typeface="-apple-system"/>
                <a:hlinkClick r:id="rId3"/>
              </a:rPr>
              <a:t>2</a:t>
            </a:r>
            <a:r>
              <a:rPr lang="en-IN" b="0" i="0" dirty="0">
                <a:solidFill>
                  <a:srgbClr val="111111"/>
                </a:solidFill>
                <a:effectLst/>
                <a:highlight>
                  <a:srgbClr val="F9F9F9"/>
                </a:highlight>
                <a:latin typeface="-apple-system"/>
              </a:rPr>
              <a:t>.</a:t>
            </a:r>
          </a:p>
          <a:p>
            <a:pPr algn="l"/>
            <a:r>
              <a:rPr lang="en-IN" b="0" i="0" dirty="0">
                <a:solidFill>
                  <a:srgbClr val="111111"/>
                </a:solidFill>
                <a:effectLst/>
                <a:highlight>
                  <a:srgbClr val="F9F9F9"/>
                </a:highlight>
                <a:latin typeface="-apple-system"/>
              </a:rPr>
              <a:t>Here are some key points about JRE:</a:t>
            </a:r>
          </a:p>
          <a:p>
            <a:pPr algn="l">
              <a:buFont typeface="Arial" panose="020B0604020202020204" pitchFamily="34" charset="0"/>
              <a:buChar char="•"/>
            </a:pPr>
            <a:r>
              <a:rPr lang="en-IN" b="1" i="0" dirty="0">
                <a:solidFill>
                  <a:srgbClr val="111111"/>
                </a:solidFill>
                <a:effectLst/>
                <a:highlight>
                  <a:srgbClr val="F9F9F9"/>
                </a:highlight>
                <a:latin typeface="-apple-system"/>
                <a:hlinkClick r:id="rId2"/>
              </a:rPr>
              <a:t>Role</a:t>
            </a:r>
            <a:r>
              <a:rPr lang="en-IN" b="0" i="0" dirty="0">
                <a:solidFill>
                  <a:srgbClr val="111111"/>
                </a:solidFill>
                <a:effectLst/>
                <a:highlight>
                  <a:srgbClr val="F9F9F9"/>
                </a:highlight>
                <a:latin typeface="-apple-system"/>
                <a:hlinkClick r:id="rId2"/>
              </a:rPr>
              <a:t>: JRE is the most common environment available on devices for running Java programs</a:t>
            </a:r>
            <a:r>
              <a:rPr lang="en-IN" b="0" i="0" baseline="30000" dirty="0">
                <a:solidFill>
                  <a:srgbClr val="111111"/>
                </a:solidFill>
                <a:effectLst/>
                <a:highlight>
                  <a:srgbClr val="F9F9F9"/>
                </a:highlight>
                <a:latin typeface="-apple-system"/>
                <a:hlinkClick r:id="rId2"/>
              </a:rPr>
              <a:t>1</a:t>
            </a:r>
            <a:r>
              <a:rPr lang="en-IN" b="0" i="0" baseline="30000" dirty="0">
                <a:solidFill>
                  <a:srgbClr val="111111"/>
                </a:solidFill>
                <a:effectLst/>
                <a:highlight>
                  <a:srgbClr val="F9F9F9"/>
                </a:highlight>
                <a:latin typeface="-apple-system"/>
                <a:hlinkClick r:id="rId3"/>
              </a:rPr>
              <a:t>2</a:t>
            </a:r>
            <a:r>
              <a:rPr lang="en-IN" b="0" i="0" dirty="0">
                <a:solidFill>
                  <a:srgbClr val="111111"/>
                </a:solidFill>
                <a:effectLst/>
                <a:highlight>
                  <a:srgbClr val="F9F9F9"/>
                </a:highlight>
                <a:latin typeface="-apple-system"/>
              </a:rPr>
              <a:t>. </a:t>
            </a:r>
            <a:r>
              <a:rPr lang="en-IN" b="0" i="0" dirty="0">
                <a:solidFill>
                  <a:srgbClr val="111111"/>
                </a:solidFill>
                <a:effectLst/>
                <a:highlight>
                  <a:srgbClr val="F9F9F9"/>
                </a:highlight>
                <a:latin typeface="-apple-system"/>
                <a:hlinkClick r:id="rId2"/>
              </a:rPr>
              <a:t>Java source code is compiled and converted to Java bytecode, and to run this bytecode on any platform, you need JRE</a:t>
            </a:r>
            <a:r>
              <a:rPr lang="en-IN" b="0" i="0" baseline="30000" dirty="0">
                <a:solidFill>
                  <a:srgbClr val="111111"/>
                </a:solidFill>
                <a:effectLst/>
                <a:highlight>
                  <a:srgbClr val="F9F9F9"/>
                </a:highlight>
                <a:latin typeface="-apple-system"/>
                <a:hlinkClick r:id="rId2"/>
              </a:rPr>
              <a:t>1</a:t>
            </a:r>
            <a:r>
              <a:rPr lang="en-IN" b="0" i="0" baseline="30000" dirty="0">
                <a:solidFill>
                  <a:srgbClr val="111111"/>
                </a:solidFill>
                <a:effectLst/>
                <a:highlight>
                  <a:srgbClr val="F9F9F9"/>
                </a:highlight>
                <a:latin typeface="-apple-system"/>
                <a:hlinkClick r:id="rId3"/>
              </a:rPr>
              <a:t>2</a:t>
            </a:r>
            <a:r>
              <a:rPr lang="en-IN" b="0" i="0" dirty="0">
                <a:solidFill>
                  <a:srgbClr val="111111"/>
                </a:solidFill>
                <a:effectLst/>
                <a:highlight>
                  <a:srgbClr val="F9F9F9"/>
                </a:highlight>
                <a:latin typeface="-apple-system"/>
              </a:rPr>
              <a:t>.</a:t>
            </a:r>
          </a:p>
          <a:p>
            <a:pPr algn="l">
              <a:buFont typeface="Arial" panose="020B0604020202020204" pitchFamily="34" charset="0"/>
              <a:buChar char="•"/>
            </a:pPr>
            <a:r>
              <a:rPr lang="en-IN" b="1" i="0" dirty="0">
                <a:solidFill>
                  <a:srgbClr val="111111"/>
                </a:solidFill>
                <a:effectLst/>
                <a:highlight>
                  <a:srgbClr val="F9F9F9"/>
                </a:highlight>
                <a:latin typeface="-apple-system"/>
                <a:hlinkClick r:id="rId2"/>
              </a:rPr>
              <a:t>Components</a:t>
            </a:r>
            <a:r>
              <a:rPr lang="en-IN" b="0" i="0" dirty="0">
                <a:solidFill>
                  <a:srgbClr val="111111"/>
                </a:solidFill>
                <a:effectLst/>
                <a:highlight>
                  <a:srgbClr val="F9F9F9"/>
                </a:highlight>
                <a:latin typeface="-apple-system"/>
                <a:hlinkClick r:id="rId2"/>
              </a:rPr>
              <a:t>: JRE includes integration libraries (like Java Database Connectivity (JDBC), Java Naming, Interface Definition Language (IDL), Directory Interface (JNDI), Remote Method Invocation Over Internet Inter-Orb Protocol (RMI-IIOP), Remote Method Invocation (RMI)), user interface libraries (like Swing, Java 2D, Abstract Window Toolkit (AWT), Accessibility, Image I/O, Print Service, Sound, drag, and Drop (</a:t>
            </a:r>
            <a:r>
              <a:rPr lang="en-IN" b="0" i="0" dirty="0" err="1">
                <a:solidFill>
                  <a:srgbClr val="111111"/>
                </a:solidFill>
                <a:effectLst/>
                <a:highlight>
                  <a:srgbClr val="F9F9F9"/>
                </a:highlight>
                <a:latin typeface="-apple-system"/>
                <a:hlinkClick r:id="rId2"/>
              </a:rPr>
              <a:t>DnD</a:t>
            </a:r>
            <a:r>
              <a:rPr lang="en-IN" b="0" i="0" dirty="0">
                <a:solidFill>
                  <a:srgbClr val="111111"/>
                </a:solidFill>
                <a:effectLst/>
                <a:highlight>
                  <a:srgbClr val="F9F9F9"/>
                </a:highlight>
                <a:latin typeface="-apple-system"/>
                <a:hlinkClick r:id="rId2"/>
              </a:rPr>
              <a:t>), and input methods), and base libraries (like lang and util, zip, Collections, Concurrency Utilities, management, Java Archive (JAR), instrument, reflection, versioning, Preferences API, Ref Objects, Logging, and Regular Expressions)</a:t>
            </a:r>
            <a:r>
              <a:rPr lang="en-IN" b="0" i="0" baseline="30000" dirty="0">
                <a:solidFill>
                  <a:srgbClr val="111111"/>
                </a:solidFill>
                <a:effectLst/>
                <a:highlight>
                  <a:srgbClr val="F9F9F9"/>
                </a:highlight>
                <a:latin typeface="-apple-system"/>
                <a:hlinkClick r:id="rId2"/>
              </a:rPr>
              <a:t>1</a:t>
            </a:r>
            <a:r>
              <a:rPr lang="en-IN" b="0" i="0" baseline="30000" dirty="0">
                <a:solidFill>
                  <a:srgbClr val="111111"/>
                </a:solidFill>
                <a:effectLst/>
                <a:highlight>
                  <a:srgbClr val="F9F9F9"/>
                </a:highlight>
                <a:latin typeface="-apple-system"/>
                <a:hlinkClick r:id="rId3"/>
              </a:rPr>
              <a:t>2</a:t>
            </a:r>
            <a:r>
              <a:rPr lang="en-IN" b="0" i="0" dirty="0">
                <a:solidFill>
                  <a:srgbClr val="111111"/>
                </a:solidFill>
                <a:effectLst/>
                <a:highlight>
                  <a:srgbClr val="F9F9F9"/>
                </a:highlight>
                <a:latin typeface="-apple-system"/>
              </a:rPr>
              <a:t>.</a:t>
            </a:r>
          </a:p>
          <a:p>
            <a:endParaRPr lang="en-IN" dirty="0"/>
          </a:p>
        </p:txBody>
      </p:sp>
    </p:spTree>
    <p:extLst>
      <p:ext uri="{BB962C8B-B14F-4D97-AF65-F5344CB8AC3E}">
        <p14:creationId xmlns:p14="http://schemas.microsoft.com/office/powerpoint/2010/main" val="2026832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652FCD-D627-976D-6E5C-6B3663136F5D}"/>
              </a:ext>
            </a:extLst>
          </p:cNvPr>
          <p:cNvSpPr>
            <a:spLocks noGrp="1"/>
          </p:cNvSpPr>
          <p:nvPr>
            <p:ph type="subTitle" idx="1"/>
          </p:nvPr>
        </p:nvSpPr>
        <p:spPr>
          <a:xfrm>
            <a:off x="-74341" y="1799063"/>
            <a:ext cx="7846741" cy="1292662"/>
          </a:xfrm>
        </p:spPr>
        <p:txBody>
          <a:bodyPr/>
          <a:lstStyle/>
          <a:p>
            <a:pPr>
              <a:buFont typeface="Arial" panose="020B0604020202020204" pitchFamily="34" charset="0"/>
              <a:buChar char="•"/>
            </a:pPr>
            <a:r>
              <a:rPr lang="en-IN" b="1" i="0" dirty="0">
                <a:solidFill>
                  <a:srgbClr val="111111"/>
                </a:solidFill>
                <a:effectLst/>
                <a:highlight>
                  <a:srgbClr val="F9F9F9"/>
                </a:highlight>
                <a:latin typeface="-apple-system"/>
              </a:rPr>
              <a:t>Working with JVM</a:t>
            </a:r>
            <a:r>
              <a:rPr lang="en-IN" b="0" i="0" dirty="0">
                <a:solidFill>
                  <a:srgbClr val="111111"/>
                </a:solidFill>
                <a:effectLst/>
                <a:highlight>
                  <a:srgbClr val="F9F9F9"/>
                </a:highlight>
                <a:latin typeface="-apple-system"/>
              </a:rPr>
              <a:t>: JRE works closely with JVM. </a:t>
            </a:r>
            <a:r>
              <a:rPr lang="en-IN" b="0" i="0" dirty="0">
                <a:solidFill>
                  <a:srgbClr val="111111"/>
                </a:solidFill>
                <a:effectLst/>
                <a:highlight>
                  <a:srgbClr val="F9F9F9"/>
                </a:highlight>
                <a:latin typeface="-apple-system"/>
                <a:hlinkClick r:id="rId2"/>
              </a:rPr>
              <a:t>The JRE loads classes, verifies memory access, and retrieves system resources</a:t>
            </a:r>
            <a:r>
              <a:rPr lang="en-IN" b="0" i="0" baseline="30000" dirty="0">
                <a:solidFill>
                  <a:srgbClr val="111111"/>
                </a:solidFill>
                <a:effectLst/>
                <a:highlight>
                  <a:srgbClr val="F9F9F9"/>
                </a:highlight>
                <a:latin typeface="-apple-system"/>
                <a:hlinkClick r:id="rId2"/>
              </a:rPr>
              <a:t>1</a:t>
            </a:r>
            <a:r>
              <a:rPr lang="en-IN" b="0" i="0" baseline="30000" dirty="0">
                <a:solidFill>
                  <a:srgbClr val="111111"/>
                </a:solidFill>
                <a:effectLst/>
                <a:highlight>
                  <a:srgbClr val="F9F9F9"/>
                </a:highlight>
                <a:latin typeface="-apple-system"/>
                <a:hlinkClick r:id="rId3"/>
              </a:rPr>
              <a:t>2</a:t>
            </a:r>
            <a:r>
              <a:rPr lang="en-IN" b="0" i="0" dirty="0">
                <a:solidFill>
                  <a:srgbClr val="111111"/>
                </a:solidFill>
                <a:effectLst/>
                <a:highlight>
                  <a:srgbClr val="F9F9F9"/>
                </a:highlight>
                <a:latin typeface="-apple-system"/>
              </a:rPr>
              <a:t>. </a:t>
            </a:r>
            <a:r>
              <a:rPr lang="en-IN" b="0" i="0" dirty="0">
                <a:solidFill>
                  <a:srgbClr val="111111"/>
                </a:solidFill>
                <a:effectLst/>
                <a:highlight>
                  <a:srgbClr val="F9F9F9"/>
                </a:highlight>
                <a:latin typeface="-apple-system"/>
                <a:hlinkClick r:id="rId2"/>
              </a:rPr>
              <a:t>It also includes a </a:t>
            </a:r>
            <a:r>
              <a:rPr lang="en-IN" b="0" i="0" dirty="0" err="1">
                <a:solidFill>
                  <a:srgbClr val="111111"/>
                </a:solidFill>
                <a:effectLst/>
                <a:highlight>
                  <a:srgbClr val="F9F9F9"/>
                </a:highlight>
                <a:latin typeface="-apple-system"/>
                <a:hlinkClick r:id="rId2"/>
              </a:rPr>
              <a:t>ClassLoader</a:t>
            </a:r>
            <a:r>
              <a:rPr lang="en-IN" b="0" i="0" dirty="0">
                <a:solidFill>
                  <a:srgbClr val="111111"/>
                </a:solidFill>
                <a:effectLst/>
                <a:highlight>
                  <a:srgbClr val="F9F9F9"/>
                </a:highlight>
                <a:latin typeface="-apple-system"/>
                <a:hlinkClick r:id="rId2"/>
              </a:rPr>
              <a:t> that dynamically loads all the classes necessary to run a Java program</a:t>
            </a:r>
            <a:r>
              <a:rPr lang="en-IN" b="0" i="0" baseline="30000" dirty="0">
                <a:solidFill>
                  <a:srgbClr val="111111"/>
                </a:solidFill>
                <a:effectLst/>
                <a:highlight>
                  <a:srgbClr val="F9F9F9"/>
                </a:highlight>
                <a:latin typeface="-apple-system"/>
                <a:hlinkClick r:id="rId2"/>
              </a:rPr>
              <a:t>1</a:t>
            </a:r>
            <a:r>
              <a:rPr lang="en-IN" b="0" i="0" dirty="0">
                <a:solidFill>
                  <a:srgbClr val="111111"/>
                </a:solidFill>
                <a:effectLst/>
                <a:highlight>
                  <a:srgbClr val="F9F9F9"/>
                </a:highlight>
                <a:latin typeface="-apple-system"/>
              </a:rPr>
              <a:t>.</a:t>
            </a:r>
          </a:p>
          <a:p>
            <a:r>
              <a:rPr lang="en-IN" b="0" i="0" dirty="0">
                <a:solidFill>
                  <a:srgbClr val="111111"/>
                </a:solidFill>
                <a:effectLst/>
                <a:highlight>
                  <a:srgbClr val="F9F9F9"/>
                </a:highlight>
                <a:latin typeface="-apple-system"/>
                <a:hlinkClick r:id="rId2"/>
              </a:rPr>
              <a:t>      In essence, JRE acts as a software layer on top of the operating system, enabling Java-based applications to run seamlessly on any operating system</a:t>
            </a:r>
            <a:r>
              <a:rPr lang="en-IN" b="0" i="0" baseline="30000" dirty="0">
                <a:solidFill>
                  <a:srgbClr val="111111"/>
                </a:solidFill>
                <a:effectLst/>
                <a:highlight>
                  <a:srgbClr val="F9F9F9"/>
                </a:highlight>
                <a:latin typeface="-apple-system"/>
                <a:hlinkClick r:id="rId2"/>
              </a:rPr>
              <a:t>1</a:t>
            </a:r>
            <a:endParaRPr lang="en-IN" b="0" i="0" dirty="0">
              <a:solidFill>
                <a:srgbClr val="111111"/>
              </a:solidFill>
              <a:effectLst/>
              <a:highlight>
                <a:srgbClr val="F9F9F9"/>
              </a:highlight>
              <a:latin typeface="-apple-system"/>
            </a:endParaRPr>
          </a:p>
          <a:p>
            <a:endParaRPr lang="en-IN" dirty="0"/>
          </a:p>
        </p:txBody>
      </p:sp>
    </p:spTree>
    <p:extLst>
      <p:ext uri="{BB962C8B-B14F-4D97-AF65-F5344CB8AC3E}">
        <p14:creationId xmlns:p14="http://schemas.microsoft.com/office/powerpoint/2010/main" val="620229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p:nvPr/>
        </p:nvSpPr>
        <p:spPr>
          <a:xfrm>
            <a:off x="3665886" y="4513783"/>
            <a:ext cx="1814100" cy="440700"/>
          </a:xfrm>
          <a:prstGeom prst="rect">
            <a:avLst/>
          </a:prstGeom>
          <a:noFill/>
          <a:ln>
            <a:noFill/>
          </a:ln>
        </p:spPr>
        <p:txBody>
          <a:bodyPr spcFirstLastPara="1" wrap="square" lIns="0" tIns="9525" rIns="0" bIns="0" anchor="t" anchorCtr="0">
            <a:spAutoFit/>
          </a:bodyPr>
          <a:lstStyle/>
          <a:p>
            <a:pPr marL="12700" marR="0" lvl="0" indent="0" algn="l" rtl="0">
              <a:lnSpc>
                <a:spcPct val="100000"/>
              </a:lnSpc>
              <a:spcBef>
                <a:spcPts val="0"/>
              </a:spcBef>
              <a:spcAft>
                <a:spcPts val="0"/>
              </a:spcAft>
              <a:buNone/>
            </a:pPr>
            <a:r>
              <a:rPr lang="en" sz="1400" u="sng">
                <a:solidFill>
                  <a:schemeClr val="hlink"/>
                </a:solidFill>
                <a:latin typeface="Calibri"/>
                <a:ea typeface="Calibri"/>
                <a:cs typeface="Calibri"/>
                <a:sym typeface="Calibri"/>
                <a:hlinkClick r:id="rId3"/>
              </a:rPr>
              <a:t>www.paruluniversity.ac.in</a:t>
            </a:r>
            <a:endParaRPr sz="1400">
              <a:solidFill>
                <a:schemeClr val="dk1"/>
              </a:solidFill>
              <a:latin typeface="Calibri"/>
              <a:ea typeface="Calibri"/>
              <a:cs typeface="Calibri"/>
              <a:sym typeface="Calibri"/>
            </a:endParaRPr>
          </a:p>
        </p:txBody>
      </p:sp>
      <p:pic>
        <p:nvPicPr>
          <p:cNvPr id="209" name="Google Shape;209;p27"/>
          <p:cNvPicPr preferRelativeResize="0"/>
          <p:nvPr/>
        </p:nvPicPr>
        <p:blipFill rotWithShape="1">
          <a:blip r:embed="rId4">
            <a:alphaModFix/>
          </a:blip>
          <a:srcRect/>
          <a:stretch/>
        </p:blipFill>
        <p:spPr>
          <a:xfrm>
            <a:off x="7381494" y="4523993"/>
            <a:ext cx="457200" cy="457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249707" y="1272920"/>
            <a:ext cx="2857766" cy="747322"/>
          </a:xfrm>
          <a:prstGeom prst="rect">
            <a:avLst/>
          </a:prstGeom>
          <a:noFill/>
          <a:ln>
            <a:noFill/>
          </a:ln>
        </p:spPr>
        <p:txBody>
          <a:bodyPr spcFirstLastPara="1" wrap="square" lIns="0" tIns="8575" rIns="0" bIns="0" anchor="t" anchorCtr="0">
            <a:spAutoFit/>
          </a:bodyPr>
          <a:lstStyle/>
          <a:p>
            <a:pPr marL="12700"/>
            <a:r>
              <a:rPr lang="en-IN" sz="2400" b="1" dirty="0">
                <a:solidFill>
                  <a:schemeClr val="bg1">
                    <a:lumMod val="95000"/>
                  </a:schemeClr>
                </a:solidFill>
              </a:rPr>
              <a:t>Design  introduction:</a:t>
            </a:r>
            <a:br>
              <a:rPr lang="en-IN" sz="2400" b="1" dirty="0"/>
            </a:b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4080" y="1151829"/>
            <a:ext cx="6118301" cy="450120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r>
              <a:rPr lang="en-IN" sz="1600" dirty="0"/>
              <a:t> Object oriented programming,</a:t>
            </a:r>
          </a:p>
          <a:p>
            <a:r>
              <a:rPr lang="en-IN" sz="1600" dirty="0"/>
              <a:t> oops principles,</a:t>
            </a:r>
          </a:p>
          <a:p>
            <a:r>
              <a:rPr lang="en-IN" sz="1600" dirty="0"/>
              <a:t> encapsulation,</a:t>
            </a:r>
          </a:p>
          <a:p>
            <a:r>
              <a:rPr lang="en-IN" sz="1600" dirty="0"/>
              <a:t> inheritance and polymorphism java  as  a  oops &amp;</a:t>
            </a:r>
          </a:p>
          <a:p>
            <a:r>
              <a:rPr lang="en-IN" sz="1600" dirty="0"/>
              <a:t> internet enabled language,</a:t>
            </a:r>
          </a:p>
          <a:p>
            <a:r>
              <a:rPr lang="en-IN" sz="1600" dirty="0"/>
              <a:t> importance of  java,</a:t>
            </a:r>
          </a:p>
          <a:p>
            <a:r>
              <a:rPr lang="en-IN" sz="1600" dirty="0"/>
              <a:t> java usage in industry,</a:t>
            </a:r>
          </a:p>
          <a:p>
            <a:r>
              <a:rPr lang="en-IN" sz="1600" dirty="0"/>
              <a:t> the byte code,</a:t>
            </a:r>
          </a:p>
          <a:p>
            <a:r>
              <a:rPr lang="en-IN" sz="1600" dirty="0"/>
              <a:t> compiling,</a:t>
            </a:r>
          </a:p>
          <a:p>
            <a:r>
              <a:rPr lang="en-IN" sz="1600" dirty="0"/>
              <a:t> And running of simple   java  program,</a:t>
            </a:r>
          </a:p>
          <a:p>
            <a:r>
              <a:rPr lang="en-IN" sz="1600" dirty="0"/>
              <a:t> </a:t>
            </a:r>
            <a:r>
              <a:rPr lang="en-IN" sz="1600" dirty="0" err="1"/>
              <a:t>Jvm</a:t>
            </a:r>
            <a:r>
              <a:rPr lang="en-IN" sz="1600" dirty="0"/>
              <a:t> ,</a:t>
            </a:r>
          </a:p>
          <a:p>
            <a:r>
              <a:rPr lang="en-IN" sz="1600" dirty="0"/>
              <a:t> </a:t>
            </a:r>
            <a:r>
              <a:rPr lang="en-IN" sz="1600" dirty="0" err="1"/>
              <a:t>Jdk</a:t>
            </a:r>
            <a:r>
              <a:rPr lang="en-IN" sz="1600" dirty="0"/>
              <a:t> ,</a:t>
            </a:r>
          </a:p>
          <a:p>
            <a:r>
              <a:rPr lang="en-IN" sz="1600" dirty="0"/>
              <a:t> </a:t>
            </a:r>
            <a:r>
              <a:rPr lang="en-IN" sz="1600" dirty="0" err="1"/>
              <a:t>Jre</a:t>
            </a:r>
            <a:endParaRPr lang="en-IN" sz="1600" dirty="0"/>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1" y="1171749"/>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 name="Google Shape;128;p17"/>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300" y="1281200"/>
            <a:ext cx="5579700" cy="870433"/>
          </a:xfrm>
          <a:prstGeom prst="rect">
            <a:avLst/>
          </a:prstGeom>
          <a:noFill/>
          <a:ln>
            <a:noFill/>
          </a:ln>
        </p:spPr>
        <p:txBody>
          <a:bodyPr spcFirstLastPara="1" wrap="square" lIns="0" tIns="8575" rIns="0" bIns="0" anchor="t" anchorCtr="0">
            <a:spAutoFit/>
          </a:bodyPr>
          <a:lstStyle/>
          <a:p>
            <a:pPr>
              <a:buClr>
                <a:schemeClr val="dk1"/>
              </a:buClr>
              <a:buSzPts val="2800"/>
            </a:pPr>
            <a:r>
              <a:rPr lang="en-IN" sz="2800" dirty="0">
                <a:solidFill>
                  <a:schemeClr val="bg1"/>
                </a:solidFill>
              </a:rPr>
              <a:t>Object-oriented programming:</a:t>
            </a:r>
            <a:br>
              <a:rPr lang="en-IN" sz="2800" dirty="0"/>
            </a:br>
            <a:endParaRPr sz="2800" dirty="0">
              <a:solidFill>
                <a:schemeClr val="bg1"/>
              </a:solidFill>
            </a:endParaRPr>
          </a:p>
        </p:txBody>
      </p:sp>
      <p:sp>
        <p:nvSpPr>
          <p:cNvPr id="3" name="TextBox 2">
            <a:extLst>
              <a:ext uri="{FF2B5EF4-FFF2-40B4-BE49-F238E27FC236}">
                <a16:creationId xmlns:a16="http://schemas.microsoft.com/office/drawing/2014/main" id="{0CE454C4-74FF-5902-93B7-15ADD0CA149B}"/>
              </a:ext>
            </a:extLst>
          </p:cNvPr>
          <p:cNvSpPr txBox="1"/>
          <p:nvPr/>
        </p:nvSpPr>
        <p:spPr>
          <a:xfrm>
            <a:off x="0" y="1714595"/>
            <a:ext cx="6831980" cy="738664"/>
          </a:xfrm>
          <a:prstGeom prst="rect">
            <a:avLst/>
          </a:prstGeom>
          <a:noFill/>
        </p:spPr>
        <p:txBody>
          <a:bodyPr wrap="square">
            <a:spAutoFit/>
          </a:bodyPr>
          <a:lstStyle/>
          <a:p>
            <a:r>
              <a:rPr lang="en-US" b="0" i="0" dirty="0">
                <a:solidFill>
                  <a:srgbClr val="111111"/>
                </a:solidFill>
                <a:effectLst/>
                <a:highlight>
                  <a:srgbClr val="FFFFFF"/>
                </a:highlight>
                <a:latin typeface="Roboto" panose="020F0502020204030204" pitchFamily="2" charset="0"/>
              </a:rPr>
              <a:t>An object-oriented programming language (OOP) is a programming language that supports the concept of objects, which are entities that can contain data and code. Objects can interact with each other through messages, methods, and inheritance.</a:t>
            </a:r>
            <a:endParaRPr lang="en-IN" dirty="0"/>
          </a:p>
        </p:txBody>
      </p:sp>
      <p:sp>
        <p:nvSpPr>
          <p:cNvPr id="5" name="TextBox 4">
            <a:extLst>
              <a:ext uri="{FF2B5EF4-FFF2-40B4-BE49-F238E27FC236}">
                <a16:creationId xmlns:a16="http://schemas.microsoft.com/office/drawing/2014/main" id="{E3438A1F-F0B1-3EF3-7C3D-0A3353355B13}"/>
              </a:ext>
            </a:extLst>
          </p:cNvPr>
          <p:cNvSpPr txBox="1"/>
          <p:nvPr/>
        </p:nvSpPr>
        <p:spPr>
          <a:xfrm>
            <a:off x="-1" y="2453258"/>
            <a:ext cx="9218341" cy="2677656"/>
          </a:xfrm>
          <a:prstGeom prst="rect">
            <a:avLst/>
          </a:prstGeom>
          <a:noFill/>
        </p:spPr>
        <p:txBody>
          <a:bodyPr wrap="square">
            <a:spAutoFit/>
          </a:bodyPr>
          <a:lstStyle/>
          <a:p>
            <a:pPr algn="l"/>
            <a:r>
              <a:rPr lang="en-US" b="0" i="0" dirty="0">
                <a:solidFill>
                  <a:srgbClr val="111111"/>
                </a:solidFill>
                <a:effectLst/>
                <a:highlight>
                  <a:srgbClr val="FFFFFF"/>
                </a:highlight>
                <a:latin typeface="Roboto" panose="02000000000000000000" pitchFamily="2" charset="0"/>
              </a:rPr>
              <a:t>Some of the benefits of using an OOP language are:</a:t>
            </a:r>
          </a:p>
          <a:p>
            <a:pPr algn="l"/>
            <a:endParaRPr lang="en-US" b="0" i="0" dirty="0">
              <a:solidFill>
                <a:srgbClr val="11111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111111"/>
                </a:solidFill>
                <a:effectLst/>
                <a:highlight>
                  <a:srgbClr val="FFFFFF"/>
                </a:highlight>
                <a:latin typeface="Roboto" panose="02000000000000000000" pitchFamily="2" charset="0"/>
              </a:rPr>
              <a:t>It allows for modularity and reusability of code, as objects can be defined once and used in different contexts</a:t>
            </a:r>
            <a:r>
              <a:rPr lang="en-US" b="0" i="0" u="none" strike="noStrike" baseline="30000" dirty="0">
                <a:solidFill>
                  <a:srgbClr val="174AE4"/>
                </a:solidFill>
                <a:effectLst/>
                <a:highlight>
                  <a:srgbClr val="D1DBFA"/>
                </a:highlight>
                <a:latin typeface="Roboto" panose="02000000000000000000" pitchFamily="2" charset="0"/>
                <a:hlinkClick r:id="rId3"/>
              </a:rPr>
              <a:t>2</a:t>
            </a:r>
            <a:r>
              <a:rPr lang="en-US" b="0" i="0" dirty="0">
                <a:solidFill>
                  <a:srgbClr val="111111"/>
                </a:solidFill>
                <a:effectLst/>
                <a:highlight>
                  <a:srgbClr val="FFFFFF"/>
                </a:highlight>
                <a:latin typeface="Roboto" panose="02000000000000000000" pitchFamily="2" charset="0"/>
              </a:rPr>
              <a:t>.</a:t>
            </a:r>
          </a:p>
          <a:p>
            <a:pPr algn="l">
              <a:buFont typeface="Arial" panose="020B0604020202020204" pitchFamily="34" charset="0"/>
              <a:buChar char="•"/>
            </a:pPr>
            <a:endParaRPr lang="en-US" b="0" i="0" dirty="0">
              <a:solidFill>
                <a:srgbClr val="11111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111111"/>
                </a:solidFill>
                <a:effectLst/>
                <a:highlight>
                  <a:srgbClr val="FFFFFF"/>
                </a:highlight>
                <a:latin typeface="Roboto" panose="02000000000000000000" pitchFamily="2" charset="0"/>
              </a:rPr>
              <a:t>It allows for abstraction and encapsulation of data, as objects can hide their internal details and expose only their interfaces</a:t>
            </a:r>
            <a:r>
              <a:rPr lang="en-US" b="0" i="0" u="none" strike="noStrike" baseline="30000" dirty="0">
                <a:solidFill>
                  <a:srgbClr val="174AE4"/>
                </a:solidFill>
                <a:effectLst/>
                <a:highlight>
                  <a:srgbClr val="D1DBFA"/>
                </a:highlight>
                <a:latin typeface="Roboto" panose="02000000000000000000" pitchFamily="2" charset="0"/>
                <a:hlinkClick r:id="rId4"/>
              </a:rPr>
              <a:t>2</a:t>
            </a:r>
            <a:r>
              <a:rPr lang="en-US" b="0" i="0" dirty="0">
                <a:solidFill>
                  <a:srgbClr val="111111"/>
                </a:solidFill>
                <a:effectLst/>
                <a:highlight>
                  <a:srgbClr val="FFFFFF"/>
                </a:highlight>
                <a:latin typeface="Roboto" panose="02000000000000000000" pitchFamily="2" charset="0"/>
              </a:rPr>
              <a:t>.</a:t>
            </a:r>
          </a:p>
          <a:p>
            <a:pPr algn="l">
              <a:buFont typeface="Arial" panose="020B0604020202020204" pitchFamily="34" charset="0"/>
              <a:buChar char="•"/>
            </a:pPr>
            <a:endParaRPr lang="en-US" b="0" i="0" dirty="0">
              <a:solidFill>
                <a:srgbClr val="11111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111111"/>
                </a:solidFill>
                <a:effectLst/>
                <a:highlight>
                  <a:srgbClr val="FFFFFF"/>
                </a:highlight>
                <a:latin typeface="Roboto" panose="02000000000000000000" pitchFamily="2" charset="0"/>
              </a:rPr>
              <a:t>It allows for polymorphism and dynamic binding, as objects can behave differently depending on their types and contexts</a:t>
            </a:r>
            <a:r>
              <a:rPr lang="en-US" b="0" i="0" u="none" strike="noStrike" baseline="30000" dirty="0">
                <a:solidFill>
                  <a:srgbClr val="174AE4"/>
                </a:solidFill>
                <a:effectLst/>
                <a:highlight>
                  <a:srgbClr val="D1DBFA"/>
                </a:highlight>
                <a:latin typeface="Roboto" panose="02000000000000000000" pitchFamily="2" charset="0"/>
                <a:hlinkClick r:id="rId5"/>
              </a:rPr>
              <a:t>2</a:t>
            </a:r>
            <a:r>
              <a:rPr lang="en-US" b="0" i="0" dirty="0">
                <a:solidFill>
                  <a:srgbClr val="111111"/>
                </a:solidFill>
                <a:effectLst/>
                <a:highlight>
                  <a:srgbClr val="FFFFFF"/>
                </a:highlight>
                <a:latin typeface="Roboto" panose="02000000000000000000" pitchFamily="2" charset="0"/>
              </a:rPr>
              <a:t>.</a:t>
            </a:r>
          </a:p>
          <a:p>
            <a:pPr algn="l">
              <a:buFont typeface="Arial" panose="020B0604020202020204" pitchFamily="34" charset="0"/>
              <a:buChar char="•"/>
            </a:pPr>
            <a:endParaRPr lang="en-US" b="0" i="0" dirty="0">
              <a:solidFill>
                <a:srgbClr val="11111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111111"/>
                </a:solidFill>
                <a:effectLst/>
                <a:highlight>
                  <a:srgbClr val="FFFFFF"/>
                </a:highlight>
                <a:latin typeface="Roboto" panose="02000000000000000000" pitchFamily="2" charset="0"/>
              </a:rPr>
              <a:t>It allows for modeling complex systems and real-world entities, as objects can represent concepts, properties, and behaviors</a:t>
            </a:r>
            <a:r>
              <a:rPr lang="en-US" b="0" i="0" u="none" strike="noStrike" baseline="30000" dirty="0">
                <a:solidFill>
                  <a:srgbClr val="174AE4"/>
                </a:solidFill>
                <a:effectLst/>
                <a:highlight>
                  <a:srgbClr val="D1DBFA"/>
                </a:highlight>
                <a:latin typeface="Roboto" panose="02000000000000000000" pitchFamily="2" charset="0"/>
                <a:hlinkClick r:id="rId6"/>
              </a:rPr>
              <a:t>3</a:t>
            </a:r>
            <a:r>
              <a:rPr lang="en-US" b="0" i="0" dirty="0">
                <a:solidFill>
                  <a:srgbClr val="111111"/>
                </a:solidFill>
                <a:effectLst/>
                <a:highlight>
                  <a:srgbClr val="FFFFFF"/>
                </a:highlight>
                <a:latin typeface="Roboto" panose="02000000000000000000" pitchFamily="2"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62E0-AF2D-3CE9-2456-F487B57E45AA}"/>
              </a:ext>
            </a:extLst>
          </p:cNvPr>
          <p:cNvSpPr>
            <a:spLocks noGrp="1"/>
          </p:cNvSpPr>
          <p:nvPr>
            <p:ph type="ctrTitle"/>
          </p:nvPr>
        </p:nvSpPr>
        <p:spPr>
          <a:xfrm>
            <a:off x="126381" y="1360449"/>
            <a:ext cx="5062654" cy="738664"/>
          </a:xfrm>
        </p:spPr>
        <p:txBody>
          <a:bodyPr/>
          <a:lstStyle/>
          <a:p>
            <a:r>
              <a:rPr lang="en-IN" sz="2400" dirty="0">
                <a:solidFill>
                  <a:schemeClr val="bg1"/>
                </a:solidFill>
              </a:rPr>
              <a:t>Object-oriented programming:</a:t>
            </a:r>
            <a:endParaRPr lang="en-IN" dirty="0"/>
          </a:p>
        </p:txBody>
      </p:sp>
      <p:sp>
        <p:nvSpPr>
          <p:cNvPr id="3" name="Subtitle 2">
            <a:extLst>
              <a:ext uri="{FF2B5EF4-FFF2-40B4-BE49-F238E27FC236}">
                <a16:creationId xmlns:a16="http://schemas.microsoft.com/office/drawing/2014/main" id="{C0CDE502-88BD-2886-D684-9AD394A7E7C4}"/>
              </a:ext>
            </a:extLst>
          </p:cNvPr>
          <p:cNvSpPr>
            <a:spLocks noGrp="1"/>
          </p:cNvSpPr>
          <p:nvPr>
            <p:ph type="subTitle" idx="1"/>
          </p:nvPr>
        </p:nvSpPr>
        <p:spPr>
          <a:xfrm>
            <a:off x="-163551" y="1687551"/>
            <a:ext cx="7935951" cy="2646878"/>
          </a:xfrm>
        </p:spPr>
        <p:txBody>
          <a:bodyPr/>
          <a:lstStyle/>
          <a:p>
            <a:pPr algn="l"/>
            <a:r>
              <a:rPr lang="en-US" sz="1800" i="0" dirty="0">
                <a:effectLst/>
                <a:highlight>
                  <a:srgbClr val="FFFFFF"/>
                </a:highlight>
                <a:latin typeface="Roboto" panose="02000000000000000000" pitchFamily="2" charset="0"/>
              </a:rPr>
              <a:t>Some of the challenges of using an OOP language are:</a:t>
            </a:r>
          </a:p>
          <a:p>
            <a:pPr algn="l"/>
            <a:endParaRPr lang="en-US" b="0" i="0" dirty="0">
              <a:solidFill>
                <a:srgbClr val="11111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111111"/>
                </a:solidFill>
                <a:effectLst/>
                <a:highlight>
                  <a:srgbClr val="FFFFFF"/>
                </a:highlight>
                <a:latin typeface="Roboto" panose="02000000000000000000" pitchFamily="2" charset="0"/>
              </a:rPr>
              <a:t>It can introduce complexity and overhead, as objects may have multiple dependencies and interactions</a:t>
            </a:r>
            <a:r>
              <a:rPr lang="en-US" b="0" i="0" u="none" strike="noStrike" baseline="30000" dirty="0">
                <a:solidFill>
                  <a:srgbClr val="174AE4"/>
                </a:solidFill>
                <a:effectLst/>
                <a:highlight>
                  <a:srgbClr val="D1DBFA"/>
                </a:highlight>
                <a:latin typeface="Roboto" panose="02000000000000000000" pitchFamily="2" charset="0"/>
                <a:hlinkClick r:id="rId2"/>
              </a:rPr>
              <a:t>3</a:t>
            </a:r>
            <a:r>
              <a:rPr lang="en-US" b="0" i="0" dirty="0">
                <a:solidFill>
                  <a:srgbClr val="111111"/>
                </a:solidFill>
                <a:effectLst/>
                <a:highlight>
                  <a:srgbClr val="FFFFFF"/>
                </a:highlight>
                <a:latin typeface="Roboto" panose="02000000000000000000" pitchFamily="2" charset="0"/>
              </a:rPr>
              <a:t>.</a:t>
            </a:r>
          </a:p>
          <a:p>
            <a:pPr algn="l"/>
            <a:endParaRPr lang="en-US" b="0" i="0" dirty="0">
              <a:solidFill>
                <a:srgbClr val="11111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111111"/>
                </a:solidFill>
                <a:effectLst/>
                <a:highlight>
                  <a:srgbClr val="FFFFFF"/>
                </a:highlight>
                <a:latin typeface="Roboto" panose="02000000000000000000" pitchFamily="2" charset="0"/>
              </a:rPr>
              <a:t>It can require more memory and processing power, as objects may have additional attributes and methods</a:t>
            </a:r>
            <a:r>
              <a:rPr lang="en-US" b="0" i="0" u="none" strike="noStrike" baseline="30000" dirty="0">
                <a:solidFill>
                  <a:srgbClr val="174AE4"/>
                </a:solidFill>
                <a:effectLst/>
                <a:highlight>
                  <a:srgbClr val="D1DBFA"/>
                </a:highlight>
                <a:latin typeface="Roboto" panose="02000000000000000000" pitchFamily="2" charset="0"/>
                <a:hlinkClick r:id="rId3"/>
              </a:rPr>
              <a:t>3</a:t>
            </a:r>
            <a:r>
              <a:rPr lang="en-US" b="0" i="0" dirty="0">
                <a:solidFill>
                  <a:srgbClr val="111111"/>
                </a:solidFill>
                <a:effectLst/>
                <a:highlight>
                  <a:srgbClr val="FFFFFF"/>
                </a:highlight>
                <a:latin typeface="Roboto" panose="02000000000000000000" pitchFamily="2" charset="0"/>
              </a:rPr>
              <a:t>.</a:t>
            </a:r>
          </a:p>
          <a:p>
            <a:pPr algn="l">
              <a:buFont typeface="Arial" panose="020B0604020202020204" pitchFamily="34" charset="0"/>
              <a:buChar char="•"/>
            </a:pPr>
            <a:endParaRPr lang="en-US" b="0" i="0" dirty="0">
              <a:solidFill>
                <a:srgbClr val="11111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111111"/>
                </a:solidFill>
                <a:effectLst/>
                <a:highlight>
                  <a:srgbClr val="FFFFFF"/>
                </a:highlight>
                <a:latin typeface="Roboto" panose="02000000000000000000" pitchFamily="2" charset="0"/>
              </a:rPr>
              <a:t>It can be difficult to design and maintain, as objects may have conflicting or inconsistent behaviors and responsibilities</a:t>
            </a:r>
            <a:r>
              <a:rPr lang="en-US" b="0" i="0" u="none" strike="noStrike" baseline="30000" dirty="0">
                <a:solidFill>
                  <a:srgbClr val="174AE4"/>
                </a:solidFill>
                <a:effectLst/>
                <a:highlight>
                  <a:srgbClr val="D1DBFA"/>
                </a:highlight>
                <a:latin typeface="Roboto" panose="02000000000000000000" pitchFamily="2" charset="0"/>
                <a:hlinkClick r:id="rId4"/>
              </a:rPr>
              <a:t>3</a:t>
            </a:r>
            <a:r>
              <a:rPr lang="en-US" b="0" i="0" dirty="0">
                <a:solidFill>
                  <a:srgbClr val="111111"/>
                </a:solidFill>
                <a:effectLst/>
                <a:highlight>
                  <a:srgbClr val="FFFFFF"/>
                </a:highlight>
                <a:latin typeface="Roboto" panose="02000000000000000000" pitchFamily="2" charset="0"/>
              </a:rPr>
              <a:t>.</a:t>
            </a:r>
          </a:p>
          <a:p>
            <a:pPr algn="l"/>
            <a:endParaRPr lang="en-US" b="0" i="0" dirty="0">
              <a:solidFill>
                <a:srgbClr val="111111"/>
              </a:solidFill>
              <a:effectLst/>
              <a:highlight>
                <a:srgbClr val="FFFFFF"/>
              </a:highlight>
              <a:latin typeface="Roboto" panose="02000000000000000000" pitchFamily="2" charset="0"/>
            </a:endParaRPr>
          </a:p>
          <a:p>
            <a:endParaRPr lang="en-IN" dirty="0"/>
          </a:p>
        </p:txBody>
      </p:sp>
    </p:spTree>
    <p:extLst>
      <p:ext uri="{BB962C8B-B14F-4D97-AF65-F5344CB8AC3E}">
        <p14:creationId xmlns:p14="http://schemas.microsoft.com/office/powerpoint/2010/main" val="28881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 name="Google Shape;136;p18"/>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 name="Google Shape;137;p18"/>
          <p:cNvSpPr txBox="1"/>
          <p:nvPr/>
        </p:nvSpPr>
        <p:spPr>
          <a:xfrm>
            <a:off x="278892" y="1913877"/>
            <a:ext cx="8179200" cy="284700"/>
          </a:xfrm>
          <a:prstGeom prst="rect">
            <a:avLst/>
          </a:prstGeom>
          <a:noFill/>
          <a:ln>
            <a:noFill/>
          </a:ln>
        </p:spPr>
        <p:txBody>
          <a:bodyPr spcFirstLastPara="1" wrap="square" lIns="68575" tIns="34275" rIns="68575" bIns="34275" anchor="t" anchorCtr="0">
            <a:spAutoFit/>
          </a:bodyPr>
          <a:lstStyle/>
          <a:p>
            <a:pPr marL="457200" marR="0" lvl="0" indent="-317500" algn="l" rtl="0">
              <a:spcBef>
                <a:spcPts val="0"/>
              </a:spcBef>
              <a:spcAft>
                <a:spcPts val="0"/>
              </a:spcAft>
              <a:buClr>
                <a:schemeClr val="dk1"/>
              </a:buClr>
              <a:buSzPts val="1400"/>
              <a:buFont typeface="Calibri"/>
              <a:buChar char="➔"/>
            </a:pPr>
            <a:endParaRPr sz="1400">
              <a:solidFill>
                <a:schemeClr val="dk1"/>
              </a:solidFill>
              <a:latin typeface="Calibri"/>
              <a:ea typeface="Calibri"/>
              <a:cs typeface="Calibri"/>
              <a:sym typeface="Calibri"/>
            </a:endParaRPr>
          </a:p>
        </p:txBody>
      </p:sp>
      <p:sp>
        <p:nvSpPr>
          <p:cNvPr id="138" name="Google Shape;138;p18"/>
          <p:cNvSpPr txBox="1">
            <a:spLocks noGrp="1"/>
          </p:cNvSpPr>
          <p:nvPr>
            <p:ph type="title"/>
          </p:nvPr>
        </p:nvSpPr>
        <p:spPr>
          <a:xfrm>
            <a:off x="114299" y="1281207"/>
            <a:ext cx="4309018"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chemeClr val="bg1"/>
                </a:solidFill>
              </a:rPr>
              <a:t>Object-oriented programming:</a:t>
            </a:r>
            <a:endParaRPr sz="2400" dirty="0"/>
          </a:p>
        </p:txBody>
      </p:sp>
      <p:sp>
        <p:nvSpPr>
          <p:cNvPr id="3" name="TextBox 2">
            <a:extLst>
              <a:ext uri="{FF2B5EF4-FFF2-40B4-BE49-F238E27FC236}">
                <a16:creationId xmlns:a16="http://schemas.microsoft.com/office/drawing/2014/main" id="{9BB89007-5A3A-ACD2-DBD0-E492342128FC}"/>
              </a:ext>
            </a:extLst>
          </p:cNvPr>
          <p:cNvSpPr txBox="1"/>
          <p:nvPr/>
        </p:nvSpPr>
        <p:spPr>
          <a:xfrm>
            <a:off x="52039" y="1763648"/>
            <a:ext cx="6791092" cy="2963002"/>
          </a:xfrm>
          <a:prstGeom prst="rect">
            <a:avLst/>
          </a:prstGeom>
          <a:noFill/>
        </p:spPr>
        <p:txBody>
          <a:bodyPr wrap="square">
            <a:spAutoFit/>
          </a:bodyPr>
          <a:lstStyle/>
          <a:p>
            <a:pPr algn="l"/>
            <a:r>
              <a:rPr lang="en-US" sz="1800" b="0" i="0" dirty="0">
                <a:effectLst/>
                <a:highlight>
                  <a:srgbClr val="FFFFFF"/>
                </a:highlight>
                <a:latin typeface="Roboto" panose="02000000000000000000" pitchFamily="2" charset="0"/>
              </a:rPr>
              <a:t>Some of the examples of OOP languages are:</a:t>
            </a:r>
          </a:p>
          <a:p>
            <a:pPr algn="l"/>
            <a:endParaRPr lang="en-US" b="0" i="0" dirty="0">
              <a:solidFill>
                <a:srgbClr val="11111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111111"/>
                </a:solidFill>
                <a:effectLst/>
                <a:highlight>
                  <a:srgbClr val="FFFFFF"/>
                </a:highlight>
                <a:latin typeface="Roboto" panose="02000000000000000000" pitchFamily="2" charset="0"/>
              </a:rPr>
              <a:t>C++, which is a multi-paradigm language that supports object-oriented, procedural, generic, and functional programming</a:t>
            </a:r>
            <a:r>
              <a:rPr lang="en-US" b="0" i="0" u="none" strike="noStrike" baseline="30000" dirty="0">
                <a:solidFill>
                  <a:srgbClr val="174AE4"/>
                </a:solidFill>
                <a:effectLst/>
                <a:highlight>
                  <a:srgbClr val="D1DBFA"/>
                </a:highlight>
                <a:latin typeface="Roboto" panose="02000000000000000000" pitchFamily="2" charset="0"/>
                <a:hlinkClick r:id="rId3"/>
              </a:rPr>
              <a:t>1</a:t>
            </a:r>
            <a:r>
              <a:rPr lang="en-US" b="0" i="0" dirty="0">
                <a:solidFill>
                  <a:srgbClr val="111111"/>
                </a:solidFill>
                <a:effectLst/>
                <a:highlight>
                  <a:srgbClr val="FFFFFF"/>
                </a:highlight>
                <a:latin typeface="Roboto" panose="02000000000000000000" pitchFamily="2" charset="0"/>
              </a:rPr>
              <a:t>.</a:t>
            </a:r>
          </a:p>
          <a:p>
            <a:pPr algn="l">
              <a:buFont typeface="Arial" panose="020B0604020202020204" pitchFamily="34" charset="0"/>
              <a:buChar char="•"/>
            </a:pPr>
            <a:endParaRPr lang="en-US" b="0" i="0" dirty="0">
              <a:solidFill>
                <a:srgbClr val="11111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111111"/>
                </a:solidFill>
                <a:effectLst/>
                <a:highlight>
                  <a:srgbClr val="FFFFFF"/>
                </a:highlight>
                <a:latin typeface="Roboto" panose="02000000000000000000" pitchFamily="2" charset="0"/>
              </a:rPr>
              <a:t>Java, which is a class-based, object-oriented language that runs on a virtual machine and supports concurrency, generics, and reflection</a:t>
            </a:r>
            <a:r>
              <a:rPr lang="en-US" b="0" i="0" u="none" strike="noStrike" baseline="30000" dirty="0">
                <a:solidFill>
                  <a:srgbClr val="174AE4"/>
                </a:solidFill>
                <a:effectLst/>
                <a:highlight>
                  <a:srgbClr val="D1DBFA"/>
                </a:highlight>
                <a:latin typeface="Roboto" panose="02000000000000000000" pitchFamily="2" charset="0"/>
                <a:hlinkClick r:id="rId4"/>
              </a:rPr>
              <a:t>1</a:t>
            </a:r>
            <a:r>
              <a:rPr lang="en-US" b="0" i="0" dirty="0">
                <a:solidFill>
                  <a:srgbClr val="111111"/>
                </a:solidFill>
                <a:effectLst/>
                <a:highlight>
                  <a:srgbClr val="FFFFFF"/>
                </a:highlight>
                <a:latin typeface="Roboto" panose="02000000000000000000" pitchFamily="2" charset="0"/>
              </a:rPr>
              <a:t>.</a:t>
            </a:r>
          </a:p>
          <a:p>
            <a:pPr algn="l">
              <a:buFont typeface="Arial" panose="020B0604020202020204" pitchFamily="34" charset="0"/>
              <a:buChar char="•"/>
            </a:pPr>
            <a:endParaRPr lang="en-US" b="0" i="0" dirty="0">
              <a:solidFill>
                <a:srgbClr val="11111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111111"/>
                </a:solidFill>
                <a:effectLst/>
                <a:highlight>
                  <a:srgbClr val="FFFFFF"/>
                </a:highlight>
                <a:latin typeface="Roboto" panose="02000000000000000000" pitchFamily="2" charset="0"/>
              </a:rPr>
              <a:t>Python, which is a multi-paradigm language that supports object-oriented, imperative, functional, and procedural programming</a:t>
            </a:r>
            <a:r>
              <a:rPr lang="en-US" b="0" i="0" u="none" strike="noStrike" baseline="30000" dirty="0">
                <a:solidFill>
                  <a:srgbClr val="174AE4"/>
                </a:solidFill>
                <a:effectLst/>
                <a:highlight>
                  <a:srgbClr val="D1DBFA"/>
                </a:highlight>
                <a:latin typeface="Roboto" panose="02000000000000000000" pitchFamily="2" charset="0"/>
                <a:hlinkClick r:id="rId5"/>
              </a:rPr>
              <a:t>1</a:t>
            </a:r>
            <a:r>
              <a:rPr lang="en-US" b="0" i="0" dirty="0">
                <a:solidFill>
                  <a:srgbClr val="111111"/>
                </a:solidFill>
                <a:effectLst/>
                <a:highlight>
                  <a:srgbClr val="FFFFFF"/>
                </a:highlight>
                <a:latin typeface="Roboto" panose="02000000000000000000" pitchFamily="2" charset="0"/>
              </a:rPr>
              <a:t>.</a:t>
            </a:r>
          </a:p>
          <a:p>
            <a:pPr algn="l">
              <a:buFont typeface="Arial" panose="020B0604020202020204" pitchFamily="34" charset="0"/>
              <a:buChar char="•"/>
            </a:pPr>
            <a:endParaRPr lang="en-US" b="0" i="0" dirty="0">
              <a:solidFill>
                <a:srgbClr val="11111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111111"/>
                </a:solidFill>
                <a:effectLst/>
                <a:highlight>
                  <a:srgbClr val="FFFFFF"/>
                </a:highlight>
                <a:latin typeface="Roboto" panose="02000000000000000000" pitchFamily="2" charset="0"/>
              </a:rPr>
              <a:t>JavaScript, which is a prototype-based, object-oriented language that runs on web browsers and supports dynamic typing, closures, and event-driven programming</a:t>
            </a:r>
            <a:r>
              <a:rPr lang="en-US" b="0" i="0" u="none" strike="noStrike" baseline="30000" dirty="0">
                <a:solidFill>
                  <a:srgbClr val="174AE4"/>
                </a:solidFill>
                <a:effectLst/>
                <a:highlight>
                  <a:srgbClr val="D1DBFA"/>
                </a:highlight>
                <a:latin typeface="Roboto" panose="02000000000000000000" pitchFamily="2" charset="0"/>
                <a:hlinkClick r:id="rId6"/>
              </a:rPr>
              <a:t>1</a:t>
            </a:r>
            <a:endParaRPr lang="en-US" b="0" i="0" dirty="0">
              <a:solidFill>
                <a:srgbClr val="111111"/>
              </a:solidFill>
              <a:effectLst/>
              <a:highlight>
                <a:srgbClr val="FFFFFF"/>
              </a:highlight>
              <a:latin typeface="Roboto"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647F-FAB3-5FDD-EB99-9F799BDBD066}"/>
              </a:ext>
            </a:extLst>
          </p:cNvPr>
          <p:cNvSpPr>
            <a:spLocks noGrp="1"/>
          </p:cNvSpPr>
          <p:nvPr>
            <p:ph type="ctrTitle"/>
          </p:nvPr>
        </p:nvSpPr>
        <p:spPr>
          <a:xfrm>
            <a:off x="141249" y="1256371"/>
            <a:ext cx="5217281" cy="830997"/>
          </a:xfrm>
        </p:spPr>
        <p:txBody>
          <a:bodyPr/>
          <a:lstStyle/>
          <a:p>
            <a:r>
              <a:rPr lang="en-IN" sz="2800" dirty="0">
                <a:solidFill>
                  <a:schemeClr val="bg1"/>
                </a:solidFill>
              </a:rPr>
              <a:t>Oops   principles:</a:t>
            </a:r>
            <a:br>
              <a:rPr lang="en-IN" sz="2800" dirty="0"/>
            </a:br>
            <a:endParaRPr lang="en-IN" dirty="0"/>
          </a:p>
        </p:txBody>
      </p:sp>
      <p:sp>
        <p:nvSpPr>
          <p:cNvPr id="3" name="Subtitle 2">
            <a:extLst>
              <a:ext uri="{FF2B5EF4-FFF2-40B4-BE49-F238E27FC236}">
                <a16:creationId xmlns:a16="http://schemas.microsoft.com/office/drawing/2014/main" id="{F63FF031-8B58-F55F-738E-4CB50E97376C}"/>
              </a:ext>
            </a:extLst>
          </p:cNvPr>
          <p:cNvSpPr>
            <a:spLocks noGrp="1"/>
          </p:cNvSpPr>
          <p:nvPr>
            <p:ph type="subTitle" idx="1"/>
          </p:nvPr>
        </p:nvSpPr>
        <p:spPr>
          <a:xfrm>
            <a:off x="193288" y="1910576"/>
            <a:ext cx="7579112" cy="2585323"/>
          </a:xfrm>
        </p:spPr>
        <p:txBody>
          <a:bodyPr/>
          <a:lstStyle/>
          <a:p>
            <a:pPr algn="l"/>
            <a:r>
              <a:rPr lang="en-US" b="0" i="0" dirty="0">
                <a:solidFill>
                  <a:srgbClr val="000000"/>
                </a:solidFill>
                <a:effectLst/>
                <a:highlight>
                  <a:srgbClr val="FFFFFF"/>
                </a:highlight>
                <a:latin typeface="Inter"/>
              </a:rPr>
              <a:t>Object-Oriented Principles mainly include the 4 pillars that together make the OOP a very powerful concept. That is – </a:t>
            </a:r>
          </a:p>
          <a:p>
            <a:pPr algn="l">
              <a:buFont typeface="+mj-lt"/>
              <a:buAutoNum type="arabicPeriod"/>
            </a:pPr>
            <a:r>
              <a:rPr lang="en-US" b="1" i="0" dirty="0">
                <a:solidFill>
                  <a:srgbClr val="000000"/>
                </a:solidFill>
                <a:effectLst/>
                <a:highlight>
                  <a:srgbClr val="FFFFFF"/>
                </a:highlight>
                <a:latin typeface="Inter"/>
              </a:rPr>
              <a:t>Abstraction</a:t>
            </a:r>
            <a:endParaRPr lang="en-US" b="0" i="0" dirty="0">
              <a:solidFill>
                <a:srgbClr val="000000"/>
              </a:solidFill>
              <a:effectLst/>
              <a:highlight>
                <a:srgbClr val="FFFFFF"/>
              </a:highlight>
              <a:latin typeface="Inter"/>
            </a:endParaRPr>
          </a:p>
          <a:p>
            <a:pPr algn="l">
              <a:buFont typeface="+mj-lt"/>
              <a:buAutoNum type="arabicPeriod"/>
            </a:pPr>
            <a:r>
              <a:rPr lang="en-US" b="1" i="0" dirty="0">
                <a:solidFill>
                  <a:srgbClr val="000000"/>
                </a:solidFill>
                <a:effectLst/>
                <a:highlight>
                  <a:srgbClr val="FFFFFF"/>
                </a:highlight>
                <a:latin typeface="Inter"/>
              </a:rPr>
              <a:t>Encapsulation</a:t>
            </a:r>
            <a:endParaRPr lang="en-US" b="0" i="0" dirty="0">
              <a:solidFill>
                <a:srgbClr val="000000"/>
              </a:solidFill>
              <a:effectLst/>
              <a:highlight>
                <a:srgbClr val="FFFFFF"/>
              </a:highlight>
              <a:latin typeface="Inter"/>
            </a:endParaRPr>
          </a:p>
          <a:p>
            <a:pPr algn="l">
              <a:buFont typeface="+mj-lt"/>
              <a:buAutoNum type="arabicPeriod"/>
            </a:pPr>
            <a:r>
              <a:rPr lang="en-US" b="1" i="0" dirty="0">
                <a:solidFill>
                  <a:srgbClr val="000000"/>
                </a:solidFill>
                <a:effectLst/>
                <a:highlight>
                  <a:srgbClr val="FFFFFF"/>
                </a:highlight>
                <a:latin typeface="Inter"/>
              </a:rPr>
              <a:t>Inheritance</a:t>
            </a:r>
            <a:endParaRPr lang="en-US" b="0" i="0" dirty="0">
              <a:solidFill>
                <a:srgbClr val="000000"/>
              </a:solidFill>
              <a:effectLst/>
              <a:highlight>
                <a:srgbClr val="FFFFFF"/>
              </a:highlight>
              <a:latin typeface="Inter"/>
            </a:endParaRPr>
          </a:p>
          <a:p>
            <a:pPr algn="l">
              <a:buFont typeface="+mj-lt"/>
              <a:buAutoNum type="arabicPeriod"/>
            </a:pPr>
            <a:r>
              <a:rPr lang="en-US" b="1" i="0" dirty="0">
                <a:solidFill>
                  <a:srgbClr val="000000"/>
                </a:solidFill>
                <a:effectLst/>
                <a:highlight>
                  <a:srgbClr val="FFFFFF"/>
                </a:highlight>
                <a:latin typeface="Inter"/>
              </a:rPr>
              <a:t>Polymorphism</a:t>
            </a:r>
            <a:endParaRPr lang="en-US" b="0" i="0" dirty="0">
              <a:solidFill>
                <a:srgbClr val="000000"/>
              </a:solidFill>
              <a:effectLst/>
              <a:highlight>
                <a:srgbClr val="FFFFFF"/>
              </a:highlight>
              <a:latin typeface="Inter"/>
            </a:endParaRPr>
          </a:p>
          <a:p>
            <a:pPr algn="l"/>
            <a:endParaRPr lang="en-US" b="0" i="0" dirty="0">
              <a:solidFill>
                <a:srgbClr val="000000"/>
              </a:solidFill>
              <a:effectLst/>
              <a:highlight>
                <a:srgbClr val="FFFFFF"/>
              </a:highlight>
              <a:latin typeface="Inter"/>
            </a:endParaRPr>
          </a:p>
          <a:p>
            <a:pPr algn="l"/>
            <a:r>
              <a:rPr lang="en-US" b="0" i="0" dirty="0">
                <a:solidFill>
                  <a:srgbClr val="000000"/>
                </a:solidFill>
                <a:effectLst/>
                <a:highlight>
                  <a:srgbClr val="FFFFFF"/>
                </a:highlight>
                <a:latin typeface="Inter"/>
              </a:rPr>
              <a:t>OOP is based on real-life engineered things. Like the approaches followed in the other engineering – Electronic Engineers are making some device, Automobile engineers are making some vehicle, etc. So the design approaches followed their, the same replicated to the software engineering with the concept of these 4 Object-Oriented Programming principles.</a:t>
            </a:r>
          </a:p>
          <a:p>
            <a:endParaRPr lang="en-IN" dirty="0"/>
          </a:p>
        </p:txBody>
      </p:sp>
    </p:spTree>
    <p:extLst>
      <p:ext uri="{BB962C8B-B14F-4D97-AF65-F5344CB8AC3E}">
        <p14:creationId xmlns:p14="http://schemas.microsoft.com/office/powerpoint/2010/main" val="208405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52039" y="1248937"/>
            <a:ext cx="5306491" cy="830997"/>
          </a:xfrm>
        </p:spPr>
        <p:txBody>
          <a:bodyPr/>
          <a:lstStyle/>
          <a:p>
            <a:r>
              <a:rPr lang="en-IN" sz="2800" dirty="0">
                <a:solidFill>
                  <a:schemeClr val="bg1"/>
                </a:solidFill>
              </a:rPr>
              <a:t>Encapsulation:</a:t>
            </a:r>
            <a:br>
              <a:rPr lang="en-IN" sz="2800" dirty="0"/>
            </a:b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52039" y="1888273"/>
            <a:ext cx="7720361" cy="1723549"/>
          </a:xfrm>
        </p:spPr>
        <p:txBody>
          <a:bodyPr/>
          <a:lstStyle/>
          <a:p>
            <a:pPr algn="l"/>
            <a:r>
              <a:rPr lang="en-US" b="0" i="0" dirty="0">
                <a:solidFill>
                  <a:srgbClr val="000000"/>
                </a:solidFill>
                <a:effectLst/>
                <a:highlight>
                  <a:srgbClr val="FFFFFF"/>
                </a:highlight>
                <a:latin typeface="Inter"/>
              </a:rPr>
              <a:t>Encapsulation can be defined as the binding of data and attributes or methods and data members in a single unit. In classes, we have Data and attributes that perform operations on that data. So  according to the OOPs principle of Encapsulation, that data can be merged into a single unit. Encapsulation enhances more security of the data as everything related to a single task must be grouped and access to the data is given as per need.</a:t>
            </a:r>
          </a:p>
          <a:p>
            <a:pPr algn="l"/>
            <a:r>
              <a:rPr lang="en-US" b="0" i="0" dirty="0">
                <a:solidFill>
                  <a:srgbClr val="000000"/>
                </a:solidFill>
                <a:effectLst/>
                <a:highlight>
                  <a:srgbClr val="FFFFFF"/>
                </a:highlight>
                <a:latin typeface="Inter"/>
              </a:rPr>
              <a:t>And this can be achieved using the concept of </a:t>
            </a:r>
            <a:r>
              <a:rPr lang="en-US" b="1" i="0" dirty="0">
                <a:solidFill>
                  <a:srgbClr val="000000"/>
                </a:solidFill>
                <a:effectLst/>
                <a:highlight>
                  <a:srgbClr val="FFFFFF"/>
                </a:highlight>
                <a:latin typeface="Inter"/>
              </a:rPr>
              <a:t>Data Hiding</a:t>
            </a:r>
            <a:r>
              <a:rPr lang="en-US" b="0" i="0" dirty="0">
                <a:solidFill>
                  <a:srgbClr val="000000"/>
                </a:solidFill>
                <a:effectLst/>
                <a:highlight>
                  <a:srgbClr val="FFFFFF"/>
                </a:highlight>
                <a:latin typeface="Inter"/>
              </a:rPr>
              <a:t>.</a:t>
            </a:r>
          </a:p>
          <a:p>
            <a:pPr algn="l"/>
            <a:r>
              <a:rPr lang="en-US" b="1" i="0" dirty="0">
                <a:solidFill>
                  <a:srgbClr val="000000"/>
                </a:solidFill>
                <a:effectLst/>
                <a:highlight>
                  <a:srgbClr val="FFFFFF"/>
                </a:highlight>
                <a:latin typeface="Inter"/>
              </a:rPr>
              <a:t>Encapsulation  =  Data Hiding + Abstraction.</a:t>
            </a:r>
            <a:endParaRPr lang="en-US" b="0" i="0" dirty="0">
              <a:solidFill>
                <a:srgbClr val="000000"/>
              </a:solidFill>
              <a:effectLst/>
              <a:highlight>
                <a:srgbClr val="FFFFFF"/>
              </a:highlight>
              <a:latin typeface="Inter"/>
            </a:endParaRPr>
          </a:p>
          <a:p>
            <a:endParaRPr lang="en-IN" dirty="0"/>
          </a:p>
        </p:txBody>
      </p:sp>
    </p:spTree>
    <p:extLst>
      <p:ext uri="{BB962C8B-B14F-4D97-AF65-F5344CB8AC3E}">
        <p14:creationId xmlns:p14="http://schemas.microsoft.com/office/powerpoint/2010/main" val="3871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9D00-E7F8-E7AC-F293-02450AD81CFA}"/>
              </a:ext>
            </a:extLst>
          </p:cNvPr>
          <p:cNvSpPr>
            <a:spLocks noGrp="1"/>
          </p:cNvSpPr>
          <p:nvPr>
            <p:ph type="ctrTitle"/>
          </p:nvPr>
        </p:nvSpPr>
        <p:spPr>
          <a:xfrm>
            <a:off x="133815" y="1293541"/>
            <a:ext cx="5224715" cy="369332"/>
          </a:xfrm>
        </p:spPr>
        <p:txBody>
          <a:bodyPr/>
          <a:lstStyle/>
          <a:p>
            <a:r>
              <a:rPr lang="en-IN" sz="2400" dirty="0">
                <a:solidFill>
                  <a:schemeClr val="bg1"/>
                </a:solidFill>
              </a:rPr>
              <a:t>Encapsulation:</a:t>
            </a:r>
            <a:endParaRPr lang="en-IN" dirty="0"/>
          </a:p>
        </p:txBody>
      </p:sp>
      <p:sp>
        <p:nvSpPr>
          <p:cNvPr id="3" name="Subtitle 2">
            <a:extLst>
              <a:ext uri="{FF2B5EF4-FFF2-40B4-BE49-F238E27FC236}">
                <a16:creationId xmlns:a16="http://schemas.microsoft.com/office/drawing/2014/main" id="{FA653F55-66C4-9F28-59A8-918E944EAEDB}"/>
              </a:ext>
            </a:extLst>
          </p:cNvPr>
          <p:cNvSpPr>
            <a:spLocks noGrp="1"/>
          </p:cNvSpPr>
          <p:nvPr>
            <p:ph type="subTitle" idx="1"/>
          </p:nvPr>
        </p:nvSpPr>
        <p:spPr>
          <a:xfrm>
            <a:off x="59473" y="1754460"/>
            <a:ext cx="7712927" cy="3256156"/>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Person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nsolas" panose="020B0609020204030204" pitchFamily="49" charset="0"/>
              </a:rPr>
              <a:t>private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name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8090"/>
                </a:solidFill>
                <a:effectLst/>
                <a:latin typeface="Consolas" panose="020B0609020204030204" pitchFamily="49" charset="0"/>
              </a:rPr>
              <a:t>// private = restricted access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809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8090"/>
                </a:solidFill>
                <a:effectLst/>
                <a:latin typeface="Consolas" panose="020B0609020204030204" pitchFamily="49" charset="0"/>
              </a:rPr>
              <a:t> Getter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DD4A68"/>
                </a:solidFill>
                <a:effectLst/>
                <a:latin typeface="Consolas" panose="020B0609020204030204" pitchFamily="49" charset="0"/>
              </a:rPr>
              <a:t>getName</a:t>
            </a: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return</a:t>
            </a:r>
            <a:r>
              <a:rPr kumimoji="0" lang="en-US" altLang="en-US" b="0" i="0" u="none" strike="noStrike" cap="none" normalizeH="0" baseline="0" dirty="0">
                <a:ln>
                  <a:noFill/>
                </a:ln>
                <a:solidFill>
                  <a:srgbClr val="000000"/>
                </a:solidFill>
                <a:effectLst/>
                <a:latin typeface="Consolas" panose="020B0609020204030204" pitchFamily="49" charset="0"/>
              </a:rPr>
              <a:t> name</a:t>
            </a: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708090"/>
                </a:solidFill>
                <a:effectLst/>
                <a:latin typeface="Consolas" panose="020B0609020204030204" pitchFamily="49" charset="0"/>
              </a:rPr>
              <a:t>// Setter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DD4A68"/>
                </a:solidFill>
                <a:effectLst/>
                <a:latin typeface="Consolas" panose="020B0609020204030204" pitchFamily="49" charset="0"/>
              </a:rPr>
              <a:t>setName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DD4A68"/>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newName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this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name </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newName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6339733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536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TotalTime>
  <Words>2929</Words>
  <Application>Microsoft Office PowerPoint</Application>
  <PresentationFormat>On-screen Show (16:9)</PresentationFormat>
  <Paragraphs>295</Paragraphs>
  <Slides>29</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Roboto</vt:lpstr>
      <vt:lpstr>Inter</vt:lpstr>
      <vt:lpstr>Nunito</vt:lpstr>
      <vt:lpstr>Verdana</vt:lpstr>
      <vt:lpstr>Consolas</vt:lpstr>
      <vt:lpstr>var(--font-h3)</vt:lpstr>
      <vt:lpstr>Arial Unicode MS</vt:lpstr>
      <vt:lpstr>-apple-system</vt:lpstr>
      <vt:lpstr>Jost</vt:lpstr>
      <vt:lpstr>Calibri</vt:lpstr>
      <vt:lpstr>Arial</vt:lpstr>
      <vt:lpstr>Times</vt:lpstr>
      <vt:lpstr>Office Theme</vt:lpstr>
      <vt:lpstr>Object Oriented Programming with JAVA</vt:lpstr>
      <vt:lpstr>UNIT-1</vt:lpstr>
      <vt:lpstr>Design  introduction: </vt:lpstr>
      <vt:lpstr>Object-oriented programming: </vt:lpstr>
      <vt:lpstr>Object-oriented programming:</vt:lpstr>
      <vt:lpstr>Object-oriented programming:</vt:lpstr>
      <vt:lpstr>Oops   principles: </vt:lpstr>
      <vt:lpstr>Encapsulation: </vt:lpstr>
      <vt:lpstr>Encapsulation:</vt:lpstr>
      <vt:lpstr>Inheritance: </vt:lpstr>
      <vt:lpstr>Example: </vt:lpstr>
      <vt:lpstr>Polymorphism java as a oops: </vt:lpstr>
      <vt:lpstr>Example: </vt:lpstr>
      <vt:lpstr>Internet enabled language: </vt:lpstr>
      <vt:lpstr>Importance of java: </vt:lpstr>
      <vt:lpstr>Importance of java:</vt:lpstr>
      <vt:lpstr>Java usage in industry: </vt:lpstr>
      <vt:lpstr> </vt:lpstr>
      <vt:lpstr>The byte code:</vt:lpstr>
      <vt:lpstr>The byte code: </vt:lpstr>
      <vt:lpstr>Compiling: </vt:lpstr>
      <vt:lpstr>Running of simple java program: </vt:lpstr>
      <vt:lpstr>JVM:</vt:lpstr>
      <vt:lpstr>PowerPoint Presentation</vt:lpstr>
      <vt:lpstr>JVM:</vt:lpstr>
      <vt:lpstr>Jdk: </vt:lpstr>
      <vt:lpstr>Jre: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komal</dc:creator>
  <cp:lastModifiedBy>anand kumar</cp:lastModifiedBy>
  <cp:revision>4</cp:revision>
  <dcterms:modified xsi:type="dcterms:W3CDTF">2024-05-14T09:25:44Z</dcterms:modified>
</cp:coreProperties>
</file>