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2"/>
  </p:notesMasterIdLst>
  <p:sldIdLst>
    <p:sldId id="256" r:id="rId3"/>
    <p:sldId id="257" r:id="rId4"/>
    <p:sldId id="258" r:id="rId5"/>
    <p:sldId id="259" r:id="rId6"/>
    <p:sldId id="260"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69" r:id="rId21"/>
  </p:sldIdLst>
  <p:sldSz cx="9144000" cy="5143500" type="screen16x9"/>
  <p:notesSz cx="6858000" cy="9144000"/>
  <p:embeddedFontLst>
    <p:embeddedFont>
      <p:font typeface="Consolas" panose="020B0609020204030204" pitchFamily="49" charset="0"/>
      <p:regular r:id="rId23"/>
      <p:bold r:id="rId24"/>
      <p:italic r:id="rId25"/>
      <p:boldItalic r:id="rId26"/>
    </p:embeddedFont>
    <p:embeddedFont>
      <p:font typeface="Nunito" pitchFamily="2"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
      <p:font typeface="Times" panose="02020603050405020304" pitchFamily="18"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a15357ef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6a15357ef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a15357ef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6a15357ef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a15357ef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6a15357ef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a15357efe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6a15357efe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a15357efe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a15357efe_0_566:notes"/>
          <p:cNvSpPr>
            <a:spLocks noGrp="1" noRot="1" noChangeAspect="1"/>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b="0" i="0">
                <a:solidFill>
                  <a:schemeClr val="dk1"/>
                </a:solidFill>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 name="Google Shape;17;p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77"/>
        <p:cNvGrpSpPr/>
        <p:nvPr/>
      </p:nvGrpSpPr>
      <p:grpSpPr>
        <a:xfrm>
          <a:off x="0" y="0"/>
          <a:ext cx="0" cy="0"/>
          <a:chOff x="0" y="0"/>
          <a:chExt cx="0" cy="0"/>
        </a:xfrm>
      </p:grpSpPr>
      <p:sp>
        <p:nvSpPr>
          <p:cNvPr id="78" name="Google Shape;78;p12"/>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12"/>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0" name="Google Shape;80;p12"/>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81" name="Google Shape;81;p12"/>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82" name="Google Shape;82;p12"/>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83" name="Google Shape;83;p1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8" name="Google Shape;88;p1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89" name="Google Shape;89;p1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90" name="Google Shape;90;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20" name="Google Shape;20;p3"/>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3"/>
          <p:cNvSpPr txBox="1">
            <a:spLocks noGrp="1"/>
          </p:cNvSpPr>
          <p:nvPr>
            <p:ph type="ctrTitle"/>
          </p:nvPr>
        </p:nvSpPr>
        <p:spPr>
          <a:xfrm>
            <a:off x="3785330" y="2308917"/>
            <a:ext cx="15732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3"/>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 name="Google Shape;23;p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 name="Google Shape;28;p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 name="Google Shape;29;p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 name="Google Shape;30;p4"/>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33;p5"/>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4" name="Google Shape;34;p5"/>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35" name="Google Shape;35;p5"/>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36" name="Google Shape;36;p5"/>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37" name="Google Shape;37;p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 name="Google Shape;38;p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 name="Google Shape;39;p5"/>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2600" b="1" i="0">
                <a:solidFill>
                  <a:schemeClr val="dk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 name="Google Shape;42;p6"/>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3" name="Google Shape;43;p6"/>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44" name="Google Shape;44;p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 name="Google Shape;45;p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 name="Google Shape;46;p6"/>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311708" y="744575"/>
            <a:ext cx="8520600" cy="2052600"/>
          </a:xfrm>
          <a:prstGeom prst="rect">
            <a:avLst/>
          </a:prstGeom>
        </p:spPr>
        <p:txBody>
          <a:bodyPr spcFirstLastPara="1" wrap="square" lIns="0" tIns="0" rIns="0" bIns="0" anchor="b" anchorCtr="0">
            <a:sp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9" name="Google Shape;49;p7"/>
          <p:cNvSpPr txBox="1">
            <a:spLocks noGrp="1"/>
          </p:cNvSpPr>
          <p:nvPr>
            <p:ph type="subTitle" idx="1"/>
          </p:nvPr>
        </p:nvSpPr>
        <p:spPr>
          <a:xfrm>
            <a:off x="311700" y="2834125"/>
            <a:ext cx="8520600" cy="792600"/>
          </a:xfrm>
          <a:prstGeom prst="rect">
            <a:avLst/>
          </a:prstGeom>
        </p:spPr>
        <p:txBody>
          <a:bodyPr spcFirstLastPara="1" wrap="square" lIns="0" tIns="0" rIns="0" bIns="0" anchor="t" anchorCtr="0">
            <a:sp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7"/>
          <p:cNvSpPr txBox="1">
            <a:spLocks noGrp="1"/>
          </p:cNvSpPr>
          <p:nvPr>
            <p:ph type="sldNum" idx="12"/>
          </p:nvPr>
        </p:nvSpPr>
        <p:spPr>
          <a:xfrm>
            <a:off x="8472458" y="4663217"/>
            <a:ext cx="548700" cy="2154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9"/>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b="0" i="0">
                <a:solidFill>
                  <a:schemeClr val="dk1"/>
                </a:solidFill>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61" name="Google Shape;61;p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9"/>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64"/>
        <p:cNvGrpSpPr/>
        <p:nvPr/>
      </p:nvGrpSpPr>
      <p:grpSpPr>
        <a:xfrm>
          <a:off x="0" y="0"/>
          <a:ext cx="0" cy="0"/>
          <a:chOff x="0" y="0"/>
          <a:chExt cx="0" cy="0"/>
        </a:xfrm>
      </p:grpSpPr>
      <p:pic>
        <p:nvPicPr>
          <p:cNvPr id="65" name="Google Shape;65;p10"/>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66" name="Google Shape;66;p10"/>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7;p10"/>
          <p:cNvSpPr txBox="1">
            <a:spLocks noGrp="1"/>
          </p:cNvSpPr>
          <p:nvPr>
            <p:ph type="ctrTitle"/>
          </p:nvPr>
        </p:nvSpPr>
        <p:spPr>
          <a:xfrm>
            <a:off x="3785330" y="2308917"/>
            <a:ext cx="15735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0"/>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4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8">
            <a:alphaModFix/>
          </a:blip>
          <a:srcRect/>
          <a:stretch/>
        </p:blipFill>
        <p:spPr>
          <a:xfrm>
            <a:off x="0" y="0"/>
            <a:ext cx="9143999" cy="5143499"/>
          </a:xfrm>
          <a:prstGeom prst="rect">
            <a:avLst/>
          </a:prstGeom>
          <a:noFill/>
          <a:ln>
            <a:noFill/>
          </a:ln>
        </p:spPr>
      </p:pic>
      <p:sp>
        <p:nvSpPr>
          <p:cNvPr id="7" name="Google Shape;7;p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 name="Google Shape;8;p1"/>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pic>
        <p:nvPicPr>
          <p:cNvPr id="52" name="Google Shape;52;p8"/>
          <p:cNvPicPr preferRelativeResize="0"/>
          <p:nvPr/>
        </p:nvPicPr>
        <p:blipFill rotWithShape="1">
          <a:blip r:embed="rId7">
            <a:alphaModFix/>
          </a:blip>
          <a:srcRect/>
          <a:stretch/>
        </p:blipFill>
        <p:spPr>
          <a:xfrm>
            <a:off x="0" y="0"/>
            <a:ext cx="9143999" cy="5143499"/>
          </a:xfrm>
          <a:prstGeom prst="rect">
            <a:avLst/>
          </a:prstGeom>
          <a:noFill/>
          <a:ln>
            <a:noFill/>
          </a:ln>
        </p:spPr>
      </p:pic>
      <p:sp>
        <p:nvSpPr>
          <p:cNvPr id="53" name="Google Shape;53;p8"/>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8"/>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hyperlink" Target="https://www.geeksforgeeks.org/operators-in-java/" TargetMode="External"/><Relationship Id="rId3" Type="http://schemas.openxmlformats.org/officeDocument/2006/relationships/hyperlink" Target="https://www.geeksforgeeks.org/java-unary-operator-with-examples/" TargetMode="External"/><Relationship Id="rId7" Type="http://schemas.openxmlformats.org/officeDocument/2006/relationships/hyperlink" Target="https://www.geeksforgeeks.org/java-ternary-operator-with-examples/" TargetMode="External"/><Relationship Id="rId2" Type="http://schemas.openxmlformats.org/officeDocument/2006/relationships/hyperlink" Target="https://www.geeksforgeeks.org/java-arithmetic-operators-with-examples/" TargetMode="External"/><Relationship Id="rId1" Type="http://schemas.openxmlformats.org/officeDocument/2006/relationships/slideLayout" Target="../slideLayouts/slideLayout8.xml"/><Relationship Id="rId6" Type="http://schemas.openxmlformats.org/officeDocument/2006/relationships/hyperlink" Target="https://www.geeksforgeeks.org/java-logical-operators-with-examples/" TargetMode="External"/><Relationship Id="rId5" Type="http://schemas.openxmlformats.org/officeDocument/2006/relationships/hyperlink" Target="https://www.geeksforgeeks.org/java-relational-operators-with-examples/" TargetMode="External"/><Relationship Id="rId4" Type="http://schemas.openxmlformats.org/officeDocument/2006/relationships/hyperlink" Target="https://www.geeksforgeeks.org/java-assignment-operator-with-examples/" TargetMode="External"/><Relationship Id="rId9" Type="http://schemas.openxmlformats.org/officeDocument/2006/relationships/hyperlink" Target="https://www.geeksforgeeks.org/java-instanceof-and-its-applic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www.paruluniversity.ac.in/"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java/java_variables.as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w3schools.com/java/java_classes.asp" TargetMode="External"/><Relationship Id="rId5" Type="http://schemas.openxmlformats.org/officeDocument/2006/relationships/hyperlink" Target="https://www.w3schools.com/java/java_arrays.asp" TargetMode="External"/><Relationship Id="rId4" Type="http://schemas.openxmlformats.org/officeDocument/2006/relationships/hyperlink" Target="https://www.w3schools.com/java/java_strings.as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pic>
        <p:nvPicPr>
          <p:cNvPr id="97" name="Google Shape;97;p14"/>
          <p:cNvPicPr preferRelativeResize="0"/>
          <p:nvPr/>
        </p:nvPicPr>
        <p:blipFill rotWithShape="1">
          <a:blip r:embed="rId3">
            <a:alphaModFix/>
          </a:blip>
          <a:srcRect/>
          <a:stretch/>
        </p:blipFill>
        <p:spPr>
          <a:xfrm>
            <a:off x="0" y="0"/>
            <a:ext cx="9143999" cy="5143499"/>
          </a:xfrm>
          <a:prstGeom prst="rect">
            <a:avLst/>
          </a:prstGeom>
          <a:noFill/>
          <a:ln>
            <a:noFill/>
          </a:ln>
        </p:spPr>
      </p:pic>
      <p:sp>
        <p:nvSpPr>
          <p:cNvPr id="98" name="Google Shape;98;p14"/>
          <p:cNvSpPr txBox="1">
            <a:spLocks noGrp="1"/>
          </p:cNvSpPr>
          <p:nvPr>
            <p:ph type="title"/>
          </p:nvPr>
        </p:nvSpPr>
        <p:spPr>
          <a:xfrm>
            <a:off x="2177512" y="1109434"/>
            <a:ext cx="4664989" cy="810317"/>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dirty="0"/>
              <a:t>Object Oriented Programming with JAVA</a:t>
            </a:r>
            <a:endParaRPr dirty="0"/>
          </a:p>
        </p:txBody>
      </p:sp>
      <p:sp>
        <p:nvSpPr>
          <p:cNvPr id="99" name="Google Shape;99;p14"/>
          <p:cNvSpPr txBox="1"/>
          <p:nvPr/>
        </p:nvSpPr>
        <p:spPr>
          <a:xfrm>
            <a:off x="2922269" y="2152612"/>
            <a:ext cx="3302400" cy="795408"/>
          </a:xfrm>
          <a:prstGeom prst="rect">
            <a:avLst/>
          </a:prstGeom>
          <a:noFill/>
          <a:ln>
            <a:noFill/>
          </a:ln>
        </p:spPr>
        <p:txBody>
          <a:bodyPr spcFirstLastPara="1" wrap="square" lIns="0" tIns="10475" rIns="0" bIns="0" anchor="t" anchorCtr="0">
            <a:spAutoFit/>
          </a:bodyPr>
          <a:lstStyle/>
          <a:p>
            <a:pPr marL="0" marR="0" lvl="0" indent="0" algn="ctr" rtl="0">
              <a:lnSpc>
                <a:spcPct val="100000"/>
              </a:lnSpc>
              <a:spcBef>
                <a:spcPts val="0"/>
              </a:spcBef>
              <a:spcAft>
                <a:spcPts val="0"/>
              </a:spcAft>
              <a:buNone/>
            </a:pPr>
            <a:r>
              <a:rPr lang="en" sz="1700" b="1" dirty="0">
                <a:solidFill>
                  <a:schemeClr val="dk1"/>
                </a:solidFill>
                <a:latin typeface="Calibri"/>
                <a:ea typeface="Calibri"/>
                <a:cs typeface="Calibri"/>
                <a:sym typeface="Calibri"/>
              </a:rPr>
              <a:t>NAME OF Facutly</a:t>
            </a:r>
            <a:r>
              <a:rPr lang="en" sz="1700" b="1" i="0" u="none" strike="noStrike" cap="none" dirty="0">
                <a:solidFill>
                  <a:schemeClr val="dk1"/>
                </a:solidFill>
                <a:latin typeface="Calibri"/>
                <a:ea typeface="Calibri"/>
                <a:cs typeface="Calibri"/>
                <a:sym typeface="Calibri"/>
              </a:rPr>
              <a:t>, </a:t>
            </a:r>
            <a:r>
              <a:rPr lang="en" sz="1700" b="0" i="0" u="none" strike="noStrike" cap="none" dirty="0">
                <a:solidFill>
                  <a:schemeClr val="dk1"/>
                </a:solidFill>
                <a:latin typeface="Calibri"/>
                <a:ea typeface="Calibri"/>
                <a:cs typeface="Calibri"/>
                <a:sym typeface="Calibri"/>
              </a:rPr>
              <a:t>Assistant Professor</a:t>
            </a:r>
            <a:endParaRPr sz="17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700" b="0" i="0" u="none" strike="noStrike" cap="none" dirty="0">
                <a:solidFill>
                  <a:schemeClr val="dk1"/>
                </a:solidFill>
                <a:latin typeface="Calibri"/>
                <a:ea typeface="Calibri"/>
                <a:cs typeface="Calibri"/>
                <a:sym typeface="Calibri"/>
              </a:rPr>
              <a:t>Computer Science &amp; Engineering</a:t>
            </a:r>
            <a:endParaRPr sz="1700" b="0" i="0" u="none" strike="noStrike" cap="none" dirty="0">
              <a:solidFill>
                <a:schemeClr val="dk1"/>
              </a:solidFill>
              <a:latin typeface="Calibri"/>
              <a:ea typeface="Calibri"/>
              <a:cs typeface="Calibri"/>
              <a:sym typeface="Calibri"/>
            </a:endParaRPr>
          </a:p>
        </p:txBody>
      </p:sp>
      <p:grpSp>
        <p:nvGrpSpPr>
          <p:cNvPr id="100" name="Google Shape;100;p14"/>
          <p:cNvGrpSpPr/>
          <p:nvPr/>
        </p:nvGrpSpPr>
        <p:grpSpPr>
          <a:xfrm>
            <a:off x="1417319" y="374904"/>
            <a:ext cx="6309360" cy="1714499"/>
            <a:chOff x="1889759" y="499872"/>
            <a:chExt cx="8412480" cy="2285998"/>
          </a:xfrm>
        </p:grpSpPr>
        <p:pic>
          <p:nvPicPr>
            <p:cNvPr id="101" name="Google Shape;101;p14"/>
            <p:cNvPicPr preferRelativeResize="0"/>
            <p:nvPr/>
          </p:nvPicPr>
          <p:blipFill rotWithShape="1">
            <a:blip r:embed="rId4">
              <a:alphaModFix/>
            </a:blip>
            <a:srcRect/>
            <a:stretch/>
          </p:blipFill>
          <p:spPr>
            <a:xfrm>
              <a:off x="4507991" y="499872"/>
              <a:ext cx="3176016" cy="627888"/>
            </a:xfrm>
            <a:prstGeom prst="rect">
              <a:avLst/>
            </a:prstGeom>
            <a:noFill/>
            <a:ln>
              <a:noFill/>
            </a:ln>
          </p:spPr>
        </p:pic>
        <p:sp>
          <p:nvSpPr>
            <p:cNvPr id="102" name="Google Shape;102;p14"/>
            <p:cNvSpPr/>
            <p:nvPr/>
          </p:nvSpPr>
          <p:spPr>
            <a:xfrm>
              <a:off x="1891283" y="2738627"/>
              <a:ext cx="8382000" cy="3175"/>
            </a:xfrm>
            <a:custGeom>
              <a:avLst/>
              <a:gdLst/>
              <a:ahLst/>
              <a:cxnLst/>
              <a:rect l="l" t="t" r="r" b="b"/>
              <a:pathLst>
                <a:path w="8382000" h="3175" extrusionOk="0">
                  <a:moveTo>
                    <a:pt x="0" y="0"/>
                  </a:moveTo>
                  <a:lnTo>
                    <a:pt x="8382000" y="30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03" name="Google Shape;103;p14"/>
            <p:cNvPicPr preferRelativeResize="0"/>
            <p:nvPr/>
          </p:nvPicPr>
          <p:blipFill rotWithShape="1">
            <a:blip r:embed="rId5">
              <a:alphaModFix/>
            </a:blip>
            <a:srcRect/>
            <a:stretch/>
          </p:blipFill>
          <p:spPr>
            <a:xfrm>
              <a:off x="1889759" y="2691383"/>
              <a:ext cx="124967" cy="94487"/>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10177271" y="2691383"/>
              <a:ext cx="124968" cy="9448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E44C-1FBB-B312-625B-A76C107A649E}"/>
              </a:ext>
            </a:extLst>
          </p:cNvPr>
          <p:cNvSpPr>
            <a:spLocks noGrp="1"/>
          </p:cNvSpPr>
          <p:nvPr>
            <p:ph type="ctrTitle"/>
          </p:nvPr>
        </p:nvSpPr>
        <p:spPr>
          <a:xfrm>
            <a:off x="0" y="1241503"/>
            <a:ext cx="5358830" cy="830997"/>
          </a:xfrm>
        </p:spPr>
        <p:txBody>
          <a:bodyPr/>
          <a:lstStyle/>
          <a:p>
            <a:r>
              <a:rPr lang="en-IN" sz="2800" dirty="0">
                <a:solidFill>
                  <a:schemeClr val="bg1"/>
                </a:solidFill>
              </a:rPr>
              <a:t>Type conversion and casting:</a:t>
            </a:r>
            <a:br>
              <a:rPr lang="en-IN" sz="2800" dirty="0"/>
            </a:br>
            <a:endParaRPr lang="en-IN" dirty="0"/>
          </a:p>
        </p:txBody>
      </p:sp>
      <p:sp>
        <p:nvSpPr>
          <p:cNvPr id="4" name="Rectangle 1">
            <a:extLst>
              <a:ext uri="{FF2B5EF4-FFF2-40B4-BE49-F238E27FC236}">
                <a16:creationId xmlns:a16="http://schemas.microsoft.com/office/drawing/2014/main" id="{94D4750B-6931-0A7E-1E2C-11DE2DD8339E}"/>
              </a:ext>
            </a:extLst>
          </p:cNvPr>
          <p:cNvSpPr>
            <a:spLocks noGrp="1" noChangeArrowheads="1"/>
          </p:cNvSpPr>
          <p:nvPr>
            <p:ph type="subTitle" idx="1"/>
          </p:nvPr>
        </p:nvSpPr>
        <p:spPr bwMode="auto">
          <a:xfrm>
            <a:off x="0" y="1725713"/>
            <a:ext cx="7772400" cy="156966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apple-system"/>
              </a:rPr>
              <a:t>In Java, </a:t>
            </a:r>
            <a:r>
              <a:rPr kumimoji="0" lang="en-US" altLang="en-US" sz="1200" b="1" i="0" u="none" strike="noStrike" cap="none" normalizeH="0" baseline="0" dirty="0">
                <a:ln>
                  <a:noFill/>
                </a:ln>
                <a:solidFill>
                  <a:srgbClr val="111111"/>
                </a:solidFill>
                <a:effectLst/>
                <a:latin typeface="-apple-system"/>
              </a:rPr>
              <a:t>type casting</a:t>
            </a:r>
            <a:r>
              <a:rPr kumimoji="0" lang="en-US" altLang="en-US" sz="1200" b="0" i="0" u="none" strike="noStrike" cap="none" normalizeH="0" baseline="0" dirty="0">
                <a:ln>
                  <a:noFill/>
                </a:ln>
                <a:solidFill>
                  <a:srgbClr val="111111"/>
                </a:solidFill>
                <a:effectLst/>
                <a:latin typeface="-apple-system"/>
              </a:rPr>
              <a:t> refers to the process of converting one data type into another. There are two types of type casting:</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111111"/>
                </a:solidFill>
                <a:effectLst/>
                <a:latin typeface="-apple-system"/>
              </a:rPr>
              <a:t>Widening Type Casting (Implicit Conversion):</a:t>
            </a:r>
            <a:endParaRPr kumimoji="0" lang="en-US" altLang="en-US" sz="12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This involves converting a lower data type into a higher one.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It is done automatically by the compiler.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It is safe because there is no chance of data loss.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Examples of widening type casting include converting an </a:t>
            </a:r>
            <a:r>
              <a:rPr kumimoji="0" lang="en-US" altLang="en-US" sz="1000" b="0" i="0" u="none" strike="noStrike" cap="none" normalizeH="0" baseline="0" dirty="0">
                <a:ln>
                  <a:noFill/>
                </a:ln>
                <a:solidFill>
                  <a:srgbClr val="111111"/>
                </a:solidFill>
                <a:effectLst/>
                <a:latin typeface="Arial Unicode MS"/>
              </a:rPr>
              <a:t>int</a:t>
            </a:r>
            <a:r>
              <a:rPr kumimoji="0" lang="en-US" altLang="en-US" sz="1200" b="0" i="0" u="none" strike="noStrike" cap="none" normalizeH="0" baseline="0" dirty="0">
                <a:ln>
                  <a:noFill/>
                </a:ln>
                <a:solidFill>
                  <a:srgbClr val="111111"/>
                </a:solidFill>
                <a:effectLst/>
                <a:latin typeface="-apple-system"/>
              </a:rPr>
              <a:t> to a </a:t>
            </a:r>
            <a:r>
              <a:rPr kumimoji="0" lang="en-US" altLang="en-US" sz="1000" b="0" i="0" u="none" strike="noStrike" cap="none" normalizeH="0" baseline="0" dirty="0">
                <a:ln>
                  <a:noFill/>
                </a:ln>
                <a:solidFill>
                  <a:srgbClr val="111111"/>
                </a:solidFill>
                <a:effectLst/>
                <a:latin typeface="Arial Unicode MS"/>
              </a:rPr>
              <a:t>long</a:t>
            </a:r>
            <a:r>
              <a:rPr kumimoji="0" lang="en-US" altLang="en-US" sz="1200" b="0" i="0" u="none" strike="noStrike" cap="none" normalizeH="0" baseline="0" dirty="0">
                <a:ln>
                  <a:noFill/>
                </a:ln>
                <a:solidFill>
                  <a:srgbClr val="111111"/>
                </a:solidFill>
                <a:effectLst/>
                <a:latin typeface="-apple-system"/>
              </a:rPr>
              <a:t> or a </a:t>
            </a:r>
            <a:r>
              <a:rPr kumimoji="0" lang="en-US" altLang="en-US" sz="1000" b="0" i="0" u="none" strike="noStrike" cap="none" normalizeH="0" baseline="0" dirty="0">
                <a:ln>
                  <a:noFill/>
                </a:ln>
                <a:solidFill>
                  <a:srgbClr val="111111"/>
                </a:solidFill>
                <a:effectLst/>
                <a:latin typeface="Arial Unicode MS"/>
              </a:rPr>
              <a:t>long</a:t>
            </a:r>
            <a:r>
              <a:rPr kumimoji="0" lang="en-US" altLang="en-US" sz="1200" b="0" i="0" u="none" strike="noStrike" cap="none" normalizeH="0" baseline="0" dirty="0">
                <a:ln>
                  <a:noFill/>
                </a:ln>
                <a:solidFill>
                  <a:srgbClr val="111111"/>
                </a:solidFill>
                <a:effectLst/>
                <a:latin typeface="-apple-system"/>
              </a:rPr>
              <a:t> to a </a:t>
            </a:r>
            <a:r>
              <a:rPr kumimoji="0" lang="en-US" altLang="en-US" sz="1000" b="0" i="0" u="none" strike="noStrike" cap="none" normalizeH="0" baseline="0" dirty="0">
                <a:ln>
                  <a:noFill/>
                </a:ln>
                <a:solidFill>
                  <a:srgbClr val="111111"/>
                </a:solidFill>
                <a:effectLst/>
                <a:latin typeface="Arial Unicode MS"/>
              </a:rPr>
              <a:t>float</a:t>
            </a:r>
            <a:r>
              <a:rPr kumimoji="0" lang="en-US" altLang="en-US" sz="12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The target type must be larger than the source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936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7C4B-1036-1FA3-402B-45F9B46CAF14}"/>
              </a:ext>
            </a:extLst>
          </p:cNvPr>
          <p:cNvSpPr>
            <a:spLocks noGrp="1"/>
          </p:cNvSpPr>
          <p:nvPr>
            <p:ph type="ctrTitle"/>
          </p:nvPr>
        </p:nvSpPr>
        <p:spPr>
          <a:xfrm>
            <a:off x="0" y="1257300"/>
            <a:ext cx="5358830" cy="400110"/>
          </a:xfrm>
        </p:spPr>
        <p:txBody>
          <a:bodyPr/>
          <a:lstStyle/>
          <a:p>
            <a:r>
              <a:rPr lang="en-IN" dirty="0">
                <a:solidFill>
                  <a:schemeClr val="bg1"/>
                </a:solidFill>
              </a:rPr>
              <a:t>Example:</a:t>
            </a:r>
          </a:p>
        </p:txBody>
      </p:sp>
      <p:sp>
        <p:nvSpPr>
          <p:cNvPr id="4" name="Rectangle 1">
            <a:extLst>
              <a:ext uri="{FF2B5EF4-FFF2-40B4-BE49-F238E27FC236}">
                <a16:creationId xmlns:a16="http://schemas.microsoft.com/office/drawing/2014/main" id="{0E62A6DE-1BD7-FF6F-AEDF-C9DFE119E43F}"/>
              </a:ext>
            </a:extLst>
          </p:cNvPr>
          <p:cNvSpPr>
            <a:spLocks noGrp="1" noChangeArrowheads="1"/>
          </p:cNvSpPr>
          <p:nvPr>
            <p:ph type="subTitle" idx="1"/>
          </p:nvPr>
        </p:nvSpPr>
        <p:spPr bwMode="auto">
          <a:xfrm>
            <a:off x="0" y="1776695"/>
            <a:ext cx="7932234" cy="2173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public class </a:t>
            </a:r>
            <a:r>
              <a:rPr kumimoji="0" lang="en-US" altLang="en-US" b="0" i="0" u="none" strike="noStrike" cap="none" normalizeH="0" baseline="0" dirty="0" err="1">
                <a:ln>
                  <a:noFill/>
                </a:ln>
                <a:solidFill>
                  <a:srgbClr val="111111"/>
                </a:solidFill>
                <a:effectLst/>
                <a:latin typeface="Arial Unicode MS"/>
              </a:rPr>
              <a:t>WideningTypeCastingExample</a:t>
            </a:r>
            <a:endParaRPr kumimoji="0" lang="en-US" altLang="en-US" b="0" i="0" u="none" strike="noStrike" cap="none" normalizeH="0" baseline="0" dirty="0">
              <a:ln>
                <a:noFill/>
              </a:ln>
              <a:solidFill>
                <a:srgbClr val="11111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public static void main(String[] </a:t>
            </a:r>
            <a:r>
              <a:rPr kumimoji="0" lang="en-US" altLang="en-US" b="0" i="0" u="none" strike="noStrike" cap="none" normalizeH="0" baseline="0" dirty="0" err="1">
                <a:ln>
                  <a:noFill/>
                </a:ln>
                <a:solidFill>
                  <a:srgbClr val="111111"/>
                </a:solidFill>
                <a:effectLst/>
                <a:latin typeface="Arial Unicode MS"/>
              </a:rPr>
              <a:t>args</a:t>
            </a:r>
            <a:r>
              <a:rPr kumimoji="0" lang="en-US" altLang="en-US"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int x = 7; long y = x; // Automatically converts int to long float z = 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 Automatically converts long to float </a:t>
            </a:r>
            <a:r>
              <a:rPr kumimoji="0" lang="en-US" altLang="en-US" b="0" i="0" u="none" strike="noStrike" cap="none" normalizeH="0" baseline="0" dirty="0" err="1">
                <a:ln>
                  <a:noFill/>
                </a:ln>
                <a:solidFill>
                  <a:srgbClr val="111111"/>
                </a:solidFill>
                <a:effectLst/>
                <a:latin typeface="Arial Unicode MS"/>
              </a:rPr>
              <a:t>System.out.println</a:t>
            </a:r>
            <a:r>
              <a:rPr kumimoji="0" lang="en-US" altLang="en-US" b="0" i="0" u="none" strike="noStrike" cap="none" normalizeH="0" baseline="0" dirty="0">
                <a:ln>
                  <a:noFill/>
                </a:ln>
                <a:solidFill>
                  <a:srgbClr val="111111"/>
                </a:solidFill>
                <a:effectLst/>
                <a:latin typeface="Arial Unicode MS"/>
              </a:rPr>
              <a:t>("Before conversion, int value: " +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a:t>
            </a:r>
            <a:r>
              <a:rPr kumimoji="0" lang="en-US" altLang="en-US" b="0" i="0" u="none" strike="noStrike" cap="none" normalizeH="0" baseline="0" dirty="0" err="1">
                <a:ln>
                  <a:noFill/>
                </a:ln>
                <a:solidFill>
                  <a:srgbClr val="111111"/>
                </a:solidFill>
                <a:effectLst/>
                <a:latin typeface="Arial Unicode MS"/>
              </a:rPr>
              <a:t>System.out.println</a:t>
            </a:r>
            <a:r>
              <a:rPr kumimoji="0" lang="en-US" altLang="en-US" b="0" i="0" u="none" strike="noStrike" cap="none" normalizeH="0" baseline="0" dirty="0">
                <a:ln>
                  <a:noFill/>
                </a:ln>
                <a:solidFill>
                  <a:srgbClr val="111111"/>
                </a:solidFill>
                <a:effectLst/>
                <a:latin typeface="Arial Unicode MS"/>
              </a:rPr>
              <a:t>("After conversion, long value: " +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11111"/>
                </a:solidFill>
                <a:effectLst/>
                <a:latin typeface="Arial Unicode MS"/>
              </a:rPr>
              <a:t>System.out.println</a:t>
            </a:r>
            <a:r>
              <a:rPr kumimoji="0" lang="en-US" altLang="en-US" b="0" i="0" u="none" strike="noStrike" cap="none" normalizeH="0" baseline="0" dirty="0">
                <a:ln>
                  <a:noFill/>
                </a:ln>
                <a:solidFill>
                  <a:srgbClr val="111111"/>
                </a:solidFill>
                <a:effectLst/>
                <a:latin typeface="Arial Unicode MS"/>
              </a:rPr>
              <a:t>("After conversion, float value: " + 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11111"/>
                </a:solidFill>
                <a:effectLst/>
                <a:latin typeface="Arial Unicode MS"/>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084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72C7-E176-C080-2D19-58119B09BEBB}"/>
              </a:ext>
            </a:extLst>
          </p:cNvPr>
          <p:cNvSpPr>
            <a:spLocks noGrp="1"/>
          </p:cNvSpPr>
          <p:nvPr>
            <p:ph type="ctrTitle"/>
          </p:nvPr>
        </p:nvSpPr>
        <p:spPr>
          <a:xfrm>
            <a:off x="59473" y="1271239"/>
            <a:ext cx="5299357" cy="453483"/>
          </a:xfrm>
        </p:spPr>
        <p:txBody>
          <a:bodyPr/>
          <a:lstStyle/>
          <a:p>
            <a:r>
              <a:rPr lang="en-IN" sz="2400" dirty="0">
                <a:solidFill>
                  <a:schemeClr val="bg1"/>
                </a:solidFill>
              </a:rPr>
              <a:t>Type conversion and casting:</a:t>
            </a:r>
            <a:endParaRPr lang="en-IN" dirty="0"/>
          </a:p>
        </p:txBody>
      </p:sp>
      <p:sp>
        <p:nvSpPr>
          <p:cNvPr id="4" name="Rectangle 1">
            <a:extLst>
              <a:ext uri="{FF2B5EF4-FFF2-40B4-BE49-F238E27FC236}">
                <a16:creationId xmlns:a16="http://schemas.microsoft.com/office/drawing/2014/main" id="{8478C049-886E-4005-6CC3-C9A1D40FAF09}"/>
              </a:ext>
            </a:extLst>
          </p:cNvPr>
          <p:cNvSpPr>
            <a:spLocks noGrp="1" noChangeArrowheads="1"/>
          </p:cNvSpPr>
          <p:nvPr>
            <p:ph type="subTitle" idx="1"/>
          </p:nvPr>
        </p:nvSpPr>
        <p:spPr bwMode="auto">
          <a:xfrm>
            <a:off x="0" y="1741770"/>
            <a:ext cx="7772401" cy="156966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11111"/>
                </a:solidFill>
                <a:effectLst/>
                <a:latin typeface="-apple-system"/>
              </a:rPr>
              <a:t>Narrowing Type Casting (Explicit Conversion):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This involves converting a higher data type into a lower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It must be done manually by the programmer.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If not performed, the compiler reports a compile-time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Examples of narrowing type casting include converting a </a:t>
            </a:r>
            <a:r>
              <a:rPr kumimoji="0" lang="en-US" altLang="en-US" sz="1000" b="0" i="0" u="none" strike="noStrike" cap="none" normalizeH="0" baseline="0" dirty="0">
                <a:ln>
                  <a:noFill/>
                </a:ln>
                <a:solidFill>
                  <a:srgbClr val="111111"/>
                </a:solidFill>
                <a:effectLst/>
                <a:latin typeface="Arial Unicode MS"/>
              </a:rPr>
              <a:t>double</a:t>
            </a:r>
            <a:r>
              <a:rPr kumimoji="0" lang="en-US" altLang="en-US" sz="1200" b="0" i="0" u="none" strike="noStrike" cap="none" normalizeH="0" baseline="0" dirty="0">
                <a:ln>
                  <a:noFill/>
                </a:ln>
                <a:solidFill>
                  <a:srgbClr val="111111"/>
                </a:solidFill>
                <a:effectLst/>
                <a:latin typeface="-apple-system"/>
              </a:rPr>
              <a:t> to a </a:t>
            </a:r>
            <a:r>
              <a:rPr kumimoji="0" lang="en-US" altLang="en-US" sz="1000" b="0" i="0" u="none" strike="noStrike" cap="none" normalizeH="0" baseline="0" dirty="0">
                <a:ln>
                  <a:noFill/>
                </a:ln>
                <a:solidFill>
                  <a:srgbClr val="111111"/>
                </a:solidFill>
                <a:effectLst/>
                <a:latin typeface="Arial Unicode MS"/>
              </a:rPr>
              <a:t>long</a:t>
            </a:r>
            <a:r>
              <a:rPr kumimoji="0" lang="en-US" altLang="en-US" sz="1200" b="0" i="0" u="none" strike="noStrike" cap="none" normalizeH="0" baseline="0" dirty="0">
                <a:ln>
                  <a:noFill/>
                </a:ln>
                <a:solidFill>
                  <a:srgbClr val="111111"/>
                </a:solidFill>
                <a:effectLst/>
                <a:latin typeface="-apple-system"/>
              </a:rPr>
              <a:t> and then to an </a:t>
            </a:r>
            <a:r>
              <a:rPr kumimoji="0" lang="en-US" altLang="en-US" sz="1000" b="0" i="0" u="none" strike="noStrike" cap="none" normalizeH="0" baseline="0" dirty="0">
                <a:ln>
                  <a:noFill/>
                </a:ln>
                <a:solidFill>
                  <a:srgbClr val="111111"/>
                </a:solidFill>
                <a:effectLst/>
                <a:latin typeface="Arial Unicode MS"/>
              </a:rPr>
              <a:t>int</a:t>
            </a:r>
            <a:r>
              <a:rPr kumimoji="0" lang="en-US" altLang="en-US" sz="1200" b="0" i="0" u="none" strike="noStrike" cap="none" normalizeH="0" baseline="0" dirty="0">
                <a:ln>
                  <a:noFill/>
                </a:ln>
                <a:solidFill>
                  <a:srgbClr val="11111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The programmer explicitly specifies the conversion.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736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703CC-C5A1-5CE1-76CA-61D4086EC660}"/>
              </a:ext>
            </a:extLst>
          </p:cNvPr>
          <p:cNvSpPr>
            <a:spLocks noGrp="1"/>
          </p:cNvSpPr>
          <p:nvPr>
            <p:ph type="ctrTitle"/>
          </p:nvPr>
        </p:nvSpPr>
        <p:spPr>
          <a:xfrm>
            <a:off x="0" y="1242061"/>
            <a:ext cx="5358830" cy="487679"/>
          </a:xfrm>
        </p:spPr>
        <p:txBody>
          <a:bodyPr/>
          <a:lstStyle/>
          <a:p>
            <a:r>
              <a:rPr lang="en-IN" sz="2800" dirty="0">
                <a:solidFill>
                  <a:schemeClr val="bg1"/>
                </a:solidFill>
              </a:rPr>
              <a:t>Type conversion and casting:</a:t>
            </a:r>
            <a:endParaRPr lang="en-IN" dirty="0"/>
          </a:p>
        </p:txBody>
      </p:sp>
      <p:sp>
        <p:nvSpPr>
          <p:cNvPr id="4" name="Rectangle 1">
            <a:extLst>
              <a:ext uri="{FF2B5EF4-FFF2-40B4-BE49-F238E27FC236}">
                <a16:creationId xmlns:a16="http://schemas.microsoft.com/office/drawing/2014/main" id="{DB0FAE64-AA90-4CB6-470A-A8EB35FD61C5}"/>
              </a:ext>
            </a:extLst>
          </p:cNvPr>
          <p:cNvSpPr>
            <a:spLocks noGrp="1" noChangeArrowheads="1"/>
          </p:cNvSpPr>
          <p:nvPr>
            <p:ph type="subTitle" idx="1"/>
          </p:nvPr>
        </p:nvSpPr>
        <p:spPr bwMode="auto">
          <a:xfrm>
            <a:off x="0" y="1801808"/>
            <a:ext cx="6533269" cy="272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public class </a:t>
            </a:r>
            <a:r>
              <a:rPr kumimoji="0" lang="en-US" altLang="en-US" sz="1600" b="0" i="0" u="none" strike="noStrike" cap="none" normalizeH="0" baseline="0" dirty="0" err="1">
                <a:ln>
                  <a:noFill/>
                </a:ln>
                <a:solidFill>
                  <a:srgbClr val="111111"/>
                </a:solidFill>
                <a:effectLst/>
                <a:latin typeface="Arial Unicode MS"/>
              </a:rPr>
              <a:t>NarrowingTypeCastingExample</a:t>
            </a:r>
            <a:r>
              <a:rPr kumimoji="0" lang="en-US" altLang="en-US" sz="1600"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public static void main(String[] </a:t>
            </a:r>
            <a:r>
              <a:rPr kumimoji="0" lang="en-US" altLang="en-US" sz="1600" b="0" i="0" u="none" strike="noStrike" cap="none" normalizeH="0" baseline="0" dirty="0" err="1">
                <a:ln>
                  <a:noFill/>
                </a:ln>
                <a:solidFill>
                  <a:srgbClr val="111111"/>
                </a:solidFill>
                <a:effectLst/>
                <a:latin typeface="Arial Unicode MS"/>
              </a:rPr>
              <a:t>args</a:t>
            </a:r>
            <a:r>
              <a:rPr kumimoji="0" lang="en-US" altLang="en-US" sz="1600" b="0" i="0" u="none" strike="noStrike" cap="none" normalizeH="0" baseline="0" dirty="0">
                <a:ln>
                  <a:noFill/>
                </a:ln>
                <a:solidFill>
                  <a:srgbClr val="11111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double a = 10.5; long b = (long)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 // Manually converts double to long int c = (int)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 // Manually converts long to int </a:t>
            </a:r>
            <a:r>
              <a:rPr kumimoji="0" lang="en-US" altLang="en-US" sz="1600" b="0" i="0" u="none" strike="noStrike" cap="none" normalizeH="0" baseline="0" dirty="0" err="1">
                <a:ln>
                  <a:noFill/>
                </a:ln>
                <a:solidFill>
                  <a:srgbClr val="111111"/>
                </a:solidFill>
                <a:effectLst/>
                <a:latin typeface="Arial Unicode MS"/>
              </a:rPr>
              <a:t>System.out.println</a:t>
            </a:r>
            <a:r>
              <a:rPr kumimoji="0" lang="en-US" altLang="en-US" sz="1600" b="0" i="0" u="none" strike="noStrike" cap="none" normalizeH="0" baseline="0" dirty="0">
                <a:ln>
                  <a:noFill/>
                </a:ln>
                <a:solidFill>
                  <a:srgbClr val="111111"/>
                </a:solidFill>
                <a:effectLst/>
                <a:latin typeface="Arial Unicode MS"/>
              </a:rPr>
              <a:t>("After first conversion, long value: "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111111"/>
                </a:solidFill>
                <a:effectLst/>
                <a:latin typeface="Arial Unicode MS"/>
              </a:rPr>
              <a:t>System.out.println</a:t>
            </a:r>
            <a:r>
              <a:rPr kumimoji="0" lang="en-US" altLang="en-US" sz="1600" b="0" i="0" u="none" strike="noStrike" cap="none" normalizeH="0" baseline="0" dirty="0">
                <a:ln>
                  <a:noFill/>
                </a:ln>
                <a:solidFill>
                  <a:srgbClr val="111111"/>
                </a:solidFill>
                <a:effectLst/>
                <a:latin typeface="Arial Unicode MS"/>
              </a:rPr>
              <a:t>("After second conversion, int value: "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rial Unicode MS"/>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88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BDAC-D801-339A-B557-F705DD4070F6}"/>
              </a:ext>
            </a:extLst>
          </p:cNvPr>
          <p:cNvSpPr>
            <a:spLocks noGrp="1"/>
          </p:cNvSpPr>
          <p:nvPr>
            <p:ph type="ctrTitle"/>
          </p:nvPr>
        </p:nvSpPr>
        <p:spPr>
          <a:xfrm>
            <a:off x="0" y="1271239"/>
            <a:ext cx="5358830" cy="830997"/>
          </a:xfrm>
        </p:spPr>
        <p:txBody>
          <a:bodyPr/>
          <a:lstStyle/>
          <a:p>
            <a:r>
              <a:rPr lang="en-IN" sz="2800" dirty="0">
                <a:solidFill>
                  <a:schemeClr val="bg1"/>
                </a:solidFill>
              </a:rPr>
              <a:t>Operators:</a:t>
            </a:r>
            <a:br>
              <a:rPr lang="en-IN" sz="2800" dirty="0"/>
            </a:br>
            <a:endParaRPr lang="en-IN" dirty="0"/>
          </a:p>
        </p:txBody>
      </p:sp>
      <p:sp>
        <p:nvSpPr>
          <p:cNvPr id="3" name="Subtitle 2">
            <a:extLst>
              <a:ext uri="{FF2B5EF4-FFF2-40B4-BE49-F238E27FC236}">
                <a16:creationId xmlns:a16="http://schemas.microsoft.com/office/drawing/2014/main" id="{7FC19086-38FA-6311-6A37-793A0338592E}"/>
              </a:ext>
            </a:extLst>
          </p:cNvPr>
          <p:cNvSpPr>
            <a:spLocks noGrp="1"/>
          </p:cNvSpPr>
          <p:nvPr>
            <p:ph type="subTitle" idx="1"/>
          </p:nvPr>
        </p:nvSpPr>
        <p:spPr>
          <a:xfrm>
            <a:off x="-66907" y="1779070"/>
            <a:ext cx="7824439" cy="646331"/>
          </a:xfrm>
        </p:spPr>
        <p:txBody>
          <a:bodyPr/>
          <a:lstStyle/>
          <a:p>
            <a:r>
              <a:rPr lang="en-US" b="0" i="0" dirty="0">
                <a:solidFill>
                  <a:srgbClr val="273239"/>
                </a:solidFill>
                <a:effectLst/>
                <a:highlight>
                  <a:srgbClr val="FFFFFF"/>
                </a:highlight>
                <a:latin typeface="Nunito" pitchFamily="2" charset="0"/>
              </a:rPr>
              <a:t>    Operators in Java are the symbols used for performing specific operations in Java. Operators make tasks like addition, multiplication, </a:t>
            </a:r>
            <a:r>
              <a:rPr lang="en-US" b="0" i="0" dirty="0" err="1">
                <a:solidFill>
                  <a:srgbClr val="273239"/>
                </a:solidFill>
                <a:effectLst/>
                <a:highlight>
                  <a:srgbClr val="FFFFFF"/>
                </a:highlight>
                <a:latin typeface="Nunito" pitchFamily="2" charset="0"/>
              </a:rPr>
              <a:t>etc</a:t>
            </a:r>
            <a:r>
              <a:rPr lang="en-US" b="0" i="0" dirty="0">
                <a:solidFill>
                  <a:srgbClr val="273239"/>
                </a:solidFill>
                <a:effectLst/>
                <a:highlight>
                  <a:srgbClr val="FFFFFF"/>
                </a:highlight>
                <a:latin typeface="Nunito" pitchFamily="2" charset="0"/>
              </a:rPr>
              <a:t> which look easy although the implementation of these tasks is quite complex.</a:t>
            </a:r>
            <a:endParaRPr lang="en-IN" dirty="0"/>
          </a:p>
        </p:txBody>
      </p:sp>
      <p:sp>
        <p:nvSpPr>
          <p:cNvPr id="5" name="TextBox 4">
            <a:extLst>
              <a:ext uri="{FF2B5EF4-FFF2-40B4-BE49-F238E27FC236}">
                <a16:creationId xmlns:a16="http://schemas.microsoft.com/office/drawing/2014/main" id="{B861D89C-CE89-9529-F9DE-E91E2585FE86}"/>
              </a:ext>
            </a:extLst>
          </p:cNvPr>
          <p:cNvSpPr txBox="1"/>
          <p:nvPr/>
        </p:nvSpPr>
        <p:spPr>
          <a:xfrm>
            <a:off x="163551" y="2425401"/>
            <a:ext cx="5014666" cy="2964890"/>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Types of Operators in Java</a:t>
            </a:r>
          </a:p>
          <a:p>
            <a:pPr algn="l" rtl="0" fontAlgn="base"/>
            <a:r>
              <a:rPr lang="en-US" b="0" i="0" dirty="0">
                <a:solidFill>
                  <a:srgbClr val="273239"/>
                </a:solidFill>
                <a:effectLst/>
                <a:highlight>
                  <a:srgbClr val="FFFFFF"/>
                </a:highlight>
                <a:latin typeface="Nunito" pitchFamily="2" charset="0"/>
              </a:rPr>
              <a:t>There are multiple types of operators in Java all are mentioned below:</a:t>
            </a:r>
          </a:p>
          <a:p>
            <a:pPr algn="l" fontAlgn="base">
              <a:buFont typeface="+mj-lt"/>
              <a:buAutoNum type="arabicPeriod"/>
            </a:pPr>
            <a:r>
              <a:rPr lang="en-US" b="0" i="0" u="sng" dirty="0">
                <a:solidFill>
                  <a:srgbClr val="273239"/>
                </a:solidFill>
                <a:effectLst/>
                <a:highlight>
                  <a:srgbClr val="FFFFFF"/>
                </a:highlight>
                <a:latin typeface="Nunito" pitchFamily="2" charset="0"/>
                <a:hlinkClick r:id="rId2"/>
              </a:rPr>
              <a:t>Arithmetic Operators</a:t>
            </a:r>
            <a:endParaRPr lang="en-US" b="0" i="0" dirty="0">
              <a:solidFill>
                <a:srgbClr val="273239"/>
              </a:solidFill>
              <a:effectLst/>
              <a:highlight>
                <a:srgbClr val="FFFFFF"/>
              </a:highlight>
              <a:latin typeface="Nunito" pitchFamily="2" charset="0"/>
            </a:endParaRPr>
          </a:p>
          <a:p>
            <a:pPr algn="l" fontAlgn="base">
              <a:buFont typeface="+mj-lt"/>
              <a:buAutoNum type="arabicPeriod" startAt="2"/>
            </a:pPr>
            <a:r>
              <a:rPr lang="en-US" b="0" i="0" u="sng" dirty="0">
                <a:solidFill>
                  <a:srgbClr val="273239"/>
                </a:solidFill>
                <a:effectLst/>
                <a:highlight>
                  <a:srgbClr val="FFFFFF"/>
                </a:highlight>
                <a:latin typeface="Nunito" pitchFamily="2" charset="0"/>
                <a:hlinkClick r:id="rId3"/>
              </a:rPr>
              <a:t>Unary Operators</a:t>
            </a:r>
            <a:endParaRPr lang="en-US" b="0" i="0" dirty="0">
              <a:solidFill>
                <a:srgbClr val="273239"/>
              </a:solidFill>
              <a:effectLst/>
              <a:highlight>
                <a:srgbClr val="FFFFFF"/>
              </a:highlight>
              <a:latin typeface="Nunito" pitchFamily="2" charset="0"/>
            </a:endParaRPr>
          </a:p>
          <a:p>
            <a:pPr algn="l" fontAlgn="base">
              <a:buFont typeface="+mj-lt"/>
              <a:buAutoNum type="arabicPeriod" startAt="3"/>
            </a:pPr>
            <a:r>
              <a:rPr lang="en-US" b="0" i="0" u="sng" dirty="0">
                <a:solidFill>
                  <a:srgbClr val="273239"/>
                </a:solidFill>
                <a:effectLst/>
                <a:highlight>
                  <a:srgbClr val="FFFFFF"/>
                </a:highlight>
                <a:latin typeface="Nunito" pitchFamily="2" charset="0"/>
                <a:hlinkClick r:id="rId4"/>
              </a:rPr>
              <a:t>Assignment Operator</a:t>
            </a:r>
            <a:endParaRPr lang="en-US" b="0" i="0" dirty="0">
              <a:solidFill>
                <a:srgbClr val="273239"/>
              </a:solidFill>
              <a:effectLst/>
              <a:highlight>
                <a:srgbClr val="FFFFFF"/>
              </a:highlight>
              <a:latin typeface="Nunito" pitchFamily="2" charset="0"/>
            </a:endParaRPr>
          </a:p>
          <a:p>
            <a:pPr algn="l" fontAlgn="base">
              <a:buFont typeface="+mj-lt"/>
              <a:buAutoNum type="arabicPeriod" startAt="4"/>
            </a:pPr>
            <a:r>
              <a:rPr lang="en-US" b="0" i="0" u="sng" dirty="0">
                <a:solidFill>
                  <a:srgbClr val="273239"/>
                </a:solidFill>
                <a:effectLst/>
                <a:highlight>
                  <a:srgbClr val="FFFFFF"/>
                </a:highlight>
                <a:latin typeface="Nunito" pitchFamily="2" charset="0"/>
                <a:hlinkClick r:id="rId5"/>
              </a:rPr>
              <a:t>Relational Operators</a:t>
            </a:r>
            <a:endParaRPr lang="en-US" b="0" i="0" dirty="0">
              <a:solidFill>
                <a:srgbClr val="273239"/>
              </a:solidFill>
              <a:effectLst/>
              <a:highlight>
                <a:srgbClr val="FFFFFF"/>
              </a:highlight>
              <a:latin typeface="Nunito" pitchFamily="2" charset="0"/>
            </a:endParaRPr>
          </a:p>
          <a:p>
            <a:pPr algn="l" fontAlgn="base">
              <a:buFont typeface="+mj-lt"/>
              <a:buAutoNum type="arabicPeriod" startAt="5"/>
            </a:pPr>
            <a:r>
              <a:rPr lang="en-US" b="0" i="0" u="sng" dirty="0">
                <a:solidFill>
                  <a:srgbClr val="273239"/>
                </a:solidFill>
                <a:effectLst/>
                <a:highlight>
                  <a:srgbClr val="FFFFFF"/>
                </a:highlight>
                <a:latin typeface="Nunito" pitchFamily="2" charset="0"/>
                <a:hlinkClick r:id="rId6"/>
              </a:rPr>
              <a:t>Logical Operators</a:t>
            </a:r>
            <a:endParaRPr lang="en-US" b="0" i="0" dirty="0">
              <a:solidFill>
                <a:srgbClr val="273239"/>
              </a:solidFill>
              <a:effectLst/>
              <a:highlight>
                <a:srgbClr val="FFFFFF"/>
              </a:highlight>
              <a:latin typeface="Nunito" pitchFamily="2" charset="0"/>
            </a:endParaRPr>
          </a:p>
          <a:p>
            <a:pPr algn="l" fontAlgn="base">
              <a:buFont typeface="+mj-lt"/>
              <a:buAutoNum type="arabicPeriod" startAt="6"/>
            </a:pPr>
            <a:r>
              <a:rPr lang="en-US" b="0" i="0" u="sng" dirty="0">
                <a:solidFill>
                  <a:srgbClr val="273239"/>
                </a:solidFill>
                <a:effectLst/>
                <a:highlight>
                  <a:srgbClr val="FFFFFF"/>
                </a:highlight>
                <a:latin typeface="Nunito" pitchFamily="2" charset="0"/>
                <a:hlinkClick r:id="rId7"/>
              </a:rPr>
              <a:t>Ternary Operator</a:t>
            </a:r>
            <a:endParaRPr lang="en-US" b="0" i="0" dirty="0">
              <a:solidFill>
                <a:srgbClr val="273239"/>
              </a:solidFill>
              <a:effectLst/>
              <a:highlight>
                <a:srgbClr val="FFFFFF"/>
              </a:highlight>
              <a:latin typeface="Nunito" pitchFamily="2" charset="0"/>
            </a:endParaRPr>
          </a:p>
          <a:p>
            <a:pPr algn="l" fontAlgn="base">
              <a:buFont typeface="+mj-lt"/>
              <a:buAutoNum type="arabicPeriod" startAt="7"/>
            </a:pPr>
            <a:r>
              <a:rPr lang="en-US" b="0" i="0" u="sng" dirty="0">
                <a:solidFill>
                  <a:srgbClr val="273239"/>
                </a:solidFill>
                <a:effectLst/>
                <a:highlight>
                  <a:srgbClr val="FFFFFF"/>
                </a:highlight>
                <a:latin typeface="Nunito" pitchFamily="2" charset="0"/>
                <a:hlinkClick r:id="rId8"/>
              </a:rPr>
              <a:t>Bitwise Operators</a:t>
            </a:r>
            <a:endParaRPr lang="en-US" b="0" i="0" dirty="0">
              <a:solidFill>
                <a:srgbClr val="273239"/>
              </a:solidFill>
              <a:effectLst/>
              <a:highlight>
                <a:srgbClr val="FFFFFF"/>
              </a:highlight>
              <a:latin typeface="Nunito" pitchFamily="2" charset="0"/>
            </a:endParaRPr>
          </a:p>
          <a:p>
            <a:pPr algn="l" fontAlgn="base">
              <a:buFont typeface="+mj-lt"/>
              <a:buAutoNum type="arabicPeriod" startAt="8"/>
            </a:pPr>
            <a:r>
              <a:rPr lang="en-US" b="0" i="0" u="sng" dirty="0">
                <a:solidFill>
                  <a:srgbClr val="273239"/>
                </a:solidFill>
                <a:effectLst/>
                <a:highlight>
                  <a:srgbClr val="FFFFFF"/>
                </a:highlight>
                <a:latin typeface="Nunito" pitchFamily="2" charset="0"/>
                <a:hlinkClick r:id="rId8"/>
              </a:rPr>
              <a:t>Shift Operators</a:t>
            </a:r>
            <a:endParaRPr lang="en-US" b="0" i="0" u="sng" dirty="0">
              <a:solidFill>
                <a:srgbClr val="273239"/>
              </a:solidFill>
              <a:effectLst/>
              <a:highlight>
                <a:srgbClr val="FFFFFF"/>
              </a:highlight>
              <a:latin typeface="Nunito" pitchFamily="2" charset="0"/>
            </a:endParaRPr>
          </a:p>
          <a:p>
            <a:pPr fontAlgn="base">
              <a:buFont typeface="+mj-lt"/>
              <a:buAutoNum type="arabicPeriod" startAt="8"/>
            </a:pPr>
            <a:r>
              <a:rPr lang="en-US" b="0" i="0" u="sng" dirty="0">
                <a:solidFill>
                  <a:srgbClr val="273239"/>
                </a:solidFill>
                <a:effectLst/>
                <a:highlight>
                  <a:srgbClr val="FFFFFF"/>
                </a:highlight>
                <a:latin typeface="Nunito" pitchFamily="2" charset="0"/>
                <a:hlinkClick r:id="rId9"/>
              </a:rPr>
              <a:t>instance of operator</a:t>
            </a:r>
            <a:endParaRPr lang="en-US" b="0" i="0" dirty="0">
              <a:solidFill>
                <a:srgbClr val="273239"/>
              </a:solidFill>
              <a:effectLst/>
              <a:highlight>
                <a:srgbClr val="FFFFFF"/>
              </a:highlight>
              <a:latin typeface="Nunito" pitchFamily="2" charset="0"/>
            </a:endParaRPr>
          </a:p>
          <a:p>
            <a:pPr algn="l" fontAlgn="base">
              <a:buFont typeface="+mj-lt"/>
              <a:buAutoNum type="arabicPeriod" startAt="8"/>
            </a:pPr>
            <a:endParaRPr lang="en-US" b="0" i="0" dirty="0">
              <a:solidFill>
                <a:srgbClr val="273239"/>
              </a:solidFill>
              <a:effectLst/>
              <a:highlight>
                <a:srgbClr val="FFFFFF"/>
              </a:highlight>
              <a:latin typeface="Nunito" pitchFamily="2" charset="0"/>
            </a:endParaRPr>
          </a:p>
        </p:txBody>
      </p:sp>
    </p:spTree>
    <p:extLst>
      <p:ext uri="{BB962C8B-B14F-4D97-AF65-F5344CB8AC3E}">
        <p14:creationId xmlns:p14="http://schemas.microsoft.com/office/powerpoint/2010/main" val="383298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39E6-F968-656E-3173-DD9F7A5BAC6E}"/>
              </a:ext>
            </a:extLst>
          </p:cNvPr>
          <p:cNvSpPr>
            <a:spLocks noGrp="1"/>
          </p:cNvSpPr>
          <p:nvPr>
            <p:ph type="ctrTitle"/>
          </p:nvPr>
        </p:nvSpPr>
        <p:spPr>
          <a:xfrm>
            <a:off x="0" y="1286107"/>
            <a:ext cx="5358830" cy="800219"/>
          </a:xfrm>
        </p:spPr>
        <p:txBody>
          <a:bodyPr/>
          <a:lstStyle/>
          <a:p>
            <a:br>
              <a:rPr lang="en-IN" b="1" i="0" dirty="0">
                <a:solidFill>
                  <a:srgbClr val="273239"/>
                </a:solidFill>
                <a:effectLst/>
                <a:highlight>
                  <a:srgbClr val="FFFFFF"/>
                </a:highlight>
                <a:latin typeface="Nunito" pitchFamily="2" charset="0"/>
              </a:rPr>
            </a:br>
            <a:endParaRPr lang="en-IN" dirty="0"/>
          </a:p>
        </p:txBody>
      </p:sp>
      <p:sp>
        <p:nvSpPr>
          <p:cNvPr id="3" name="Subtitle 2">
            <a:extLst>
              <a:ext uri="{FF2B5EF4-FFF2-40B4-BE49-F238E27FC236}">
                <a16:creationId xmlns:a16="http://schemas.microsoft.com/office/drawing/2014/main" id="{268C1FD2-2041-5BF4-0408-A724310D9B3F}"/>
              </a:ext>
            </a:extLst>
          </p:cNvPr>
          <p:cNvSpPr>
            <a:spLocks noGrp="1"/>
          </p:cNvSpPr>
          <p:nvPr>
            <p:ph type="subTitle" idx="1"/>
          </p:nvPr>
        </p:nvSpPr>
        <p:spPr>
          <a:xfrm>
            <a:off x="-104078" y="1286107"/>
            <a:ext cx="7876478" cy="369332"/>
          </a:xfrm>
        </p:spPr>
        <p:txBody>
          <a:bodyPr/>
          <a:lstStyle/>
          <a:p>
            <a:r>
              <a:rPr lang="en-IN" sz="2400" dirty="0">
                <a:solidFill>
                  <a:schemeClr val="bg1"/>
                </a:solidFill>
              </a:rPr>
              <a:t>Arithmetic operators:</a:t>
            </a:r>
          </a:p>
        </p:txBody>
      </p:sp>
      <p:sp>
        <p:nvSpPr>
          <p:cNvPr id="5" name="TextBox 4">
            <a:extLst>
              <a:ext uri="{FF2B5EF4-FFF2-40B4-BE49-F238E27FC236}">
                <a16:creationId xmlns:a16="http://schemas.microsoft.com/office/drawing/2014/main" id="{ED9B192D-A494-9C62-DD44-BFF20C503882}"/>
              </a:ext>
            </a:extLst>
          </p:cNvPr>
          <p:cNvSpPr txBox="1"/>
          <p:nvPr/>
        </p:nvSpPr>
        <p:spPr>
          <a:xfrm>
            <a:off x="52039" y="1747024"/>
            <a:ext cx="6779941" cy="1384995"/>
          </a:xfrm>
          <a:prstGeom prst="rect">
            <a:avLst/>
          </a:prstGeom>
          <a:noFill/>
        </p:spPr>
        <p:txBody>
          <a:bodyPr wrap="square">
            <a:spAutoFit/>
          </a:bodyPr>
          <a:lstStyle/>
          <a:p>
            <a:pPr algn="l" rtl="0" fontAlgn="base"/>
            <a:r>
              <a:rPr lang="en-US" b="0" i="0" dirty="0">
                <a:solidFill>
                  <a:srgbClr val="273239"/>
                </a:solidFill>
                <a:effectLst/>
                <a:highlight>
                  <a:srgbClr val="FFFFFF"/>
                </a:highlight>
                <a:latin typeface="Nunito" pitchFamily="2" charset="0"/>
              </a:rPr>
              <a:t>They are used to perform simple arithmetic operations on primitive data types. </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 </a:t>
            </a:r>
            <a:r>
              <a:rPr lang="en-US" b="0" i="0" dirty="0">
                <a:solidFill>
                  <a:srgbClr val="273239"/>
                </a:solidFill>
                <a:effectLst/>
                <a:highlight>
                  <a:srgbClr val="FFFFFF"/>
                </a:highlight>
                <a:latin typeface="Nunito" pitchFamily="2" charset="0"/>
              </a:rPr>
              <a:t>Multiplication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 </a:t>
            </a:r>
            <a:r>
              <a:rPr lang="en-US" b="0" i="0" dirty="0">
                <a:solidFill>
                  <a:srgbClr val="273239"/>
                </a:solidFill>
                <a:effectLst/>
                <a:highlight>
                  <a:srgbClr val="FFFFFF"/>
                </a:highlight>
                <a:latin typeface="Nunito" pitchFamily="2" charset="0"/>
              </a:rPr>
              <a:t>Division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 </a:t>
            </a:r>
            <a:r>
              <a:rPr lang="en-US" b="0" i="0" dirty="0">
                <a:solidFill>
                  <a:srgbClr val="273239"/>
                </a:solidFill>
                <a:effectLst/>
                <a:highlight>
                  <a:srgbClr val="FFFFFF"/>
                </a:highlight>
                <a:latin typeface="Nunito" pitchFamily="2" charset="0"/>
              </a:rPr>
              <a:t>Modulo</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 </a:t>
            </a:r>
            <a:r>
              <a:rPr lang="en-US" b="0" i="0" dirty="0">
                <a:solidFill>
                  <a:srgbClr val="273239"/>
                </a:solidFill>
                <a:effectLst/>
                <a:highlight>
                  <a:srgbClr val="FFFFFF"/>
                </a:highlight>
                <a:latin typeface="Nunito" pitchFamily="2" charset="0"/>
              </a:rPr>
              <a:t>Addition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 </a:t>
            </a:r>
            <a:r>
              <a:rPr lang="en-US" b="0" i="0" dirty="0">
                <a:solidFill>
                  <a:srgbClr val="273239"/>
                </a:solidFill>
                <a:effectLst/>
                <a:highlight>
                  <a:srgbClr val="FFFFFF"/>
                </a:highlight>
                <a:latin typeface="Nunito" pitchFamily="2" charset="0"/>
              </a:rPr>
              <a:t>Subtraction</a:t>
            </a:r>
          </a:p>
        </p:txBody>
      </p:sp>
    </p:spTree>
    <p:extLst>
      <p:ext uri="{BB962C8B-B14F-4D97-AF65-F5344CB8AC3E}">
        <p14:creationId xmlns:p14="http://schemas.microsoft.com/office/powerpoint/2010/main" val="224242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CF89CD-401A-5A7E-287B-69183A7D177E}"/>
              </a:ext>
            </a:extLst>
          </p:cNvPr>
          <p:cNvSpPr>
            <a:spLocks noGrp="1"/>
          </p:cNvSpPr>
          <p:nvPr>
            <p:ph type="subTitle" idx="1"/>
          </p:nvPr>
        </p:nvSpPr>
        <p:spPr>
          <a:xfrm>
            <a:off x="-178419" y="1085385"/>
            <a:ext cx="7772400" cy="584775"/>
          </a:xfrm>
        </p:spPr>
        <p:txBody>
          <a:bodyPr/>
          <a:lstStyle/>
          <a:p>
            <a:endParaRPr lang="en-IN" b="1" i="0" dirty="0">
              <a:solidFill>
                <a:srgbClr val="273239"/>
              </a:solidFill>
              <a:effectLst/>
              <a:highlight>
                <a:srgbClr val="FFFFFF"/>
              </a:highlight>
              <a:latin typeface="Nunito" pitchFamily="2" charset="0"/>
            </a:endParaRPr>
          </a:p>
          <a:p>
            <a:r>
              <a:rPr lang="en-IN" sz="2400" dirty="0">
                <a:solidFill>
                  <a:schemeClr val="bg1"/>
                </a:solidFill>
              </a:rPr>
              <a:t>Unary  operator:</a:t>
            </a:r>
          </a:p>
        </p:txBody>
      </p:sp>
      <p:sp>
        <p:nvSpPr>
          <p:cNvPr id="5" name="TextBox 4">
            <a:extLst>
              <a:ext uri="{FF2B5EF4-FFF2-40B4-BE49-F238E27FC236}">
                <a16:creationId xmlns:a16="http://schemas.microsoft.com/office/drawing/2014/main" id="{4A7EFF23-EC24-7D22-A4AC-05C59DEA25B6}"/>
              </a:ext>
            </a:extLst>
          </p:cNvPr>
          <p:cNvSpPr txBox="1"/>
          <p:nvPr/>
        </p:nvSpPr>
        <p:spPr>
          <a:xfrm>
            <a:off x="0" y="1724721"/>
            <a:ext cx="6813395" cy="1600438"/>
          </a:xfrm>
          <a:prstGeom prst="rect">
            <a:avLst/>
          </a:prstGeom>
          <a:noFill/>
        </p:spPr>
        <p:txBody>
          <a:bodyPr wrap="square">
            <a:spAutoFit/>
          </a:bodyPr>
          <a:lstStyle/>
          <a:p>
            <a:pPr algn="l" rtl="0" fontAlgn="base"/>
            <a:r>
              <a:rPr lang="en-US" b="0" i="0" dirty="0">
                <a:solidFill>
                  <a:srgbClr val="273239"/>
                </a:solidFill>
                <a:effectLst/>
                <a:highlight>
                  <a:srgbClr val="FFFFFF"/>
                </a:highlight>
                <a:latin typeface="Nunito" pitchFamily="2" charset="0"/>
              </a:rPr>
              <a:t>Unary operators need only one operand. They are used to increment, decrement, or negate a value. </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Unary minus</a:t>
            </a:r>
            <a:r>
              <a:rPr lang="en-US" b="0" i="0" dirty="0">
                <a:solidFill>
                  <a:srgbClr val="273239"/>
                </a:solidFill>
                <a:effectLst/>
                <a:highlight>
                  <a:srgbClr val="FFFFFF"/>
                </a:highlight>
                <a:latin typeface="Nunito" pitchFamily="2" charset="0"/>
              </a:rPr>
              <a:t>, used for negating the values.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Unary plus</a:t>
            </a:r>
            <a:r>
              <a:rPr lang="en-US" b="0" i="0" dirty="0">
                <a:solidFill>
                  <a:srgbClr val="273239"/>
                </a:solidFill>
                <a:effectLst/>
                <a:highlight>
                  <a:srgbClr val="FFFFFF"/>
                </a:highlight>
                <a:latin typeface="Nunito" pitchFamily="2" charset="0"/>
              </a:rPr>
              <a:t> indicates the positive value (numbers are positive without this, however). It performs an automatic conversion to int when the type of its operand is the byte, char, or short. This is called unary numeric promotion.</a:t>
            </a:r>
          </a:p>
          <a:p>
            <a:pPr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p:txBody>
      </p:sp>
    </p:spTree>
    <p:extLst>
      <p:ext uri="{BB962C8B-B14F-4D97-AF65-F5344CB8AC3E}">
        <p14:creationId xmlns:p14="http://schemas.microsoft.com/office/powerpoint/2010/main" val="202630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BAB1-9AC8-4B3D-A73B-4B0F44599BEE}"/>
              </a:ext>
            </a:extLst>
          </p:cNvPr>
          <p:cNvSpPr>
            <a:spLocks noGrp="1"/>
          </p:cNvSpPr>
          <p:nvPr>
            <p:ph type="ctrTitle"/>
          </p:nvPr>
        </p:nvSpPr>
        <p:spPr>
          <a:xfrm>
            <a:off x="0" y="1241503"/>
            <a:ext cx="3531220" cy="490654"/>
          </a:xfrm>
        </p:spPr>
        <p:txBody>
          <a:bodyPr/>
          <a:lstStyle/>
          <a:p>
            <a:r>
              <a:rPr lang="en-IN" sz="2800" dirty="0">
                <a:solidFill>
                  <a:schemeClr val="bg1"/>
                </a:solidFill>
              </a:rPr>
              <a:t>Unary  operator:</a:t>
            </a:r>
            <a:br>
              <a:rPr lang="en-IN" sz="2800" dirty="0">
                <a:solidFill>
                  <a:schemeClr val="bg1"/>
                </a:solidFill>
              </a:rPr>
            </a:br>
            <a:endParaRPr lang="en-IN" dirty="0"/>
          </a:p>
        </p:txBody>
      </p:sp>
      <p:sp>
        <p:nvSpPr>
          <p:cNvPr id="3" name="Subtitle 2">
            <a:extLst>
              <a:ext uri="{FF2B5EF4-FFF2-40B4-BE49-F238E27FC236}">
                <a16:creationId xmlns:a16="http://schemas.microsoft.com/office/drawing/2014/main" id="{C8DE1862-9A52-1571-0AC0-57C681B1F938}"/>
              </a:ext>
            </a:extLst>
          </p:cNvPr>
          <p:cNvSpPr>
            <a:spLocks noGrp="1"/>
          </p:cNvSpPr>
          <p:nvPr>
            <p:ph type="subTitle" idx="1"/>
          </p:nvPr>
        </p:nvSpPr>
        <p:spPr>
          <a:xfrm>
            <a:off x="-81776" y="1732157"/>
            <a:ext cx="7854176" cy="4379857"/>
          </a:xfrm>
        </p:spPr>
        <p:txBody>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Increment operator</a:t>
            </a:r>
            <a:r>
              <a:rPr lang="en-US" b="0" i="0" dirty="0">
                <a:solidFill>
                  <a:srgbClr val="273239"/>
                </a:solidFill>
                <a:effectLst/>
                <a:highlight>
                  <a:srgbClr val="FFFFFF"/>
                </a:highlight>
                <a:latin typeface="Nunito" pitchFamily="2" charset="0"/>
              </a:rPr>
              <a:t>, used for incrementing the value by 1. There are two varieties of increment operators. </a:t>
            </a:r>
            <a:br>
              <a:rPr lang="en-US" b="0" i="0" dirty="0">
                <a:solidFill>
                  <a:srgbClr val="273239"/>
                </a:solidFill>
                <a:effectLst/>
                <a:highlight>
                  <a:srgbClr val="FFFFFF"/>
                </a:highlight>
                <a:latin typeface="Nunito" pitchFamily="2" charset="0"/>
              </a:rPr>
            </a:b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Post-Increment: </a:t>
            </a:r>
            <a:r>
              <a:rPr lang="en-US" b="0" i="0" dirty="0">
                <a:solidFill>
                  <a:srgbClr val="273239"/>
                </a:solidFill>
                <a:effectLst/>
                <a:highlight>
                  <a:srgbClr val="FFFFFF"/>
                </a:highlight>
                <a:latin typeface="Nunito" pitchFamily="2" charset="0"/>
              </a:rPr>
              <a:t>Value is first used for computing the result and then incremented.</a:t>
            </a: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Pre-Increment: </a:t>
            </a:r>
            <a:r>
              <a:rPr lang="en-US" b="0" i="0" dirty="0">
                <a:solidFill>
                  <a:srgbClr val="273239"/>
                </a:solidFill>
                <a:effectLst/>
                <a:highlight>
                  <a:srgbClr val="FFFFFF"/>
                </a:highlight>
                <a:latin typeface="Nunito" pitchFamily="2" charset="0"/>
              </a:rPr>
              <a:t>Value is incremented first, and then the result is computed.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  : Decrement operator</a:t>
            </a:r>
            <a:r>
              <a:rPr lang="en-US" b="0" i="0" dirty="0">
                <a:solidFill>
                  <a:srgbClr val="273239"/>
                </a:solidFill>
                <a:effectLst/>
                <a:highlight>
                  <a:srgbClr val="FFFFFF"/>
                </a:highlight>
                <a:latin typeface="Nunito" pitchFamily="2" charset="0"/>
              </a:rPr>
              <a:t>, used for decrementing the value by 1. There are two varieties of decrement operators. </a:t>
            </a:r>
            <a:br>
              <a:rPr lang="en-US" b="0" i="0" dirty="0">
                <a:solidFill>
                  <a:srgbClr val="273239"/>
                </a:solidFill>
                <a:effectLst/>
                <a:highlight>
                  <a:srgbClr val="FFFFFF"/>
                </a:highlight>
                <a:latin typeface="Nunito" pitchFamily="2" charset="0"/>
              </a:rPr>
            </a:b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Post-decrement: </a:t>
            </a:r>
            <a:r>
              <a:rPr lang="en-US" b="0" i="0" dirty="0">
                <a:solidFill>
                  <a:srgbClr val="273239"/>
                </a:solidFill>
                <a:effectLst/>
                <a:highlight>
                  <a:srgbClr val="FFFFFF"/>
                </a:highlight>
                <a:latin typeface="Nunito" pitchFamily="2" charset="0"/>
              </a:rPr>
              <a:t>Value is first used for computing the result and then decremented.</a:t>
            </a: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Pre-Decrement: The value</a:t>
            </a:r>
            <a:r>
              <a:rPr lang="en-US" b="0" i="0" dirty="0">
                <a:solidFill>
                  <a:srgbClr val="273239"/>
                </a:solidFill>
                <a:effectLst/>
                <a:highlight>
                  <a:srgbClr val="FFFFFF"/>
                </a:highlight>
                <a:latin typeface="Nunito" pitchFamily="2" charset="0"/>
              </a:rPr>
              <a:t> is decremented first, and then the result is computed.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 : Logical not operator</a:t>
            </a:r>
            <a:r>
              <a:rPr lang="en-US" b="0" i="0" dirty="0">
                <a:solidFill>
                  <a:srgbClr val="273239"/>
                </a:solidFill>
                <a:effectLst/>
                <a:highlight>
                  <a:srgbClr val="FFFFFF"/>
                </a:highlight>
                <a:latin typeface="Nunito" pitchFamily="2" charset="0"/>
              </a:rPr>
              <a:t>, used for inverting a </a:t>
            </a:r>
            <a:r>
              <a:rPr lang="en-US" b="0" i="0" dirty="0" err="1">
                <a:solidFill>
                  <a:srgbClr val="273239"/>
                </a:solidFill>
                <a:effectLst/>
                <a:highlight>
                  <a:srgbClr val="FFFFFF"/>
                </a:highlight>
                <a:latin typeface="Nunito" pitchFamily="2" charset="0"/>
              </a:rPr>
              <a:t>boolean</a:t>
            </a:r>
            <a:r>
              <a:rPr lang="en-US" b="0" i="0" dirty="0">
                <a:solidFill>
                  <a:srgbClr val="273239"/>
                </a:solidFill>
                <a:effectLst/>
                <a:highlight>
                  <a:srgbClr val="FFFFFF"/>
                </a:highlight>
                <a:latin typeface="Nunito" pitchFamily="2" charset="0"/>
              </a:rPr>
              <a:t> value.</a:t>
            </a:r>
            <a:endParaRPr lang="en-IN" dirty="0"/>
          </a:p>
        </p:txBody>
      </p:sp>
    </p:spTree>
    <p:extLst>
      <p:ext uri="{BB962C8B-B14F-4D97-AF65-F5344CB8AC3E}">
        <p14:creationId xmlns:p14="http://schemas.microsoft.com/office/powerpoint/2010/main" val="3200339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9ECA-C1F8-0CB9-DC01-FB886CEE797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CE177CB-0D40-910A-BFFB-C280B494D28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00551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3665886" y="4513783"/>
            <a:ext cx="1814100" cy="440700"/>
          </a:xfrm>
          <a:prstGeom prst="rect">
            <a:avLst/>
          </a:prstGeom>
          <a:noFill/>
          <a:ln>
            <a:noFill/>
          </a:ln>
        </p:spPr>
        <p:txBody>
          <a:bodyPr spcFirstLastPara="1" wrap="square" lIns="0" tIns="9525" rIns="0" bIns="0" anchor="t" anchorCtr="0">
            <a:spAutoFit/>
          </a:bodyPr>
          <a:lstStyle/>
          <a:p>
            <a:pPr marL="12700" marR="0" lvl="0" indent="0" algn="l" rtl="0">
              <a:lnSpc>
                <a:spcPct val="100000"/>
              </a:lnSpc>
              <a:spcBef>
                <a:spcPts val="0"/>
              </a:spcBef>
              <a:spcAft>
                <a:spcPts val="0"/>
              </a:spcAft>
              <a:buNone/>
            </a:pPr>
            <a:r>
              <a:rPr lang="en" sz="1400" u="sng">
                <a:solidFill>
                  <a:schemeClr val="hlink"/>
                </a:solidFill>
                <a:latin typeface="Calibri"/>
                <a:ea typeface="Calibri"/>
                <a:cs typeface="Calibri"/>
                <a:sym typeface="Calibri"/>
                <a:hlinkClick r:id="rId3"/>
              </a:rPr>
              <a:t>www.paruluniversity.ac.in</a:t>
            </a:r>
            <a:endParaRPr sz="1400">
              <a:solidFill>
                <a:schemeClr val="dk1"/>
              </a:solidFill>
              <a:latin typeface="Calibri"/>
              <a:ea typeface="Calibri"/>
              <a:cs typeface="Calibri"/>
              <a:sym typeface="Calibri"/>
            </a:endParaRPr>
          </a:p>
        </p:txBody>
      </p:sp>
      <p:pic>
        <p:nvPicPr>
          <p:cNvPr id="209" name="Google Shape;209;p27"/>
          <p:cNvPicPr preferRelativeResize="0"/>
          <p:nvPr/>
        </p:nvPicPr>
        <p:blipFill rotWithShape="1">
          <a:blip r:embed="rId4">
            <a:alphaModFix/>
          </a:blip>
          <a:srcRect/>
          <a:stretch/>
        </p:blipFill>
        <p:spPr>
          <a:xfrm>
            <a:off x="7381494" y="4523993"/>
            <a:ext cx="457200" cy="457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grpSp>
        <p:nvGrpSpPr>
          <p:cNvPr id="109" name="Google Shape;109;p15"/>
          <p:cNvGrpSpPr/>
          <p:nvPr/>
        </p:nvGrpSpPr>
        <p:grpSpPr>
          <a:xfrm>
            <a:off x="0" y="0"/>
            <a:ext cx="9144000" cy="5143498"/>
            <a:chOff x="0" y="0"/>
            <a:chExt cx="12192000" cy="6857997"/>
          </a:xfrm>
        </p:grpSpPr>
        <p:pic>
          <p:nvPicPr>
            <p:cNvPr id="110" name="Google Shape;110;p15"/>
            <p:cNvPicPr preferRelativeResize="0"/>
            <p:nvPr/>
          </p:nvPicPr>
          <p:blipFill rotWithShape="1">
            <a:blip r:embed="rId3">
              <a:alphaModFix/>
            </a:blip>
            <a:srcRect/>
            <a:stretch/>
          </p:blipFill>
          <p:spPr>
            <a:xfrm>
              <a:off x="0" y="0"/>
              <a:ext cx="12192000" cy="6857997"/>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2478023" y="2572511"/>
              <a:ext cx="7239000" cy="2804160"/>
            </a:xfrm>
            <a:prstGeom prst="rect">
              <a:avLst/>
            </a:prstGeom>
            <a:noFill/>
            <a:ln>
              <a:noFill/>
            </a:ln>
          </p:spPr>
        </p:pic>
        <p:sp>
          <p:nvSpPr>
            <p:cNvPr id="112" name="Google Shape;112;p15"/>
            <p:cNvSpPr/>
            <p:nvPr/>
          </p:nvSpPr>
          <p:spPr>
            <a:xfrm>
              <a:off x="0" y="3715511"/>
              <a:ext cx="12192000" cy="713739"/>
            </a:xfrm>
            <a:custGeom>
              <a:avLst/>
              <a:gdLst/>
              <a:ahLst/>
              <a:cxnLst/>
              <a:rect l="l" t="t" r="r" b="b"/>
              <a:pathLst>
                <a:path w="12192000" h="713739" extrusionOk="0">
                  <a:moveTo>
                    <a:pt x="12192000" y="0"/>
                  </a:moveTo>
                  <a:lnTo>
                    <a:pt x="0" y="0"/>
                  </a:lnTo>
                  <a:lnTo>
                    <a:pt x="0" y="713232"/>
                  </a:lnTo>
                  <a:lnTo>
                    <a:pt x="12192000" y="713232"/>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3" name="Google Shape;113;p15"/>
          <p:cNvSpPr txBox="1"/>
          <p:nvPr/>
        </p:nvSpPr>
        <p:spPr>
          <a:xfrm>
            <a:off x="2514600" y="2831593"/>
            <a:ext cx="4427400" cy="410400"/>
          </a:xfrm>
          <a:prstGeom prst="rect">
            <a:avLst/>
          </a:prstGeom>
          <a:noFill/>
          <a:ln>
            <a:noFill/>
          </a:ln>
        </p:spPr>
        <p:txBody>
          <a:bodyPr spcFirstLastPara="1" wrap="square" lIns="0" tIns="10000" rIns="0" bIns="0" anchor="t" anchorCtr="0">
            <a:spAutoFit/>
          </a:bodyPr>
          <a:lstStyle/>
          <a:p>
            <a:pPr marL="12700" marR="0" lvl="0" indent="0" algn="l" rtl="0">
              <a:lnSpc>
                <a:spcPct val="100000"/>
              </a:lnSpc>
              <a:spcBef>
                <a:spcPts val="0"/>
              </a:spcBef>
              <a:spcAft>
                <a:spcPts val="0"/>
              </a:spcAft>
              <a:buNone/>
            </a:pPr>
            <a:r>
              <a:rPr lang="en" sz="2600" b="1">
                <a:solidFill>
                  <a:srgbClr val="FFFFFF"/>
                </a:solidFill>
                <a:latin typeface="Calibri"/>
                <a:ea typeface="Calibri"/>
                <a:cs typeface="Calibri"/>
                <a:sym typeface="Calibri"/>
              </a:rPr>
              <a:t>                 Introduction </a:t>
            </a:r>
            <a:endParaRPr sz="2600">
              <a:solidFill>
                <a:schemeClr val="dk1"/>
              </a:solidFill>
              <a:latin typeface="Calibri"/>
              <a:ea typeface="Calibri"/>
              <a:cs typeface="Calibri"/>
              <a:sym typeface="Calibri"/>
            </a:endParaRPr>
          </a:p>
        </p:txBody>
      </p:sp>
      <p:sp>
        <p:nvSpPr>
          <p:cNvPr id="114" name="Google Shape;114;p15"/>
          <p:cNvSpPr txBox="1">
            <a:spLocks noGrp="1"/>
          </p:cNvSpPr>
          <p:nvPr>
            <p:ph type="ctrTitle"/>
          </p:nvPr>
        </p:nvSpPr>
        <p:spPr>
          <a:xfrm>
            <a:off x="3785330" y="2308917"/>
            <a:ext cx="1573500" cy="4104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None/>
            </a:pPr>
            <a:r>
              <a:rPr lang="en" dirty="0"/>
              <a:t>UNIT-1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249707" y="1272920"/>
            <a:ext cx="4478410" cy="747322"/>
          </a:xfrm>
          <a:prstGeom prst="rect">
            <a:avLst/>
          </a:prstGeom>
          <a:noFill/>
          <a:ln>
            <a:noFill/>
          </a:ln>
        </p:spPr>
        <p:txBody>
          <a:bodyPr spcFirstLastPara="1" wrap="square" lIns="0" tIns="8575" rIns="0" bIns="0" anchor="t" anchorCtr="0">
            <a:spAutoFit/>
          </a:bodyPr>
          <a:lstStyle/>
          <a:p>
            <a:pPr marL="12700"/>
            <a:r>
              <a:rPr lang="en-IN" sz="2400" b="1" dirty="0">
                <a:solidFill>
                  <a:schemeClr val="bg1"/>
                </a:solidFill>
              </a:rPr>
              <a:t>Datatypes , variable , operators: </a:t>
            </a:r>
            <a:br>
              <a:rPr lang="en-IN" sz="2400" b="1" dirty="0"/>
            </a:b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0" y="1714596"/>
            <a:ext cx="6036527" cy="3146986"/>
          </a:xfrm>
          <a:prstGeom prst="rect">
            <a:avLst/>
          </a:prstGeom>
          <a:noFill/>
          <a:ln>
            <a:noFill/>
          </a:ln>
        </p:spPr>
        <p:txBody>
          <a:bodyPr spcFirstLastPara="1" wrap="square" lIns="68575" tIns="34275" rIns="68575" bIns="34275" anchor="t" anchorCtr="0">
            <a:spAutoFit/>
          </a:bodyPr>
          <a:lstStyle/>
          <a:p>
            <a:r>
              <a:rPr lang="en-IN" sz="2000" dirty="0"/>
              <a:t>Datatypes,</a:t>
            </a:r>
          </a:p>
          <a:p>
            <a:r>
              <a:rPr lang="en-IN" sz="2000" dirty="0"/>
              <a:t>variables,</a:t>
            </a:r>
          </a:p>
          <a:p>
            <a:r>
              <a:rPr lang="en-IN" sz="2000" dirty="0"/>
              <a:t>Dynamic initialization,</a:t>
            </a:r>
          </a:p>
          <a:p>
            <a:r>
              <a:rPr lang="en-IN" sz="2000" dirty="0"/>
              <a:t>Scope and life time of variables,</a:t>
            </a:r>
          </a:p>
          <a:p>
            <a:r>
              <a:rPr lang="en-IN" sz="2000" dirty="0"/>
              <a:t>Type conversion and casting,</a:t>
            </a:r>
          </a:p>
          <a:p>
            <a:r>
              <a:rPr lang="en-IN" sz="2000" dirty="0"/>
              <a:t>operators</a:t>
            </a:r>
          </a:p>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128;p17"/>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7"/>
          <p:cNvSpPr txBox="1">
            <a:spLocks noGrp="1"/>
          </p:cNvSpPr>
          <p:nvPr>
            <p:ph type="title"/>
          </p:nvPr>
        </p:nvSpPr>
        <p:spPr>
          <a:xfrm>
            <a:off x="114300" y="1281200"/>
            <a:ext cx="5579700" cy="808878"/>
          </a:xfrm>
          <a:prstGeom prst="rect">
            <a:avLst/>
          </a:prstGeom>
          <a:noFill/>
          <a:ln>
            <a:noFill/>
          </a:ln>
        </p:spPr>
        <p:txBody>
          <a:bodyPr spcFirstLastPara="1" wrap="square" lIns="0" tIns="8575" rIns="0" bIns="0" anchor="t" anchorCtr="0">
            <a:spAutoFit/>
          </a:bodyPr>
          <a:lstStyle/>
          <a:p>
            <a:pPr>
              <a:buClr>
                <a:schemeClr val="dk1"/>
              </a:buClr>
              <a:buSzPts val="2800"/>
            </a:pPr>
            <a:r>
              <a:rPr lang="en-IN" sz="2400" dirty="0">
                <a:solidFill>
                  <a:schemeClr val="bg1"/>
                </a:solidFill>
              </a:rPr>
              <a:t>Datatypes:</a:t>
            </a:r>
            <a:br>
              <a:rPr lang="en-IN" sz="2800" dirty="0"/>
            </a:br>
            <a:endParaRPr sz="2800" dirty="0">
              <a:solidFill>
                <a:schemeClr val="bg1"/>
              </a:solidFill>
            </a:endParaRPr>
          </a:p>
        </p:txBody>
      </p:sp>
      <p:sp>
        <p:nvSpPr>
          <p:cNvPr id="3" name="TextBox 2">
            <a:extLst>
              <a:ext uri="{FF2B5EF4-FFF2-40B4-BE49-F238E27FC236}">
                <a16:creationId xmlns:a16="http://schemas.microsoft.com/office/drawing/2014/main" id="{4303568F-959B-FAD4-47D6-7AD27408F51C}"/>
              </a:ext>
            </a:extLst>
          </p:cNvPr>
          <p:cNvSpPr txBox="1"/>
          <p:nvPr/>
        </p:nvSpPr>
        <p:spPr>
          <a:xfrm>
            <a:off x="-59473" y="1714595"/>
            <a:ext cx="6839414" cy="954107"/>
          </a:xfrm>
          <a:prstGeom prst="rect">
            <a:avLst/>
          </a:prstGeom>
          <a:noFill/>
        </p:spPr>
        <p:txBody>
          <a:bodyPr wrap="square">
            <a:spAutoFit/>
          </a:bodyPr>
          <a:lstStyle/>
          <a:p>
            <a:pPr algn="l"/>
            <a:r>
              <a:rPr lang="en-US" b="0" i="0" dirty="0">
                <a:solidFill>
                  <a:srgbClr val="000000"/>
                </a:solidFill>
                <a:effectLst/>
                <a:highlight>
                  <a:srgbClr val="FFFFFF"/>
                </a:highlight>
                <a:latin typeface="Segoe UI" panose="020B0502040204020203" pitchFamily="34" charset="0"/>
              </a:rPr>
              <a:t>Java Data Types</a:t>
            </a:r>
          </a:p>
          <a:p>
            <a:pPr algn="l"/>
            <a:r>
              <a:rPr lang="en-US" b="0" i="0" dirty="0">
                <a:solidFill>
                  <a:srgbClr val="000000"/>
                </a:solidFill>
                <a:effectLst/>
                <a:highlight>
                  <a:srgbClr val="FFFFFF"/>
                </a:highlight>
                <a:latin typeface="Verdana" panose="020B0604030504040204" pitchFamily="34" charset="0"/>
              </a:rPr>
              <a:t>As explained in the previous chapter, a </a:t>
            </a:r>
            <a:r>
              <a:rPr lang="en-US" b="0" i="0" dirty="0">
                <a:solidFill>
                  <a:srgbClr val="000000"/>
                </a:solidFill>
                <a:effectLst/>
                <a:highlight>
                  <a:srgbClr val="FFFFFF"/>
                </a:highlight>
                <a:latin typeface="Verdana" panose="020B0604030504040204" pitchFamily="34" charset="0"/>
                <a:hlinkClick r:id="rId3"/>
              </a:rPr>
              <a:t>variable</a:t>
            </a:r>
            <a:r>
              <a:rPr lang="en-US" b="0" i="0" dirty="0">
                <a:solidFill>
                  <a:srgbClr val="000000"/>
                </a:solidFill>
                <a:effectLst/>
                <a:highlight>
                  <a:srgbClr val="FFFFFF"/>
                </a:highlight>
                <a:latin typeface="Verdana" panose="020B0604030504040204" pitchFamily="34" charset="0"/>
              </a:rPr>
              <a:t> in Java must be a specified data type:</a:t>
            </a:r>
          </a:p>
          <a:p>
            <a:pPr algn="l"/>
            <a:endParaRPr lang="en-US" b="0" i="0" dirty="0">
              <a:solidFill>
                <a:srgbClr val="000000"/>
              </a:solidFill>
              <a:effectLst/>
              <a:highlight>
                <a:srgbClr val="FFFFFF"/>
              </a:highlight>
              <a:latin typeface="Verdana" panose="020B0604030504040204" pitchFamily="34" charset="0"/>
            </a:endParaRPr>
          </a:p>
        </p:txBody>
      </p:sp>
      <p:sp>
        <p:nvSpPr>
          <p:cNvPr id="4" name="Rectangle 1">
            <a:extLst>
              <a:ext uri="{FF2B5EF4-FFF2-40B4-BE49-F238E27FC236}">
                <a16:creationId xmlns:a16="http://schemas.microsoft.com/office/drawing/2014/main" id="{65F68DFB-8DBE-28B9-75F3-43B86C2A2115}"/>
              </a:ext>
            </a:extLst>
          </p:cNvPr>
          <p:cNvSpPr>
            <a:spLocks noChangeArrowheads="1"/>
          </p:cNvSpPr>
          <p:nvPr/>
        </p:nvSpPr>
        <p:spPr bwMode="auto">
          <a:xfrm>
            <a:off x="0" y="2603871"/>
            <a:ext cx="9144000"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Data types are divided into two groups: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Verdana" panose="020B0604030504040204" pitchFamily="34" charset="0"/>
              </a:rPr>
              <a:t>Primitive data types - includes </a:t>
            </a:r>
            <a:r>
              <a:rPr kumimoji="0" lang="en-US" altLang="en-US" sz="1100" b="0" i="0" u="none" strike="noStrike" cap="none" normalizeH="0" baseline="0" dirty="0">
                <a:ln>
                  <a:noFill/>
                </a:ln>
                <a:solidFill>
                  <a:srgbClr val="DC143C"/>
                </a:solidFill>
                <a:effectLst/>
                <a:latin typeface="Consolas" panose="020B0609020204030204" pitchFamily="49" charset="0"/>
              </a:rPr>
              <a:t>byte</a:t>
            </a: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1100" b="0" i="0" u="none" strike="noStrike" cap="none" normalizeH="0" baseline="0" dirty="0">
                <a:ln>
                  <a:noFill/>
                </a:ln>
                <a:solidFill>
                  <a:srgbClr val="DC143C"/>
                </a:solidFill>
                <a:effectLst/>
                <a:latin typeface="Consolas" panose="020B0609020204030204" pitchFamily="49" charset="0"/>
              </a:rPr>
              <a:t>short</a:t>
            </a: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1100" b="0" i="0" u="none" strike="noStrike" cap="none" normalizeH="0" baseline="0" dirty="0">
                <a:ln>
                  <a:noFill/>
                </a:ln>
                <a:solidFill>
                  <a:srgbClr val="DC143C"/>
                </a:solidFill>
                <a:effectLst/>
                <a:latin typeface="Consolas" panose="020B0609020204030204" pitchFamily="49" charset="0"/>
              </a:rPr>
              <a:t>int</a:t>
            </a: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1100" b="0" i="0" u="none" strike="noStrike" cap="none" normalizeH="0" baseline="0" dirty="0">
                <a:ln>
                  <a:noFill/>
                </a:ln>
                <a:solidFill>
                  <a:srgbClr val="DC143C"/>
                </a:solidFill>
                <a:effectLst/>
                <a:latin typeface="Consolas" panose="020B0609020204030204" pitchFamily="49" charset="0"/>
              </a:rPr>
              <a:t>long</a:t>
            </a: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1100" b="0" i="0" u="none" strike="noStrike" cap="none" normalizeH="0" baseline="0" dirty="0">
                <a:ln>
                  <a:noFill/>
                </a:ln>
                <a:solidFill>
                  <a:srgbClr val="DC143C"/>
                </a:solidFill>
                <a:effectLst/>
                <a:latin typeface="Consolas" panose="020B0609020204030204" pitchFamily="49" charset="0"/>
              </a:rPr>
              <a:t>float</a:t>
            </a: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1100" b="0" i="0" u="none" strike="noStrike" cap="none" normalizeH="0" baseline="0" dirty="0">
                <a:ln>
                  <a:noFill/>
                </a:ln>
                <a:solidFill>
                  <a:srgbClr val="DC143C"/>
                </a:solidFill>
                <a:effectLst/>
                <a:latin typeface="Consolas" panose="020B0609020204030204" pitchFamily="49" charset="0"/>
              </a:rPr>
              <a:t>double</a:t>
            </a: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1100" b="0" i="0" u="none" strike="noStrike" cap="none" normalizeH="0" baseline="0" dirty="0" err="1">
                <a:ln>
                  <a:noFill/>
                </a:ln>
                <a:solidFill>
                  <a:srgbClr val="DC143C"/>
                </a:solidFill>
                <a:effectLst/>
                <a:latin typeface="Consolas" panose="020B0609020204030204" pitchFamily="49" charset="0"/>
              </a:rPr>
              <a:t>boolean</a:t>
            </a:r>
            <a:r>
              <a:rPr kumimoji="0" lang="en-US" altLang="en-US" sz="1100" b="0" i="0" u="none" strike="noStrike" cap="none" normalizeH="0" baseline="0" dirty="0">
                <a:ln>
                  <a:noFill/>
                </a:ln>
                <a:solidFill>
                  <a:srgbClr val="000000"/>
                </a:solidFill>
                <a:effectLst/>
                <a:latin typeface="Verdana" panose="020B0604030504040204" pitchFamily="34" charset="0"/>
              </a:rPr>
              <a:t> and </a:t>
            </a:r>
            <a:r>
              <a:rPr kumimoji="0" lang="en-US" altLang="en-US" sz="1100" b="0" i="0" u="none" strike="noStrike" cap="none" normalizeH="0" baseline="0" dirty="0">
                <a:ln>
                  <a:noFill/>
                </a:ln>
                <a:solidFill>
                  <a:srgbClr val="DC143C"/>
                </a:solidFill>
                <a:effectLst/>
                <a:latin typeface="Consolas" panose="020B0609020204030204" pitchFamily="49" charset="0"/>
              </a:rPr>
              <a:t>char</a:t>
            </a: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Verdana" panose="020B0604030504040204" pitchFamily="34" charset="0"/>
              </a:rPr>
              <a:t>Non-primitive data types - such as </a:t>
            </a:r>
            <a:r>
              <a:rPr kumimoji="0" lang="en-US" altLang="en-US" sz="1100" b="0" i="0" u="none" strike="noStrike" cap="none" normalizeH="0" baseline="0" dirty="0">
                <a:ln>
                  <a:noFill/>
                </a:ln>
                <a:solidFill>
                  <a:srgbClr val="DC143C"/>
                </a:solidFill>
                <a:effectLst/>
                <a:latin typeface="Consolas" panose="020B0609020204030204" pitchFamily="49" charset="0"/>
                <a:hlinkClick r:id="rId4"/>
              </a:rPr>
              <a:t>String</a:t>
            </a: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1100" b="0" i="0" u="none" strike="noStrike" cap="none" normalizeH="0" baseline="0" dirty="0">
                <a:ln>
                  <a:noFill/>
                </a:ln>
                <a:solidFill>
                  <a:srgbClr val="000000"/>
                </a:solidFill>
                <a:effectLst/>
                <a:latin typeface="Verdana" panose="020B0604030504040204" pitchFamily="34" charset="0"/>
                <a:hlinkClick r:id="rId5"/>
              </a:rPr>
              <a:t>Arrays</a:t>
            </a:r>
            <a:r>
              <a:rPr kumimoji="0" lang="en-US" altLang="en-US" sz="1100" b="0" i="0" u="none" strike="noStrike" cap="none" normalizeH="0" baseline="0" dirty="0">
                <a:ln>
                  <a:noFill/>
                </a:ln>
                <a:solidFill>
                  <a:srgbClr val="000000"/>
                </a:solidFill>
                <a:effectLst/>
                <a:latin typeface="Verdana" panose="020B0604030504040204" pitchFamily="34" charset="0"/>
              </a:rPr>
              <a:t> and </a:t>
            </a:r>
            <a:r>
              <a:rPr kumimoji="0" lang="en-US" altLang="en-US" sz="1100" b="0" i="0" u="none" strike="noStrike" cap="none" normalizeH="0" baseline="0" dirty="0">
                <a:ln>
                  <a:noFill/>
                </a:ln>
                <a:solidFill>
                  <a:srgbClr val="000000"/>
                </a:solidFill>
                <a:effectLst/>
                <a:latin typeface="Verdana" panose="020B0604030504040204" pitchFamily="34" charset="0"/>
                <a:hlinkClick r:id="rId6"/>
              </a:rPr>
              <a:t>Classes</a:t>
            </a:r>
            <a:r>
              <a:rPr kumimoji="0" lang="en-US" altLang="en-US" sz="1100" b="0" i="0" u="none" strike="noStrike" cap="none" normalizeH="0" baseline="0" dirty="0">
                <a:ln>
                  <a:noFill/>
                </a:ln>
                <a:solidFill>
                  <a:srgbClr val="000000"/>
                </a:solidFill>
                <a:effectLst/>
                <a:latin typeface="Verdana" panose="020B0604030504040204" pitchFamily="34" charset="0"/>
              </a:rPr>
              <a:t> (you will learn more about these in a later chapter)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34"/>
        <p:cNvGrpSpPr/>
        <p:nvPr/>
      </p:nvGrpSpPr>
      <p:grpSpPr>
        <a:xfrm>
          <a:off x="0" y="0"/>
          <a:ext cx="0" cy="0"/>
          <a:chOff x="0" y="0"/>
          <a:chExt cx="0" cy="0"/>
        </a:xfrm>
      </p:grpSpPr>
      <p:sp>
        <p:nvSpPr>
          <p:cNvPr id="135" name="Google Shape;135;p18"/>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36;p18"/>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137;p18"/>
          <p:cNvSpPr txBox="1"/>
          <p:nvPr/>
        </p:nvSpPr>
        <p:spPr>
          <a:xfrm>
            <a:off x="278892" y="1913877"/>
            <a:ext cx="8179200" cy="284700"/>
          </a:xfrm>
          <a:prstGeom prst="rect">
            <a:avLst/>
          </a:prstGeom>
          <a:noFill/>
          <a:ln>
            <a:noFill/>
          </a:ln>
        </p:spPr>
        <p:txBody>
          <a:bodyPr spcFirstLastPara="1" wrap="square" lIns="68575" tIns="34275" rIns="68575" bIns="34275" anchor="t" anchorCtr="0">
            <a:spAutoFit/>
          </a:bodyPr>
          <a:lstStyle/>
          <a:p>
            <a:pPr marL="457200" marR="0" lvl="0" indent="-317500" algn="l" rtl="0">
              <a:spcBef>
                <a:spcPts val="0"/>
              </a:spcBef>
              <a:spcAft>
                <a:spcPts val="0"/>
              </a:spcAft>
              <a:buClr>
                <a:schemeClr val="dk1"/>
              </a:buClr>
              <a:buSzPts val="1400"/>
              <a:buFont typeface="Calibri"/>
              <a:buChar char="➔"/>
            </a:pPr>
            <a:endParaRPr sz="1400">
              <a:solidFill>
                <a:schemeClr val="dk1"/>
              </a:solidFill>
              <a:latin typeface="Calibri"/>
              <a:ea typeface="Calibri"/>
              <a:cs typeface="Calibri"/>
              <a:sym typeface="Calibri"/>
            </a:endParaRPr>
          </a:p>
        </p:txBody>
      </p:sp>
      <p:sp>
        <p:nvSpPr>
          <p:cNvPr id="138" name="Google Shape;138;p18"/>
          <p:cNvSpPr txBox="1">
            <a:spLocks noGrp="1"/>
          </p:cNvSpPr>
          <p:nvPr>
            <p:ph type="title"/>
          </p:nvPr>
        </p:nvSpPr>
        <p:spPr>
          <a:xfrm>
            <a:off x="114300" y="1281207"/>
            <a:ext cx="3432000" cy="747322"/>
          </a:xfrm>
          <a:prstGeom prst="rect">
            <a:avLst/>
          </a:prstGeom>
          <a:noFill/>
          <a:ln>
            <a:noFill/>
          </a:ln>
        </p:spPr>
        <p:txBody>
          <a:bodyPr spcFirstLastPara="1" wrap="square" lIns="0" tIns="8575" rIns="0" bIns="0" anchor="t" anchorCtr="0">
            <a:spAutoFit/>
          </a:bodyPr>
          <a:lstStyle/>
          <a:p>
            <a:pPr marL="12700"/>
            <a:r>
              <a:rPr lang="en-IN" sz="2400" dirty="0">
                <a:solidFill>
                  <a:schemeClr val="bg1"/>
                </a:solidFill>
              </a:rPr>
              <a:t>Variables:</a:t>
            </a:r>
            <a:br>
              <a:rPr lang="en-IN" sz="2400" dirty="0"/>
            </a:br>
            <a:endParaRPr sz="2400" dirty="0"/>
          </a:p>
        </p:txBody>
      </p:sp>
      <p:sp>
        <p:nvSpPr>
          <p:cNvPr id="2" name="Rectangle 1">
            <a:extLst>
              <a:ext uri="{FF2B5EF4-FFF2-40B4-BE49-F238E27FC236}">
                <a16:creationId xmlns:a16="http://schemas.microsoft.com/office/drawing/2014/main" id="{FDDCCBEC-52CF-82A2-048D-2CFB81D28C82}"/>
              </a:ext>
            </a:extLst>
          </p:cNvPr>
          <p:cNvSpPr>
            <a:spLocks noChangeArrowheads="1"/>
          </p:cNvSpPr>
          <p:nvPr/>
        </p:nvSpPr>
        <p:spPr bwMode="auto">
          <a:xfrm>
            <a:off x="0" y="2487724"/>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Java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Variables are containers for storing data values.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In Java, there are different </a:t>
            </a:r>
            <a:r>
              <a:rPr kumimoji="0" lang="en-US" altLang="en-US" sz="1100" b="1" i="0" u="none" strike="noStrike" cap="none" normalizeH="0" baseline="0" dirty="0">
                <a:ln>
                  <a:noFill/>
                </a:ln>
                <a:solidFill>
                  <a:srgbClr val="000000"/>
                </a:solidFill>
                <a:effectLst/>
                <a:latin typeface="Verdana" panose="020B0604030504040204" pitchFamily="34" charset="0"/>
              </a:rPr>
              <a:t>types</a:t>
            </a:r>
            <a:r>
              <a:rPr kumimoji="0" lang="en-US" altLang="en-US" sz="1100" b="0" i="0" u="none" strike="noStrike" cap="none" normalizeH="0" baseline="0" dirty="0">
                <a:ln>
                  <a:noFill/>
                </a:ln>
                <a:solidFill>
                  <a:srgbClr val="000000"/>
                </a:solidFill>
                <a:effectLst/>
                <a:latin typeface="Verdana" panose="020B0604030504040204" pitchFamily="34" charset="0"/>
              </a:rPr>
              <a:t> of variables, for example: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String</a:t>
            </a:r>
            <a:r>
              <a:rPr kumimoji="0" lang="en-US" altLang="en-US" sz="1100" b="0" i="0" u="none" strike="noStrike" cap="none" normalizeH="0" baseline="0" dirty="0">
                <a:ln>
                  <a:noFill/>
                </a:ln>
                <a:solidFill>
                  <a:srgbClr val="000000"/>
                </a:solidFill>
                <a:effectLst/>
                <a:latin typeface="Verdana" panose="020B0604030504040204" pitchFamily="34" charset="0"/>
              </a:rPr>
              <a:t> - stores text, such as "Hello". String values are surrounded by double quotes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int</a:t>
            </a:r>
            <a:r>
              <a:rPr kumimoji="0" lang="en-US" altLang="en-US" sz="1100" b="0" i="0" u="none" strike="noStrike" cap="none" normalizeH="0" baseline="0" dirty="0">
                <a:ln>
                  <a:noFill/>
                </a:ln>
                <a:solidFill>
                  <a:srgbClr val="000000"/>
                </a:solidFill>
                <a:effectLst/>
                <a:latin typeface="Verdana" panose="020B0604030504040204" pitchFamily="34" charset="0"/>
              </a:rPr>
              <a:t> - stores integers (whole numbers), without decimals, such as 123 or -123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float</a:t>
            </a:r>
            <a:r>
              <a:rPr kumimoji="0" lang="en-US" altLang="en-US" sz="1100" b="0" i="0" u="none" strike="noStrike" cap="none" normalizeH="0" baseline="0" dirty="0">
                <a:ln>
                  <a:noFill/>
                </a:ln>
                <a:solidFill>
                  <a:srgbClr val="000000"/>
                </a:solidFill>
                <a:effectLst/>
                <a:latin typeface="Verdana" panose="020B0604030504040204" pitchFamily="34" charset="0"/>
              </a:rPr>
              <a:t> - stores floating point numbers, with decimals, such as 19.99 or -19.99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char</a:t>
            </a:r>
            <a:r>
              <a:rPr kumimoji="0" lang="en-US" altLang="en-US" sz="1100" b="0" i="0" u="none" strike="noStrike" cap="none" normalizeH="0" baseline="0" dirty="0">
                <a:ln>
                  <a:noFill/>
                </a:ln>
                <a:solidFill>
                  <a:srgbClr val="000000"/>
                </a:solidFill>
                <a:effectLst/>
                <a:latin typeface="Verdana" panose="020B0604030504040204" pitchFamily="34" charset="0"/>
              </a:rPr>
              <a:t> - stores single characters, such as 'a' or 'B'. Char values are surrounded by single quotes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rgbClr val="DC143C"/>
                </a:solidFill>
                <a:effectLst/>
                <a:latin typeface="Consolas" panose="020B0609020204030204" pitchFamily="49" charset="0"/>
              </a:rPr>
              <a:t>boolean</a:t>
            </a:r>
            <a:r>
              <a:rPr kumimoji="0" lang="en-US" altLang="en-US" sz="1100" b="0" i="0" u="none" strike="noStrike" cap="none" normalizeH="0" baseline="0" dirty="0">
                <a:ln>
                  <a:noFill/>
                </a:ln>
                <a:solidFill>
                  <a:srgbClr val="000000"/>
                </a:solidFill>
                <a:effectLst/>
                <a:latin typeface="Verdana" panose="020B0604030504040204" pitchFamily="34" charset="0"/>
              </a:rPr>
              <a:t> - stores values with two states: true or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B357280B-87BF-A6D9-50FD-A2B775C377B5}"/>
              </a:ext>
            </a:extLst>
          </p:cNvPr>
          <p:cNvSpPr>
            <a:spLocks noChangeArrowheads="1"/>
          </p:cNvSpPr>
          <p:nvPr/>
        </p:nvSpPr>
        <p:spPr bwMode="auto">
          <a:xfrm>
            <a:off x="1" y="3544970"/>
            <a:ext cx="1830300" cy="10899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77AA"/>
                </a:solidFill>
                <a:effectLst/>
                <a:latin typeface="Consolas" panose="020B0609020204030204" pitchFamily="49" charset="0"/>
              </a:rPr>
              <a:t>int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myNum</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A6E3A"/>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0055"/>
                </a:solidFill>
                <a:effectLst/>
                <a:latin typeface="Consolas" panose="020B0609020204030204" pitchFamily="49" charset="0"/>
              </a:rPr>
              <a:t>5</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77AA"/>
                </a:solidFill>
                <a:effectLst/>
                <a:latin typeface="Consolas" panose="020B0609020204030204" pitchFamily="49" charset="0"/>
              </a:rPr>
              <a:t>float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myFloatNum</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A6E3A"/>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0055"/>
                </a:solidFill>
                <a:effectLst/>
                <a:latin typeface="Consolas" panose="020B0609020204030204" pitchFamily="49" charset="0"/>
              </a:rPr>
              <a:t>5.99f</a:t>
            </a:r>
            <a:r>
              <a:rPr kumimoji="0" lang="en-US" altLang="en-US"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77AA"/>
                </a:solidFill>
                <a:effectLst/>
                <a:latin typeface="Consolas" panose="020B0609020204030204" pitchFamily="49" charset="0"/>
              </a:rPr>
              <a:t>char</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myLetter</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A6E3A"/>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669900"/>
                </a:solidFill>
                <a:effectLst/>
                <a:latin typeface="Consolas" panose="020B0609020204030204" pitchFamily="49" charset="0"/>
              </a:rPr>
              <a:t>'D’</a:t>
            </a:r>
            <a:r>
              <a:rPr kumimoji="0" lang="en-US" altLang="en-US"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77AA"/>
                </a:solidFill>
                <a:effectLst/>
                <a:latin typeface="Consolas" panose="020B0609020204030204" pitchFamily="49" charset="0"/>
              </a:rPr>
              <a:t>boolean</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myBool</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A6E3A"/>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0055"/>
                </a:solidFill>
                <a:effectLst/>
                <a:latin typeface="Consolas" panose="020B0609020204030204" pitchFamily="49" charset="0"/>
              </a:rPr>
              <a:t>true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4A68"/>
                </a:solidFill>
                <a:effectLst/>
                <a:latin typeface="Consolas" panose="020B0609020204030204" pitchFamily="49" charset="0"/>
              </a:rPr>
              <a:t>String</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myText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A6E3A"/>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669900"/>
                </a:solidFill>
                <a:effectLst/>
                <a:latin typeface="Consolas" panose="020B0609020204030204" pitchFamily="49" charset="0"/>
              </a:rPr>
              <a:t>"Hello"</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7F81-B8CC-0351-FF18-19F605EDDB66}"/>
              </a:ext>
            </a:extLst>
          </p:cNvPr>
          <p:cNvSpPr>
            <a:spLocks noGrp="1"/>
          </p:cNvSpPr>
          <p:nvPr>
            <p:ph type="ctrTitle"/>
          </p:nvPr>
        </p:nvSpPr>
        <p:spPr>
          <a:xfrm>
            <a:off x="0" y="1248937"/>
            <a:ext cx="5358830" cy="830997"/>
          </a:xfrm>
        </p:spPr>
        <p:txBody>
          <a:bodyPr/>
          <a:lstStyle/>
          <a:p>
            <a:r>
              <a:rPr lang="en-IN" sz="2800" dirty="0">
                <a:solidFill>
                  <a:schemeClr val="bg1"/>
                </a:solidFill>
              </a:rPr>
              <a:t>Dynamic initialization:</a:t>
            </a:r>
            <a:br>
              <a:rPr lang="en-IN" sz="2800" dirty="0"/>
            </a:br>
            <a:endParaRPr lang="en-IN" dirty="0"/>
          </a:p>
        </p:txBody>
      </p:sp>
      <p:sp>
        <p:nvSpPr>
          <p:cNvPr id="4" name="Rectangle 1">
            <a:extLst>
              <a:ext uri="{FF2B5EF4-FFF2-40B4-BE49-F238E27FC236}">
                <a16:creationId xmlns:a16="http://schemas.microsoft.com/office/drawing/2014/main" id="{B8AD0767-B583-D1EE-09A4-12BD0431DB3F}"/>
              </a:ext>
            </a:extLst>
          </p:cNvPr>
          <p:cNvSpPr>
            <a:spLocks noGrp="1" noChangeArrowheads="1"/>
          </p:cNvSpPr>
          <p:nvPr>
            <p:ph type="subTitle" idx="1"/>
          </p:nvPr>
        </p:nvSpPr>
        <p:spPr bwMode="auto">
          <a:xfrm>
            <a:off x="7991" y="1740753"/>
            <a:ext cx="7772400"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apple-system"/>
              </a:rPr>
              <a:t>Dynamic initialization in Java refers to initializing variables at </a:t>
            </a:r>
            <a:r>
              <a:rPr kumimoji="0" lang="en-US" altLang="en-US" sz="1200" b="1" i="0" u="none" strike="noStrike" cap="none" normalizeH="0" baseline="0" dirty="0">
                <a:ln>
                  <a:noFill/>
                </a:ln>
                <a:solidFill>
                  <a:srgbClr val="111111"/>
                </a:solidFill>
                <a:effectLst/>
                <a:latin typeface="-apple-system"/>
              </a:rPr>
              <a:t>runtime</a:t>
            </a:r>
            <a:r>
              <a:rPr kumimoji="0" lang="en-US" altLang="en-US" sz="1200" b="0" i="0" u="none" strike="noStrike" cap="none" normalizeH="0" baseline="0" dirty="0">
                <a:ln>
                  <a:noFill/>
                </a:ln>
                <a:solidFill>
                  <a:srgbClr val="111111"/>
                </a:solidFill>
                <a:effectLst/>
                <a:latin typeface="-apple-system"/>
              </a:rPr>
              <a:t>, meaning that the initial value of a variable is provided during program execution rather than at compile time. This dynamic initialization can be achieved using various techniques. Let’s explore a few examples: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111111"/>
                </a:solidFill>
                <a:effectLst/>
                <a:latin typeface="-apple-system"/>
              </a:rPr>
              <a:t>Constructor-Based Dynamic Initialization</a:t>
            </a:r>
            <a:r>
              <a:rPr kumimoji="0" lang="en-US" altLang="en-US" sz="12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You can initialize variables dynamically using constructors. For instance, consider a </a:t>
            </a:r>
            <a:r>
              <a:rPr kumimoji="0" lang="en-US" altLang="en-US" sz="1000" b="0" i="0" u="none" strike="noStrike" cap="none" normalizeH="0" baseline="0" dirty="0">
                <a:ln>
                  <a:noFill/>
                </a:ln>
                <a:solidFill>
                  <a:srgbClr val="111111"/>
                </a:solidFill>
                <a:effectLst/>
                <a:latin typeface="Arial Unicode MS"/>
              </a:rPr>
              <a:t>Rectangle</a:t>
            </a:r>
            <a:r>
              <a:rPr kumimoji="0" lang="en-US" altLang="en-US" sz="1200" b="0" i="0" u="none" strike="noStrike" cap="none" normalizeH="0" baseline="0" dirty="0">
                <a:ln>
                  <a:noFill/>
                </a:ln>
                <a:solidFill>
                  <a:srgbClr val="111111"/>
                </a:solidFill>
                <a:effectLst/>
                <a:latin typeface="-apple-system"/>
              </a:rPr>
              <a:t> class     with </a:t>
            </a:r>
            <a:r>
              <a:rPr kumimoji="0" lang="en-US" altLang="en-US" sz="1000" b="0" i="0" u="none" strike="noStrike" cap="none" normalizeH="0" baseline="0" dirty="0">
                <a:ln>
                  <a:noFill/>
                </a:ln>
                <a:solidFill>
                  <a:srgbClr val="111111"/>
                </a:solidFill>
                <a:effectLst/>
                <a:latin typeface="Arial Unicode MS"/>
              </a:rPr>
              <a:t>length</a:t>
            </a:r>
            <a:r>
              <a:rPr kumimoji="0" lang="en-US" altLang="en-US" sz="1200" b="0" i="0" u="none" strike="noStrike" cap="none" normalizeH="0" baseline="0" dirty="0">
                <a:ln>
                  <a:noFill/>
                </a:ln>
                <a:solidFill>
                  <a:srgbClr val="111111"/>
                </a:solidFill>
                <a:effectLst/>
                <a:latin typeface="-apple-system"/>
              </a:rPr>
              <a:t> and </a:t>
            </a:r>
            <a:r>
              <a:rPr kumimoji="0" lang="en-US" altLang="en-US" sz="1000" b="0" i="0" u="none" strike="noStrike" cap="none" normalizeH="0" baseline="0" dirty="0">
                <a:ln>
                  <a:noFill/>
                </a:ln>
                <a:solidFill>
                  <a:srgbClr val="111111"/>
                </a:solidFill>
                <a:effectLst/>
                <a:latin typeface="Arial Unicode MS"/>
              </a:rPr>
              <a:t>width</a:t>
            </a:r>
            <a:r>
              <a:rPr kumimoji="0" lang="en-US" altLang="en-US" sz="1200" b="0" i="0" u="none" strike="noStrike" cap="none" normalizeH="0" baseline="0" dirty="0">
                <a:ln>
                  <a:noFill/>
                </a:ln>
                <a:solidFill>
                  <a:srgbClr val="111111"/>
                </a:solidFill>
                <a:effectLst/>
                <a:latin typeface="-apple-system"/>
              </a:rPr>
              <a:t> properties: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D056AA7-93FD-1C11-30D9-5EC70661D1F7}"/>
              </a:ext>
            </a:extLst>
          </p:cNvPr>
          <p:cNvSpPr>
            <a:spLocks noChangeArrowheads="1"/>
          </p:cNvSpPr>
          <p:nvPr/>
        </p:nvSpPr>
        <p:spPr bwMode="auto">
          <a:xfrm>
            <a:off x="458955" y="3471108"/>
            <a:ext cx="3435236" cy="26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class Rectangle { private double length; private double width;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F808A51-2FFC-3199-9FC2-B3ABBEAD7012}"/>
              </a:ext>
            </a:extLst>
          </p:cNvPr>
          <p:cNvSpPr>
            <a:spLocks noChangeArrowheads="1"/>
          </p:cNvSpPr>
          <p:nvPr/>
        </p:nvSpPr>
        <p:spPr bwMode="auto">
          <a:xfrm>
            <a:off x="490654" y="3700059"/>
            <a:ext cx="2612895" cy="94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public Rectangle(double length, double width)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111111"/>
                </a:solidFill>
                <a:effectLst/>
                <a:latin typeface="Arial Unicode MS"/>
              </a:rPr>
              <a:t>this.length</a:t>
            </a:r>
            <a:r>
              <a:rPr kumimoji="0" lang="en-US" altLang="en-US" sz="1000" b="0" i="0" u="none" strike="noStrike" cap="none" normalizeH="0" baseline="0" dirty="0">
                <a:ln>
                  <a:noFill/>
                </a:ln>
                <a:solidFill>
                  <a:srgbClr val="111111"/>
                </a:solidFill>
                <a:effectLst/>
                <a:latin typeface="Arial Unicode MS"/>
              </a:rPr>
              <a:t> =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 </a:t>
            </a:r>
            <a:r>
              <a:rPr kumimoji="0" lang="en-US" altLang="en-US" sz="1000" b="0" i="0" u="none" strike="noStrike" cap="none" normalizeH="0" baseline="0" dirty="0" err="1">
                <a:ln>
                  <a:noFill/>
                </a:ln>
                <a:solidFill>
                  <a:srgbClr val="111111"/>
                </a:solidFill>
                <a:effectLst/>
                <a:latin typeface="Arial Unicode MS"/>
              </a:rPr>
              <a:t>this.width</a:t>
            </a:r>
            <a:r>
              <a:rPr kumimoji="0" lang="en-US" altLang="en-US" sz="1000" b="0" i="0" u="none" strike="noStrike" cap="none" normalizeH="0" baseline="0" dirty="0">
                <a:ln>
                  <a:noFill/>
                </a:ln>
                <a:solidFill>
                  <a:srgbClr val="111111"/>
                </a:solidFill>
                <a:effectLst/>
                <a:latin typeface="Arial Unicode MS"/>
              </a:rPr>
              <a:t> = width;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392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07CE-4D12-AD9D-DB0E-7360BFF298EF}"/>
              </a:ext>
            </a:extLst>
          </p:cNvPr>
          <p:cNvSpPr>
            <a:spLocks noGrp="1"/>
          </p:cNvSpPr>
          <p:nvPr>
            <p:ph type="ctrTitle"/>
          </p:nvPr>
        </p:nvSpPr>
        <p:spPr>
          <a:xfrm>
            <a:off x="0" y="1241502"/>
            <a:ext cx="5358830" cy="830997"/>
          </a:xfrm>
        </p:spPr>
        <p:txBody>
          <a:bodyPr/>
          <a:lstStyle/>
          <a:p>
            <a:r>
              <a:rPr lang="en-IN" sz="2800" dirty="0">
                <a:solidFill>
                  <a:schemeClr val="bg1"/>
                </a:solidFill>
              </a:rPr>
              <a:t>Scope and life time of variables:</a:t>
            </a:r>
            <a:br>
              <a:rPr lang="en-IN" sz="2800" dirty="0"/>
            </a:br>
            <a:endParaRPr lang="en-IN" dirty="0"/>
          </a:p>
        </p:txBody>
      </p:sp>
      <p:sp>
        <p:nvSpPr>
          <p:cNvPr id="3" name="Subtitle 2">
            <a:extLst>
              <a:ext uri="{FF2B5EF4-FFF2-40B4-BE49-F238E27FC236}">
                <a16:creationId xmlns:a16="http://schemas.microsoft.com/office/drawing/2014/main" id="{11B73217-1457-F346-CADB-2D02706544F3}"/>
              </a:ext>
            </a:extLst>
          </p:cNvPr>
          <p:cNvSpPr>
            <a:spLocks noGrp="1"/>
          </p:cNvSpPr>
          <p:nvPr>
            <p:ph type="subTitle" idx="1"/>
          </p:nvPr>
        </p:nvSpPr>
        <p:spPr>
          <a:xfrm>
            <a:off x="-182880" y="1754460"/>
            <a:ext cx="7772400" cy="1292662"/>
          </a:xfrm>
        </p:spPr>
        <p:txBody>
          <a:bodyPr/>
          <a:lstStyle/>
          <a:p>
            <a:pPr algn="l"/>
            <a:r>
              <a:rPr lang="en-US" b="0" i="0" dirty="0">
                <a:solidFill>
                  <a:srgbClr val="273239"/>
                </a:solidFill>
                <a:effectLst/>
                <a:highlight>
                  <a:srgbClr val="FFFFFF"/>
                </a:highlight>
                <a:latin typeface="Nunito" pitchFamily="2" charset="0"/>
              </a:rPr>
              <a:t>     </a:t>
            </a:r>
            <a:r>
              <a:rPr lang="en-US" b="1" i="0" dirty="0">
                <a:solidFill>
                  <a:srgbClr val="111111"/>
                </a:solidFill>
                <a:effectLst/>
                <a:highlight>
                  <a:srgbClr val="F9F9F9"/>
                </a:highlight>
                <a:latin typeface="-apple-system"/>
              </a:rPr>
              <a:t>Local Variables</a:t>
            </a:r>
            <a:r>
              <a:rPr lang="en-US" b="0" i="0" dirty="0">
                <a:solidFill>
                  <a:srgbClr val="111111"/>
                </a:solidFill>
                <a:effectLst/>
                <a:highlight>
                  <a:srgbClr val="F9F9F9"/>
                </a:highlight>
                <a:latin typeface="-apple-system"/>
              </a:rPr>
              <a:t>:</a:t>
            </a:r>
          </a:p>
          <a:p>
            <a:pPr algn="l">
              <a:buFont typeface="Arial" panose="020B0604020202020204" pitchFamily="34" charset="0"/>
              <a:buChar char="•"/>
            </a:pPr>
            <a:r>
              <a:rPr lang="en-US" b="0" i="0" dirty="0">
                <a:solidFill>
                  <a:srgbClr val="111111"/>
                </a:solidFill>
                <a:effectLst/>
                <a:highlight>
                  <a:srgbClr val="F9F9F9"/>
                </a:highlight>
                <a:latin typeface="-apple-system"/>
              </a:rPr>
              <a:t>Local variables are declared inside a method, constructor, or code block.</a:t>
            </a:r>
          </a:p>
          <a:p>
            <a:pPr algn="l">
              <a:buFont typeface="Arial" panose="020B0604020202020204" pitchFamily="34" charset="0"/>
              <a:buChar char="•"/>
            </a:pPr>
            <a:r>
              <a:rPr lang="en-US" b="0" i="0" dirty="0">
                <a:solidFill>
                  <a:srgbClr val="111111"/>
                </a:solidFill>
                <a:effectLst/>
                <a:highlight>
                  <a:srgbClr val="F9F9F9"/>
                </a:highlight>
                <a:latin typeface="-apple-system"/>
              </a:rPr>
              <a:t>They are only accessible within the precise block where they are defined.</a:t>
            </a:r>
          </a:p>
          <a:p>
            <a:pPr algn="l">
              <a:buFont typeface="Arial" panose="020B0604020202020204" pitchFamily="34" charset="0"/>
              <a:buChar char="•"/>
            </a:pPr>
            <a:r>
              <a:rPr lang="en-US" b="0" i="0" dirty="0">
                <a:solidFill>
                  <a:srgbClr val="111111"/>
                </a:solidFill>
                <a:effectLst/>
                <a:highlight>
                  <a:srgbClr val="F9F9F9"/>
                </a:highlight>
                <a:latin typeface="-apple-system"/>
              </a:rPr>
              <a:t>Once the block execution completes, local variables go out of scope, and their memory is freed.</a:t>
            </a:r>
          </a:p>
          <a:p>
            <a:pPr algn="l">
              <a:buFont typeface="Arial" panose="020B0604020202020204" pitchFamily="34" charset="0"/>
              <a:buChar char="•"/>
            </a:pPr>
            <a:r>
              <a:rPr lang="en-US" b="0" i="0" dirty="0">
                <a:solidFill>
                  <a:srgbClr val="111111"/>
                </a:solidFill>
                <a:effectLst/>
                <a:highlight>
                  <a:srgbClr val="F9F9F9"/>
                </a:highlight>
                <a:latin typeface="-apple-system"/>
              </a:rPr>
              <a:t>These variables are often used to store temporary data.</a:t>
            </a:r>
          </a:p>
          <a:p>
            <a:endParaRPr lang="en-IN" dirty="0"/>
          </a:p>
        </p:txBody>
      </p:sp>
      <p:sp>
        <p:nvSpPr>
          <p:cNvPr id="4" name="Rectangle 1">
            <a:extLst>
              <a:ext uri="{FF2B5EF4-FFF2-40B4-BE49-F238E27FC236}">
                <a16:creationId xmlns:a16="http://schemas.microsoft.com/office/drawing/2014/main" id="{E80DACBE-DF1E-8B34-D442-9971E7343A22}"/>
              </a:ext>
            </a:extLst>
          </p:cNvPr>
          <p:cNvSpPr>
            <a:spLocks noChangeArrowheads="1"/>
          </p:cNvSpPr>
          <p:nvPr/>
        </p:nvSpPr>
        <p:spPr bwMode="auto">
          <a:xfrm>
            <a:off x="170985" y="3176052"/>
            <a:ext cx="3868556" cy="109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public class </a:t>
            </a:r>
            <a:r>
              <a:rPr kumimoji="0" lang="en-US" altLang="en-US" sz="1000" b="0" i="0" u="none" strike="noStrike" cap="none" normalizeH="0" baseline="0" dirty="0" err="1">
                <a:ln>
                  <a:noFill/>
                </a:ln>
                <a:solidFill>
                  <a:srgbClr val="111111"/>
                </a:solidFill>
                <a:effectLst/>
                <a:latin typeface="Arial Unicode MS"/>
              </a:rPr>
              <a:t>SumExample</a:t>
            </a:r>
            <a:r>
              <a:rPr kumimoji="0" lang="en-US" altLang="en-US" sz="1000" b="0" i="0" u="none" strike="noStrike" cap="none" normalizeH="0" baseline="0" dirty="0">
                <a:ln>
                  <a:noFill/>
                </a:ln>
                <a:solidFill>
                  <a:srgbClr val="111111"/>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public void </a:t>
            </a:r>
            <a:r>
              <a:rPr kumimoji="0" lang="en-US" altLang="en-US" sz="1000" b="0" i="0" u="none" strike="noStrike" cap="none" normalizeH="0" baseline="0" dirty="0" err="1">
                <a:ln>
                  <a:noFill/>
                </a:ln>
                <a:solidFill>
                  <a:srgbClr val="111111"/>
                </a:solidFill>
                <a:effectLst/>
                <a:latin typeface="Arial Unicode MS"/>
              </a:rPr>
              <a:t>calculateSum</a:t>
            </a:r>
            <a:r>
              <a:rPr kumimoji="0" lang="en-US" altLang="en-US" sz="1000" b="0" i="0" u="none" strike="noStrike" cap="none" normalizeH="0" baseline="0" dirty="0">
                <a:ln>
                  <a:noFill/>
                </a:ln>
                <a:solidFill>
                  <a:srgbClr val="11111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 int a = 5; // local variable int b =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 local variable int sum =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 </a:t>
            </a:r>
            <a:r>
              <a:rPr kumimoji="0" lang="en-US" altLang="en-US" sz="1000" b="0" i="0" u="none" strike="noStrike" cap="none" normalizeH="0" baseline="0" dirty="0" err="1">
                <a:ln>
                  <a:noFill/>
                </a:ln>
                <a:solidFill>
                  <a:srgbClr val="111111"/>
                </a:solidFill>
                <a:effectLst/>
                <a:latin typeface="Arial Unicode MS"/>
              </a:rPr>
              <a:t>System.out.println</a:t>
            </a:r>
            <a:r>
              <a:rPr kumimoji="0" lang="en-US" altLang="en-US" sz="1000" b="0" i="0" u="none" strike="noStrike" cap="none" normalizeH="0" baseline="0" dirty="0">
                <a:ln>
                  <a:noFill/>
                </a:ln>
                <a:solidFill>
                  <a:srgbClr val="111111"/>
                </a:solidFill>
                <a:effectLst/>
                <a:latin typeface="Arial Unicode MS"/>
              </a:rPr>
              <a:t>("The sum is: " + sum);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 // a, b, and sum go out of scope here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Output: The sum is: 15</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35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757E-27CD-FBCB-18C5-C55391AFCA41}"/>
              </a:ext>
            </a:extLst>
          </p:cNvPr>
          <p:cNvSpPr>
            <a:spLocks noGrp="1"/>
          </p:cNvSpPr>
          <p:nvPr>
            <p:ph type="ctrTitle"/>
          </p:nvPr>
        </p:nvSpPr>
        <p:spPr>
          <a:xfrm>
            <a:off x="1" y="1293541"/>
            <a:ext cx="5358830" cy="738664"/>
          </a:xfrm>
        </p:spPr>
        <p:txBody>
          <a:bodyPr/>
          <a:lstStyle/>
          <a:p>
            <a:r>
              <a:rPr lang="en-IN" sz="2400" dirty="0">
                <a:solidFill>
                  <a:schemeClr val="bg1"/>
                </a:solidFill>
              </a:rPr>
              <a:t>Scope and life time of variables:   variables: les:</a:t>
            </a:r>
            <a:endParaRPr lang="en-IN" dirty="0"/>
          </a:p>
        </p:txBody>
      </p:sp>
      <p:sp>
        <p:nvSpPr>
          <p:cNvPr id="3" name="Subtitle 2">
            <a:extLst>
              <a:ext uri="{FF2B5EF4-FFF2-40B4-BE49-F238E27FC236}">
                <a16:creationId xmlns:a16="http://schemas.microsoft.com/office/drawing/2014/main" id="{F4F54B8B-E4BC-1B72-7648-A9899BE0B813}"/>
              </a:ext>
            </a:extLst>
          </p:cNvPr>
          <p:cNvSpPr>
            <a:spLocks noGrp="1"/>
          </p:cNvSpPr>
          <p:nvPr>
            <p:ph type="subTitle" idx="1"/>
          </p:nvPr>
        </p:nvSpPr>
        <p:spPr>
          <a:xfrm>
            <a:off x="-208156" y="1828800"/>
            <a:ext cx="7980556" cy="1723549"/>
          </a:xfrm>
        </p:spPr>
        <p:txBody>
          <a:bodyPr/>
          <a:lstStyle/>
          <a:p>
            <a:pPr marL="228600" indent="0" algn="l"/>
            <a:r>
              <a:rPr lang="en-US" b="1" i="0" dirty="0">
                <a:solidFill>
                  <a:srgbClr val="111111"/>
                </a:solidFill>
                <a:effectLst/>
                <a:highlight>
                  <a:srgbClr val="F9F9F9"/>
                </a:highlight>
                <a:latin typeface="-apple-system"/>
              </a:rPr>
              <a:t>Instance Variables</a:t>
            </a:r>
            <a:r>
              <a:rPr lang="en-US" b="0" i="0" dirty="0">
                <a:solidFill>
                  <a:srgbClr val="111111"/>
                </a:solidFill>
                <a:effectLst/>
                <a:highlight>
                  <a:srgbClr val="F9F9F9"/>
                </a:highlight>
                <a:latin typeface="-apple-system"/>
              </a:rPr>
              <a:t>:</a:t>
            </a:r>
          </a:p>
          <a:p>
            <a:pPr marL="742950" lvl="1" indent="-285750" algn="l">
              <a:buFont typeface="+mj-lt"/>
              <a:buAutoNum type="arabicPeriod"/>
            </a:pPr>
            <a:r>
              <a:rPr lang="en-US" b="0" i="0" dirty="0">
                <a:solidFill>
                  <a:srgbClr val="111111"/>
                </a:solidFill>
                <a:effectLst/>
                <a:highlight>
                  <a:srgbClr val="F9F9F9"/>
                </a:highlight>
                <a:latin typeface="-apple-system"/>
              </a:rPr>
              <a:t>Instance variables are declared within a class but outside any methods, constructors, or blocks.</a:t>
            </a:r>
          </a:p>
          <a:p>
            <a:pPr marL="742950" lvl="1" indent="-285750" algn="l">
              <a:buFont typeface="+mj-lt"/>
              <a:buAutoNum type="arabicPeriod"/>
            </a:pPr>
            <a:r>
              <a:rPr lang="en-US" b="0" i="0" dirty="0">
                <a:solidFill>
                  <a:srgbClr val="111111"/>
                </a:solidFill>
                <a:effectLst/>
                <a:highlight>
                  <a:srgbClr val="F9F9F9"/>
                </a:highlight>
                <a:latin typeface="-apple-system"/>
              </a:rPr>
              <a:t>They are accessible to all methods and blocks in the class and are part of an instance of the class.</a:t>
            </a:r>
          </a:p>
          <a:p>
            <a:pPr marL="742950" lvl="1" indent="-285750" algn="l">
              <a:buFont typeface="+mj-lt"/>
              <a:buAutoNum type="arabicPeriod"/>
            </a:pPr>
            <a:r>
              <a:rPr lang="en-US" b="0" i="0" dirty="0">
                <a:solidFill>
                  <a:srgbClr val="111111"/>
                </a:solidFill>
                <a:effectLst/>
                <a:highlight>
                  <a:srgbClr val="F9F9F9"/>
                </a:highlight>
                <a:latin typeface="-apple-system"/>
              </a:rPr>
              <a:t>If not explicitly initialized, instance variables have default values (e.g., false for </a:t>
            </a:r>
            <a:r>
              <a:rPr lang="en-US" b="0" i="0" dirty="0" err="1">
                <a:solidFill>
                  <a:srgbClr val="111111"/>
                </a:solidFill>
                <a:effectLst/>
                <a:highlight>
                  <a:srgbClr val="F9F9F9"/>
                </a:highlight>
                <a:latin typeface="-apple-system"/>
              </a:rPr>
              <a:t>boolean</a:t>
            </a:r>
            <a:r>
              <a:rPr lang="en-US" b="0" i="0" dirty="0">
                <a:solidFill>
                  <a:srgbClr val="111111"/>
                </a:solidFill>
                <a:effectLst/>
                <a:highlight>
                  <a:srgbClr val="F9F9F9"/>
                </a:highlight>
                <a:latin typeface="-apple-system"/>
              </a:rPr>
              <a:t> types, null for object references, and 0 for numeric types).</a:t>
            </a:r>
          </a:p>
          <a:p>
            <a:pPr marL="742950" lvl="1" indent="-285750" algn="l">
              <a:buFont typeface="+mj-lt"/>
              <a:buAutoNum type="arabicPeriod"/>
            </a:pPr>
            <a:r>
              <a:rPr lang="en-US" b="0" i="0" dirty="0">
                <a:solidFill>
                  <a:srgbClr val="111111"/>
                </a:solidFill>
                <a:effectLst/>
                <a:highlight>
                  <a:srgbClr val="F9F9F9"/>
                </a:highlight>
                <a:latin typeface="-apple-system"/>
              </a:rPr>
              <a:t>Their values persist until the class instance is destroyed.</a:t>
            </a:r>
          </a:p>
          <a:p>
            <a:pPr marL="742950" lvl="1" indent="-285750" algn="l">
              <a:buFont typeface="+mj-lt"/>
              <a:buAutoNum type="arabicPeriod"/>
            </a:pPr>
            <a:endParaRPr lang="en-US" b="0" i="0" dirty="0">
              <a:solidFill>
                <a:srgbClr val="111111"/>
              </a:solidFill>
              <a:effectLst/>
              <a:highlight>
                <a:srgbClr val="F9F9F9"/>
              </a:highlight>
              <a:latin typeface="-apple-system"/>
            </a:endParaRPr>
          </a:p>
          <a:p>
            <a:endParaRPr lang="en-IN" dirty="0"/>
          </a:p>
        </p:txBody>
      </p:sp>
      <p:sp>
        <p:nvSpPr>
          <p:cNvPr id="4" name="Rectangle 1">
            <a:extLst>
              <a:ext uri="{FF2B5EF4-FFF2-40B4-BE49-F238E27FC236}">
                <a16:creationId xmlns:a16="http://schemas.microsoft.com/office/drawing/2014/main" id="{C8276E68-70AF-1E44-6CF5-694E57A29500}"/>
              </a:ext>
            </a:extLst>
          </p:cNvPr>
          <p:cNvSpPr>
            <a:spLocks noChangeArrowheads="1"/>
          </p:cNvSpPr>
          <p:nvPr/>
        </p:nvSpPr>
        <p:spPr bwMode="auto">
          <a:xfrm>
            <a:off x="14904" y="3220316"/>
            <a:ext cx="9234894" cy="156966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11111"/>
                </a:solidFill>
                <a:effectLst/>
                <a:latin typeface="-apple-system"/>
              </a:rPr>
              <a:t> Class Variables (Static Variables)</a:t>
            </a:r>
            <a:r>
              <a:rPr kumimoji="0" lang="en-US" altLang="en-US" sz="1200" b="0" i="0" u="none" strike="noStrike" cap="none" normalizeH="0" baseline="0" dirty="0">
                <a:ln>
                  <a:noFill/>
                </a:ln>
                <a:solidFill>
                  <a:srgbClr val="111111"/>
                </a:solidFill>
                <a:effectLst/>
                <a:latin typeface="-apple-system"/>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   Class variables (also known as static variables) are declared using the </a:t>
            </a:r>
            <a:r>
              <a:rPr kumimoji="0" lang="en-US" altLang="en-US" sz="1000" b="0" i="0" u="none" strike="noStrike" cap="none" normalizeH="0" baseline="0" dirty="0">
                <a:ln>
                  <a:noFill/>
                </a:ln>
                <a:solidFill>
                  <a:srgbClr val="111111"/>
                </a:solidFill>
                <a:effectLst/>
                <a:latin typeface="Arial Unicode MS"/>
              </a:rPr>
              <a:t>static</a:t>
            </a:r>
            <a:r>
              <a:rPr kumimoji="0" lang="en-US" altLang="en-US" sz="1200" b="0" i="0" u="none" strike="noStrike" cap="none" normalizeH="0" baseline="0" dirty="0">
                <a:ln>
                  <a:noFill/>
                </a:ln>
                <a:solidFill>
                  <a:srgbClr val="111111"/>
                </a:solidFill>
                <a:effectLst/>
                <a:latin typeface="-apple-system"/>
              </a:rPr>
              <a:t> keyword within a class but outside any method, constructor, or block.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   They relate to the entire class, not any specific instance.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   Like instance variables, they retain their values until the program 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   Class variables can be accessed using the class name and are shared across </a:t>
            </a:r>
            <a:r>
              <a:rPr kumimoji="0" lang="en-US" altLang="en-US" sz="1200" b="0" i="0" u="none" strike="noStrike" cap="none" normalizeH="0" baseline="0" dirty="0" err="1">
                <a:ln>
                  <a:noFill/>
                </a:ln>
                <a:solidFill>
                  <a:srgbClr val="111111"/>
                </a:solidFill>
                <a:effectLst/>
                <a:latin typeface="-apple-system"/>
              </a:rPr>
              <a:t>allinstances</a:t>
            </a:r>
            <a:r>
              <a:rPr kumimoji="0" lang="en-US" altLang="en-US" sz="1200" b="0" i="0" u="none" strike="noStrike" cap="none" normalizeH="0" baseline="0" dirty="0">
                <a:ln>
                  <a:noFill/>
                </a:ln>
                <a:solidFill>
                  <a:srgbClr val="111111"/>
                </a:solidFill>
                <a:effectLst/>
                <a:latin typeface="-apple-system"/>
              </a:rPr>
              <a:t> of the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11111"/>
                </a:solidFill>
                <a:effectLst/>
                <a:latin typeface="-apple-system"/>
              </a:rPr>
              <a:t>    Example: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68FDE3B-8BC5-42D5-683E-A4CC40A90CF6}"/>
              </a:ext>
            </a:extLst>
          </p:cNvPr>
          <p:cNvSpPr>
            <a:spLocks noChangeArrowheads="1"/>
          </p:cNvSpPr>
          <p:nvPr/>
        </p:nvSpPr>
        <p:spPr bwMode="auto">
          <a:xfrm>
            <a:off x="14904" y="4309081"/>
            <a:ext cx="2572820" cy="48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public class Bank { static double </a:t>
            </a:r>
            <a:r>
              <a:rPr kumimoji="0" lang="en-US" altLang="en-US" sz="1000" b="0" i="0" u="none" strike="noStrike" cap="none" normalizeH="0" baseline="0" dirty="0" err="1">
                <a:ln>
                  <a:noFill/>
                </a:ln>
                <a:solidFill>
                  <a:srgbClr val="111111"/>
                </a:solidFill>
                <a:effectLst/>
                <a:latin typeface="Arial Unicode MS"/>
              </a:rPr>
              <a:t>interestRate</a:t>
            </a:r>
            <a:r>
              <a:rPr kumimoji="0" lang="en-US" altLang="en-US" sz="1000" b="0" i="0" u="none" strike="noStrike" cap="none" normalizeH="0" baseline="0" dirty="0">
                <a:ln>
                  <a:noFill/>
                </a:ln>
                <a:solidFill>
                  <a:srgbClr val="11111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 // class variable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11111"/>
                </a:solidFill>
                <a:effectLst/>
                <a:latin typeface="Arial Unicode MS"/>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33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6CB3-9741-43A2-1D65-5C788BEA72BA}"/>
              </a:ext>
            </a:extLst>
          </p:cNvPr>
          <p:cNvSpPr>
            <a:spLocks noGrp="1"/>
          </p:cNvSpPr>
          <p:nvPr>
            <p:ph type="ctrTitle"/>
          </p:nvPr>
        </p:nvSpPr>
        <p:spPr>
          <a:xfrm>
            <a:off x="0" y="1226635"/>
            <a:ext cx="5358830" cy="430887"/>
          </a:xfrm>
        </p:spPr>
        <p:txBody>
          <a:bodyPr/>
          <a:lstStyle/>
          <a:p>
            <a:r>
              <a:rPr lang="en-IN" sz="2800" dirty="0">
                <a:solidFill>
                  <a:schemeClr val="bg1"/>
                </a:solidFill>
              </a:rPr>
              <a:t>Scope and life time of variables:</a:t>
            </a:r>
            <a:endParaRPr lang="en-IN" dirty="0"/>
          </a:p>
        </p:txBody>
      </p:sp>
      <p:sp>
        <p:nvSpPr>
          <p:cNvPr id="3" name="Subtitle 2">
            <a:extLst>
              <a:ext uri="{FF2B5EF4-FFF2-40B4-BE49-F238E27FC236}">
                <a16:creationId xmlns:a16="http://schemas.microsoft.com/office/drawing/2014/main" id="{4FC9B435-C22B-E35C-BCFF-847E9EE7F24D}"/>
              </a:ext>
            </a:extLst>
          </p:cNvPr>
          <p:cNvSpPr>
            <a:spLocks noGrp="1"/>
          </p:cNvSpPr>
          <p:nvPr>
            <p:ph type="subTitle" idx="1"/>
          </p:nvPr>
        </p:nvSpPr>
        <p:spPr>
          <a:xfrm>
            <a:off x="-230459" y="1709854"/>
            <a:ext cx="8002859" cy="1292662"/>
          </a:xfrm>
        </p:spPr>
        <p:txBody>
          <a:bodyPr/>
          <a:lstStyle/>
          <a:p>
            <a:pPr marL="228600" indent="0" algn="l"/>
            <a:r>
              <a:rPr lang="en-US" b="1" i="0" dirty="0">
                <a:solidFill>
                  <a:srgbClr val="111111"/>
                </a:solidFill>
                <a:effectLst/>
                <a:highlight>
                  <a:srgbClr val="F9F9F9"/>
                </a:highlight>
                <a:latin typeface="-apple-system"/>
              </a:rPr>
              <a:t>Method Parameters</a:t>
            </a:r>
            <a:r>
              <a:rPr lang="en-US" b="0" i="0" dirty="0">
                <a:solidFill>
                  <a:srgbClr val="111111"/>
                </a:solidFill>
                <a:effectLst/>
                <a:highlight>
                  <a:srgbClr val="F9F9F9"/>
                </a:highlight>
                <a:latin typeface="-apple-system"/>
              </a:rPr>
              <a:t>:</a:t>
            </a:r>
          </a:p>
          <a:p>
            <a:pPr marL="742950" lvl="1" indent="-285750" algn="l">
              <a:buFont typeface="+mj-lt"/>
              <a:buAutoNum type="arabicPeriod"/>
            </a:pPr>
            <a:r>
              <a:rPr lang="en-US" b="0" i="0" dirty="0">
                <a:solidFill>
                  <a:srgbClr val="111111"/>
                </a:solidFill>
                <a:effectLst/>
                <a:highlight>
                  <a:srgbClr val="F9F9F9"/>
                </a:highlight>
                <a:latin typeface="-apple-system"/>
              </a:rPr>
              <a:t>Method parameters are variables supplied to a method when it is invoked.</a:t>
            </a:r>
          </a:p>
          <a:p>
            <a:pPr marL="742950" lvl="1" indent="-285750" algn="l">
              <a:buFont typeface="+mj-lt"/>
              <a:buAutoNum type="arabicPeriod"/>
            </a:pPr>
            <a:r>
              <a:rPr lang="en-US" b="0" i="0" dirty="0">
                <a:solidFill>
                  <a:srgbClr val="111111"/>
                </a:solidFill>
                <a:effectLst/>
                <a:highlight>
                  <a:srgbClr val="F9F9F9"/>
                </a:highlight>
                <a:latin typeface="-apple-system"/>
              </a:rPr>
              <a:t>They serve as inputs for method execution and receive values from the caller.</a:t>
            </a:r>
          </a:p>
          <a:p>
            <a:pPr marL="742950" lvl="1" indent="-285750" algn="l">
              <a:buFont typeface="+mj-lt"/>
              <a:buAutoNum type="arabicPeriod"/>
            </a:pPr>
            <a:r>
              <a:rPr lang="en-US" b="0" i="0" dirty="0">
                <a:solidFill>
                  <a:srgbClr val="111111"/>
                </a:solidFill>
                <a:effectLst/>
                <a:highlight>
                  <a:srgbClr val="F9F9F9"/>
                </a:highlight>
                <a:latin typeface="-apple-system"/>
              </a:rPr>
              <a:t>The scope of method parameters is restricted to the method in which they are defined (local to that method).</a:t>
            </a:r>
          </a:p>
          <a:p>
            <a:endParaRPr lang="en-IN" dirty="0"/>
          </a:p>
        </p:txBody>
      </p:sp>
    </p:spTree>
    <p:extLst>
      <p:ext uri="{BB962C8B-B14F-4D97-AF65-F5344CB8AC3E}">
        <p14:creationId xmlns:p14="http://schemas.microsoft.com/office/powerpoint/2010/main" val="10803855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1433</Words>
  <Application>Microsoft Office PowerPoint</Application>
  <PresentationFormat>On-screen Show (16:9)</PresentationFormat>
  <Paragraphs>153</Paragraphs>
  <Slides>19</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Verdana</vt:lpstr>
      <vt:lpstr>Consolas</vt:lpstr>
      <vt:lpstr>Nunito</vt:lpstr>
      <vt:lpstr>Arial Unicode MS</vt:lpstr>
      <vt:lpstr>Calibri</vt:lpstr>
      <vt:lpstr>Arial</vt:lpstr>
      <vt:lpstr>Segoe UI</vt:lpstr>
      <vt:lpstr>Times</vt:lpstr>
      <vt:lpstr>-apple-system</vt:lpstr>
      <vt:lpstr>Office Theme</vt:lpstr>
      <vt:lpstr>Office Theme</vt:lpstr>
      <vt:lpstr>Object Oriented Programming with JAVA</vt:lpstr>
      <vt:lpstr>UNIT-1</vt:lpstr>
      <vt:lpstr>Datatypes , variable , operators:  </vt:lpstr>
      <vt:lpstr>Datatypes: </vt:lpstr>
      <vt:lpstr>Variables: </vt:lpstr>
      <vt:lpstr>Dynamic initialization: </vt:lpstr>
      <vt:lpstr>Scope and life time of variables: </vt:lpstr>
      <vt:lpstr>Scope and life time of variables:   variables: les:</vt:lpstr>
      <vt:lpstr>Scope and life time of variables:</vt:lpstr>
      <vt:lpstr>Type conversion and casting: </vt:lpstr>
      <vt:lpstr>Example:</vt:lpstr>
      <vt:lpstr>Type conversion and casting:</vt:lpstr>
      <vt:lpstr>Type conversion and casting:</vt:lpstr>
      <vt:lpstr>Operators: </vt:lpstr>
      <vt:lpstr> </vt:lpstr>
      <vt:lpstr>PowerPoint Presentation</vt:lpstr>
      <vt:lpstr>Unary  operator: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komal</dc:creator>
  <cp:lastModifiedBy>anand kumar</cp:lastModifiedBy>
  <cp:revision>4</cp:revision>
  <dcterms:modified xsi:type="dcterms:W3CDTF">2024-05-14T11:14:28Z</dcterms:modified>
</cp:coreProperties>
</file>