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68"/>
  </p:notesMasterIdLst>
  <p:sldIdLst>
    <p:sldId id="256" r:id="rId3"/>
    <p:sldId id="257" r:id="rId4"/>
    <p:sldId id="258" r:id="rId5"/>
    <p:sldId id="302" r:id="rId6"/>
    <p:sldId id="294" r:id="rId7"/>
    <p:sldId id="295" r:id="rId8"/>
    <p:sldId id="296" r:id="rId9"/>
    <p:sldId id="297" r:id="rId10"/>
    <p:sldId id="298" r:id="rId11"/>
    <p:sldId id="299" r:id="rId12"/>
    <p:sldId id="307" r:id="rId13"/>
    <p:sldId id="352" r:id="rId14"/>
    <p:sldId id="303" r:id="rId15"/>
    <p:sldId id="308" r:id="rId16"/>
    <p:sldId id="306" r:id="rId17"/>
    <p:sldId id="328" r:id="rId18"/>
    <p:sldId id="329" r:id="rId19"/>
    <p:sldId id="309" r:id="rId20"/>
    <p:sldId id="311" r:id="rId21"/>
    <p:sldId id="301" r:id="rId22"/>
    <p:sldId id="300" r:id="rId23"/>
    <p:sldId id="324" r:id="rId24"/>
    <p:sldId id="289" r:id="rId25"/>
    <p:sldId id="276" r:id="rId26"/>
    <p:sldId id="304" r:id="rId27"/>
    <p:sldId id="291" r:id="rId28"/>
    <p:sldId id="305" r:id="rId29"/>
    <p:sldId id="278" r:id="rId30"/>
    <p:sldId id="351" r:id="rId31"/>
    <p:sldId id="290" r:id="rId32"/>
    <p:sldId id="312" r:id="rId33"/>
    <p:sldId id="292" r:id="rId34"/>
    <p:sldId id="353" r:id="rId35"/>
    <p:sldId id="313" r:id="rId36"/>
    <p:sldId id="314" r:id="rId37"/>
    <p:sldId id="316" r:id="rId38"/>
    <p:sldId id="315" r:id="rId39"/>
    <p:sldId id="317" r:id="rId40"/>
    <p:sldId id="318" r:id="rId41"/>
    <p:sldId id="319" r:id="rId42"/>
    <p:sldId id="320" r:id="rId43"/>
    <p:sldId id="321" r:id="rId44"/>
    <p:sldId id="322" r:id="rId45"/>
    <p:sldId id="330" r:id="rId46"/>
    <p:sldId id="331" r:id="rId47"/>
    <p:sldId id="332" r:id="rId48"/>
    <p:sldId id="333" r:id="rId49"/>
    <p:sldId id="334" r:id="rId50"/>
    <p:sldId id="335" r:id="rId51"/>
    <p:sldId id="336" r:id="rId52"/>
    <p:sldId id="337" r:id="rId53"/>
    <p:sldId id="338" r:id="rId54"/>
    <p:sldId id="339" r:id="rId55"/>
    <p:sldId id="340" r:id="rId56"/>
    <p:sldId id="342" r:id="rId57"/>
    <p:sldId id="343" r:id="rId58"/>
    <p:sldId id="344" r:id="rId59"/>
    <p:sldId id="345" r:id="rId60"/>
    <p:sldId id="346" r:id="rId61"/>
    <p:sldId id="347" r:id="rId62"/>
    <p:sldId id="348" r:id="rId63"/>
    <p:sldId id="349" r:id="rId64"/>
    <p:sldId id="350" r:id="rId65"/>
    <p:sldId id="354" r:id="rId66"/>
    <p:sldId id="269"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3" d="100"/>
          <a:sy n="103" d="100"/>
        </p:scale>
        <p:origin x="90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kumar" userId="a2cd90dc74d8a848" providerId="LiveId" clId="{E1AEC24C-F00E-41C2-8F64-603AA05578C2}"/>
    <pc:docChg chg="modSld">
      <pc:chgData name="anand kumar" userId="a2cd90dc74d8a848" providerId="LiveId" clId="{E1AEC24C-F00E-41C2-8F64-603AA05578C2}" dt="2024-06-07T06:31:27.351" v="0" actId="20577"/>
      <pc:docMkLst>
        <pc:docMk/>
      </pc:docMkLst>
      <pc:sldChg chg="modSp mod">
        <pc:chgData name="anand kumar" userId="a2cd90dc74d8a848" providerId="LiveId" clId="{E1AEC24C-F00E-41C2-8F64-603AA05578C2}" dt="2024-06-07T06:31:27.351" v="0" actId="20577"/>
        <pc:sldMkLst>
          <pc:docMk/>
          <pc:sldMk cId="0" sldId="256"/>
        </pc:sldMkLst>
        <pc:spChg chg="mod">
          <ac:chgData name="anand kumar" userId="a2cd90dc74d8a848" providerId="LiveId" clId="{E1AEC24C-F00E-41C2-8F64-603AA05578C2}" dt="2024-06-07T06:31:27.351" v="0" actId="20577"/>
          <ac:spMkLst>
            <pc:docMk/>
            <pc:sldMk cId="0" sldId="256"/>
            <ac:spMk id="2" creationId="{E3C9FCD7-04C1-738E-7A7B-605890E5487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09F8F7-C575-4A7E-AA66-538340A35573}" type="doc">
      <dgm:prSet loTypeId="urn:microsoft.com/office/officeart/2005/8/layout/process2" loCatId="process" qsTypeId="urn:microsoft.com/office/officeart/2005/8/quickstyle/simple1" qsCatId="simple" csTypeId="urn:microsoft.com/office/officeart/2005/8/colors/colorful5" csCatId="colorful" phldr="1"/>
      <dgm:spPr/>
    </dgm:pt>
    <dgm:pt modelId="{404B315D-D0F1-4589-B401-C5504DC27CB3}">
      <dgm:prSet phldrT="[Text]"/>
      <dgm:spPr/>
      <dgm:t>
        <a:bodyPr/>
        <a:lstStyle/>
        <a:p>
          <a:r>
            <a:rPr lang="en-IN" dirty="0"/>
            <a:t>Person</a:t>
          </a:r>
        </a:p>
      </dgm:t>
    </dgm:pt>
    <dgm:pt modelId="{5EE7B7D2-94A9-40E9-9EAF-142651091B3B}" type="parTrans" cxnId="{45CDF500-0DB4-4EA9-BBBF-5D1FB92D7DAA}">
      <dgm:prSet/>
      <dgm:spPr/>
      <dgm:t>
        <a:bodyPr/>
        <a:lstStyle/>
        <a:p>
          <a:endParaRPr lang="en-IN"/>
        </a:p>
      </dgm:t>
    </dgm:pt>
    <dgm:pt modelId="{6C5B2BF3-0C90-4EB3-B198-E0F614D89E34}" type="sibTrans" cxnId="{45CDF500-0DB4-4EA9-BBBF-5D1FB92D7DAA}">
      <dgm:prSet/>
      <dgm:spPr>
        <a:solidFill>
          <a:srgbClr val="0070C0"/>
        </a:solidFill>
      </dgm:spPr>
      <dgm:t>
        <a:bodyPr/>
        <a:lstStyle/>
        <a:p>
          <a:endParaRPr lang="en-IN" dirty="0"/>
        </a:p>
      </dgm:t>
    </dgm:pt>
    <dgm:pt modelId="{659936F3-3932-4262-8673-6241A81A9847}">
      <dgm:prSet phldrT="[Text]"/>
      <dgm:spPr/>
      <dgm:t>
        <a:bodyPr/>
        <a:lstStyle/>
        <a:p>
          <a:r>
            <a:rPr lang="en-IN" dirty="0"/>
            <a:t>Student</a:t>
          </a:r>
        </a:p>
      </dgm:t>
    </dgm:pt>
    <dgm:pt modelId="{CDF2E7B8-5DFB-4C04-871A-14E3120DAFDD}" type="parTrans" cxnId="{01065C8E-C0D3-4F31-A4E3-69161439DBA0}">
      <dgm:prSet/>
      <dgm:spPr/>
      <dgm:t>
        <a:bodyPr/>
        <a:lstStyle/>
        <a:p>
          <a:endParaRPr lang="en-IN"/>
        </a:p>
      </dgm:t>
    </dgm:pt>
    <dgm:pt modelId="{E4527980-0FCF-4388-9098-A8081F5E3E6F}" type="sibTrans" cxnId="{01065C8E-C0D3-4F31-A4E3-69161439DBA0}">
      <dgm:prSet/>
      <dgm:spPr>
        <a:solidFill>
          <a:srgbClr val="0070C0"/>
        </a:solidFill>
      </dgm:spPr>
      <dgm:t>
        <a:bodyPr/>
        <a:lstStyle/>
        <a:p>
          <a:endParaRPr lang="en-IN"/>
        </a:p>
      </dgm:t>
    </dgm:pt>
    <dgm:pt modelId="{97F99DC4-CB16-4F62-A5B4-D419F4B4DA93}">
      <dgm:prSet phldrT="[Text]"/>
      <dgm:spPr/>
      <dgm:t>
        <a:bodyPr/>
        <a:lstStyle/>
        <a:p>
          <a:r>
            <a:rPr lang="en-IN" dirty="0"/>
            <a:t>IT Student</a:t>
          </a:r>
        </a:p>
      </dgm:t>
    </dgm:pt>
    <dgm:pt modelId="{AD34D2CA-B2D8-4FA8-BC42-D8457EC40546}" type="parTrans" cxnId="{02543FFF-21B5-41AF-BF17-3439945FBB36}">
      <dgm:prSet/>
      <dgm:spPr/>
      <dgm:t>
        <a:bodyPr/>
        <a:lstStyle/>
        <a:p>
          <a:endParaRPr lang="en-IN"/>
        </a:p>
      </dgm:t>
    </dgm:pt>
    <dgm:pt modelId="{346C4151-1FED-4ACF-94EA-85007DE9B11C}" type="sibTrans" cxnId="{02543FFF-21B5-41AF-BF17-3439945FBB36}">
      <dgm:prSet/>
      <dgm:spPr/>
      <dgm:t>
        <a:bodyPr/>
        <a:lstStyle/>
        <a:p>
          <a:endParaRPr lang="en-IN"/>
        </a:p>
      </dgm:t>
    </dgm:pt>
    <dgm:pt modelId="{89BEBE2F-2069-459A-B9D2-3F5DB2982E76}" type="pres">
      <dgm:prSet presAssocID="{A509F8F7-C575-4A7E-AA66-538340A35573}" presName="linearFlow" presStyleCnt="0">
        <dgm:presLayoutVars>
          <dgm:resizeHandles val="exact"/>
        </dgm:presLayoutVars>
      </dgm:prSet>
      <dgm:spPr/>
    </dgm:pt>
    <dgm:pt modelId="{32F9C5E8-95D2-484D-85E9-F985DE5AEB53}" type="pres">
      <dgm:prSet presAssocID="{404B315D-D0F1-4589-B401-C5504DC27CB3}" presName="node" presStyleLbl="node1" presStyleIdx="0" presStyleCnt="3">
        <dgm:presLayoutVars>
          <dgm:bulletEnabled val="1"/>
        </dgm:presLayoutVars>
      </dgm:prSet>
      <dgm:spPr/>
    </dgm:pt>
    <dgm:pt modelId="{A9165233-BB65-4EF8-8E9A-B5C00C7A2E20}" type="pres">
      <dgm:prSet presAssocID="{6C5B2BF3-0C90-4EB3-B198-E0F614D89E34}" presName="sibTrans" presStyleLbl="sibTrans2D1" presStyleIdx="0" presStyleCnt="2"/>
      <dgm:spPr/>
    </dgm:pt>
    <dgm:pt modelId="{D105DD63-716F-4FF4-A25A-10E5A4E8B6AF}" type="pres">
      <dgm:prSet presAssocID="{6C5B2BF3-0C90-4EB3-B198-E0F614D89E34}" presName="connectorText" presStyleLbl="sibTrans2D1" presStyleIdx="0" presStyleCnt="2"/>
      <dgm:spPr/>
    </dgm:pt>
    <dgm:pt modelId="{B6A471FE-79B0-47C8-8373-726CDF43A80E}" type="pres">
      <dgm:prSet presAssocID="{659936F3-3932-4262-8673-6241A81A9847}" presName="node" presStyleLbl="node1" presStyleIdx="1" presStyleCnt="3">
        <dgm:presLayoutVars>
          <dgm:bulletEnabled val="1"/>
        </dgm:presLayoutVars>
      </dgm:prSet>
      <dgm:spPr/>
    </dgm:pt>
    <dgm:pt modelId="{2378DA47-1DFA-403A-BC76-39852EDD053E}" type="pres">
      <dgm:prSet presAssocID="{E4527980-0FCF-4388-9098-A8081F5E3E6F}" presName="sibTrans" presStyleLbl="sibTrans2D1" presStyleIdx="1" presStyleCnt="2"/>
      <dgm:spPr/>
    </dgm:pt>
    <dgm:pt modelId="{5E0E56D1-4159-49CA-A58C-7CF8DE33C4D1}" type="pres">
      <dgm:prSet presAssocID="{E4527980-0FCF-4388-9098-A8081F5E3E6F}" presName="connectorText" presStyleLbl="sibTrans2D1" presStyleIdx="1" presStyleCnt="2"/>
      <dgm:spPr/>
    </dgm:pt>
    <dgm:pt modelId="{DAC8F109-E040-4F4C-92B2-8A4B2BE4CFEA}" type="pres">
      <dgm:prSet presAssocID="{97F99DC4-CB16-4F62-A5B4-D419F4B4DA93}" presName="node" presStyleLbl="node1" presStyleIdx="2" presStyleCnt="3">
        <dgm:presLayoutVars>
          <dgm:bulletEnabled val="1"/>
        </dgm:presLayoutVars>
      </dgm:prSet>
      <dgm:spPr/>
    </dgm:pt>
  </dgm:ptLst>
  <dgm:cxnLst>
    <dgm:cxn modelId="{45CDF500-0DB4-4EA9-BBBF-5D1FB92D7DAA}" srcId="{A509F8F7-C575-4A7E-AA66-538340A35573}" destId="{404B315D-D0F1-4589-B401-C5504DC27CB3}" srcOrd="0" destOrd="0" parTransId="{5EE7B7D2-94A9-40E9-9EAF-142651091B3B}" sibTransId="{6C5B2BF3-0C90-4EB3-B198-E0F614D89E34}"/>
    <dgm:cxn modelId="{FE963335-33BA-4469-B4B7-9F5A3B82E5E4}" type="presOf" srcId="{97F99DC4-CB16-4F62-A5B4-D419F4B4DA93}" destId="{DAC8F109-E040-4F4C-92B2-8A4B2BE4CFEA}" srcOrd="0" destOrd="0" presId="urn:microsoft.com/office/officeart/2005/8/layout/process2"/>
    <dgm:cxn modelId="{1FC2E07D-6BC5-4FAC-99F1-F44EA83008F3}" type="presOf" srcId="{A509F8F7-C575-4A7E-AA66-538340A35573}" destId="{89BEBE2F-2069-459A-B9D2-3F5DB2982E76}" srcOrd="0" destOrd="0" presId="urn:microsoft.com/office/officeart/2005/8/layout/process2"/>
    <dgm:cxn modelId="{7DA75E8A-CD78-4178-B95A-EECF15AF20DE}" type="presOf" srcId="{659936F3-3932-4262-8673-6241A81A9847}" destId="{B6A471FE-79B0-47C8-8373-726CDF43A80E}" srcOrd="0" destOrd="0" presId="urn:microsoft.com/office/officeart/2005/8/layout/process2"/>
    <dgm:cxn modelId="{01065C8E-C0D3-4F31-A4E3-69161439DBA0}" srcId="{A509F8F7-C575-4A7E-AA66-538340A35573}" destId="{659936F3-3932-4262-8673-6241A81A9847}" srcOrd="1" destOrd="0" parTransId="{CDF2E7B8-5DFB-4C04-871A-14E3120DAFDD}" sibTransId="{E4527980-0FCF-4388-9098-A8081F5E3E6F}"/>
    <dgm:cxn modelId="{19BC5DC0-42D7-4639-AA29-6AD2352AF290}" type="presOf" srcId="{6C5B2BF3-0C90-4EB3-B198-E0F614D89E34}" destId="{D105DD63-716F-4FF4-A25A-10E5A4E8B6AF}" srcOrd="1" destOrd="0" presId="urn:microsoft.com/office/officeart/2005/8/layout/process2"/>
    <dgm:cxn modelId="{82394DC7-6907-4EF3-8303-F8A138CA4EF6}" type="presOf" srcId="{6C5B2BF3-0C90-4EB3-B198-E0F614D89E34}" destId="{A9165233-BB65-4EF8-8E9A-B5C00C7A2E20}" srcOrd="0" destOrd="0" presId="urn:microsoft.com/office/officeart/2005/8/layout/process2"/>
    <dgm:cxn modelId="{9DD21BCF-13AF-4F50-B89D-A0CFFFC5F43D}" type="presOf" srcId="{404B315D-D0F1-4589-B401-C5504DC27CB3}" destId="{32F9C5E8-95D2-484D-85E9-F985DE5AEB53}" srcOrd="0" destOrd="0" presId="urn:microsoft.com/office/officeart/2005/8/layout/process2"/>
    <dgm:cxn modelId="{F32455EB-2AB1-41C9-9A56-4054DED214CD}" type="presOf" srcId="{E4527980-0FCF-4388-9098-A8081F5E3E6F}" destId="{5E0E56D1-4159-49CA-A58C-7CF8DE33C4D1}" srcOrd="1" destOrd="0" presId="urn:microsoft.com/office/officeart/2005/8/layout/process2"/>
    <dgm:cxn modelId="{BE6C4CFA-C52F-49C2-8977-27A97D8F6523}" type="presOf" srcId="{E4527980-0FCF-4388-9098-A8081F5E3E6F}" destId="{2378DA47-1DFA-403A-BC76-39852EDD053E}" srcOrd="0" destOrd="0" presId="urn:microsoft.com/office/officeart/2005/8/layout/process2"/>
    <dgm:cxn modelId="{02543FFF-21B5-41AF-BF17-3439945FBB36}" srcId="{A509F8F7-C575-4A7E-AA66-538340A35573}" destId="{97F99DC4-CB16-4F62-A5B4-D419F4B4DA93}" srcOrd="2" destOrd="0" parTransId="{AD34D2CA-B2D8-4FA8-BC42-D8457EC40546}" sibTransId="{346C4151-1FED-4ACF-94EA-85007DE9B11C}"/>
    <dgm:cxn modelId="{A73CD372-5B61-4194-9EF3-B330C0BB7C57}" type="presParOf" srcId="{89BEBE2F-2069-459A-B9D2-3F5DB2982E76}" destId="{32F9C5E8-95D2-484D-85E9-F985DE5AEB53}" srcOrd="0" destOrd="0" presId="urn:microsoft.com/office/officeart/2005/8/layout/process2"/>
    <dgm:cxn modelId="{DB10CB0A-750B-480A-9B7E-193A2C285082}" type="presParOf" srcId="{89BEBE2F-2069-459A-B9D2-3F5DB2982E76}" destId="{A9165233-BB65-4EF8-8E9A-B5C00C7A2E20}" srcOrd="1" destOrd="0" presId="urn:microsoft.com/office/officeart/2005/8/layout/process2"/>
    <dgm:cxn modelId="{07404B54-D4F2-41C1-B6D8-09E71DC4FF69}" type="presParOf" srcId="{A9165233-BB65-4EF8-8E9A-B5C00C7A2E20}" destId="{D105DD63-716F-4FF4-A25A-10E5A4E8B6AF}" srcOrd="0" destOrd="0" presId="urn:microsoft.com/office/officeart/2005/8/layout/process2"/>
    <dgm:cxn modelId="{571D5285-91FA-4BC8-B8D0-15AC53082B8B}" type="presParOf" srcId="{89BEBE2F-2069-459A-B9D2-3F5DB2982E76}" destId="{B6A471FE-79B0-47C8-8373-726CDF43A80E}" srcOrd="2" destOrd="0" presId="urn:microsoft.com/office/officeart/2005/8/layout/process2"/>
    <dgm:cxn modelId="{4A7CF045-7754-45D4-AB19-A8FE5890B7DE}" type="presParOf" srcId="{89BEBE2F-2069-459A-B9D2-3F5DB2982E76}" destId="{2378DA47-1DFA-403A-BC76-39852EDD053E}" srcOrd="3" destOrd="0" presId="urn:microsoft.com/office/officeart/2005/8/layout/process2"/>
    <dgm:cxn modelId="{28B995C1-9C6F-4DFD-8272-CC09F4955DB7}" type="presParOf" srcId="{2378DA47-1DFA-403A-BC76-39852EDD053E}" destId="{5E0E56D1-4159-49CA-A58C-7CF8DE33C4D1}" srcOrd="0" destOrd="0" presId="urn:microsoft.com/office/officeart/2005/8/layout/process2"/>
    <dgm:cxn modelId="{3DF8FB08-52E5-4907-9901-DD759A74D62F}" type="presParOf" srcId="{89BEBE2F-2069-459A-B9D2-3F5DB2982E76}" destId="{DAC8F109-E040-4F4C-92B2-8A4B2BE4CFEA}"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9C5E8-95D2-484D-85E9-F985DE5AEB53}">
      <dsp:nvSpPr>
        <dsp:cNvPr id="0" name=""/>
        <dsp:cNvSpPr/>
      </dsp:nvSpPr>
      <dsp:spPr>
        <a:xfrm>
          <a:off x="958719" y="0"/>
          <a:ext cx="1474806" cy="81933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Person</a:t>
          </a:r>
        </a:p>
      </dsp:txBody>
      <dsp:txXfrm>
        <a:off x="982717" y="23998"/>
        <a:ext cx="1426810" cy="771340"/>
      </dsp:txXfrm>
    </dsp:sp>
    <dsp:sp modelId="{A9165233-BB65-4EF8-8E9A-B5C00C7A2E20}">
      <dsp:nvSpPr>
        <dsp:cNvPr id="0" name=""/>
        <dsp:cNvSpPr/>
      </dsp:nvSpPr>
      <dsp:spPr>
        <a:xfrm rot="5400000">
          <a:off x="1542496" y="839820"/>
          <a:ext cx="307251" cy="368701"/>
        </a:xfrm>
        <a:prstGeom prst="rightArrow">
          <a:avLst>
            <a:gd name="adj1" fmla="val 60000"/>
            <a:gd name="adj2" fmla="val 50000"/>
          </a:avLst>
        </a:prstGeom>
        <a:solidFill>
          <a:srgbClr val="0070C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rot="-5400000">
        <a:off x="1585512" y="870545"/>
        <a:ext cx="221221" cy="215076"/>
      </dsp:txXfrm>
    </dsp:sp>
    <dsp:sp modelId="{B6A471FE-79B0-47C8-8373-726CDF43A80E}">
      <dsp:nvSpPr>
        <dsp:cNvPr id="0" name=""/>
        <dsp:cNvSpPr/>
      </dsp:nvSpPr>
      <dsp:spPr>
        <a:xfrm>
          <a:off x="958719" y="1229005"/>
          <a:ext cx="1474806" cy="819336"/>
        </a:xfrm>
        <a:prstGeom prst="roundRect">
          <a:avLst>
            <a:gd name="adj" fmla="val 1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Student</a:t>
          </a:r>
        </a:p>
      </dsp:txBody>
      <dsp:txXfrm>
        <a:off x="982717" y="1253003"/>
        <a:ext cx="1426810" cy="771340"/>
      </dsp:txXfrm>
    </dsp:sp>
    <dsp:sp modelId="{2378DA47-1DFA-403A-BC76-39852EDD053E}">
      <dsp:nvSpPr>
        <dsp:cNvPr id="0" name=""/>
        <dsp:cNvSpPr/>
      </dsp:nvSpPr>
      <dsp:spPr>
        <a:xfrm rot="5400000">
          <a:off x="1542496" y="2068825"/>
          <a:ext cx="307251" cy="368701"/>
        </a:xfrm>
        <a:prstGeom prst="rightArrow">
          <a:avLst>
            <a:gd name="adj1" fmla="val 60000"/>
            <a:gd name="adj2" fmla="val 50000"/>
          </a:avLst>
        </a:prstGeom>
        <a:solidFill>
          <a:srgbClr val="0070C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5400000">
        <a:off x="1585512" y="2099550"/>
        <a:ext cx="221221" cy="215076"/>
      </dsp:txXfrm>
    </dsp:sp>
    <dsp:sp modelId="{DAC8F109-E040-4F4C-92B2-8A4B2BE4CFEA}">
      <dsp:nvSpPr>
        <dsp:cNvPr id="0" name=""/>
        <dsp:cNvSpPr/>
      </dsp:nvSpPr>
      <dsp:spPr>
        <a:xfrm>
          <a:off x="958719" y="2458010"/>
          <a:ext cx="1474806" cy="819336"/>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IT Student</a:t>
          </a:r>
        </a:p>
      </dsp:txBody>
      <dsp:txXfrm>
        <a:off x="982717" y="2482008"/>
        <a:ext cx="1426810" cy="7713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a15357ef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6a15357ef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156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3045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827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21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374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3357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280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5172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911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2253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a15357ef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6a15357ef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14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918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477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109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991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765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503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2461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85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508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732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3056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134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998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396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072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955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911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851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855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48610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242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65003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5630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2182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2399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0235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03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0477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1893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12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9544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0039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2840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06020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3039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4618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40856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8149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91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5372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80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7055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19060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9570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9045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96071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a15357efe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a15357efe_0_566:notes"/>
          <p:cNvSpPr>
            <a:spLocks noGrp="1" noRot="1" noChangeAspect="1"/>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58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13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199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 name="Google Shape;14;p2"/>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b="0" i="0">
                <a:solidFill>
                  <a:schemeClr val="dk1"/>
                </a:solidFill>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Google Shape;16;p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 name="Google Shape;17;p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b="0" i="0" u="none" strike="noStrike" cap="none">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77"/>
        <p:cNvGrpSpPr/>
        <p:nvPr/>
      </p:nvGrpSpPr>
      <p:grpSpPr>
        <a:xfrm>
          <a:off x="0" y="0"/>
          <a:ext cx="0" cy="0"/>
          <a:chOff x="0" y="0"/>
          <a:chExt cx="0" cy="0"/>
        </a:xfrm>
      </p:grpSpPr>
      <p:sp>
        <p:nvSpPr>
          <p:cNvPr id="78" name="Google Shape;78;p12"/>
          <p:cNvSpPr/>
          <p:nvPr/>
        </p:nvSpPr>
        <p:spPr>
          <a:xfrm>
            <a:off x="1143000" y="4770882"/>
            <a:ext cx="6858000" cy="372903"/>
          </a:xfrm>
          <a:custGeom>
            <a:avLst/>
            <a:gdLst/>
            <a:ahLst/>
            <a:cxnLst/>
            <a:rect l="l" t="t" r="r" b="b"/>
            <a:pathLst>
              <a:path w="9144000" h="497204" extrusionOk="0">
                <a:moveTo>
                  <a:pt x="0" y="496824"/>
                </a:moveTo>
                <a:lnTo>
                  <a:pt x="9144000" y="496824"/>
                </a:lnTo>
                <a:lnTo>
                  <a:pt x="9144000" y="0"/>
                </a:lnTo>
                <a:lnTo>
                  <a:pt x="0" y="0"/>
                </a:lnTo>
                <a:lnTo>
                  <a:pt x="0" y="496824"/>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79;p12"/>
          <p:cNvSpPr/>
          <p:nvPr/>
        </p:nvSpPr>
        <p:spPr>
          <a:xfrm>
            <a:off x="1143000" y="2411729"/>
            <a:ext cx="6858000" cy="2091690"/>
          </a:xfrm>
          <a:custGeom>
            <a:avLst/>
            <a:gdLst/>
            <a:ahLst/>
            <a:cxnLst/>
            <a:rect l="l" t="t" r="r" b="b"/>
            <a:pathLst>
              <a:path w="9144000" h="2788920" extrusionOk="0">
                <a:moveTo>
                  <a:pt x="0" y="2788920"/>
                </a:moveTo>
                <a:lnTo>
                  <a:pt x="9144000" y="2788920"/>
                </a:lnTo>
                <a:lnTo>
                  <a:pt x="9144000" y="0"/>
                </a:lnTo>
                <a:lnTo>
                  <a:pt x="0" y="0"/>
                </a:lnTo>
                <a:lnTo>
                  <a:pt x="0" y="278892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0" name="Google Shape;80;p12"/>
          <p:cNvPicPr preferRelativeResize="0"/>
          <p:nvPr/>
        </p:nvPicPr>
        <p:blipFill rotWithShape="1">
          <a:blip r:embed="rId2">
            <a:alphaModFix/>
          </a:blip>
          <a:srcRect/>
          <a:stretch/>
        </p:blipFill>
        <p:spPr>
          <a:xfrm>
            <a:off x="2057400" y="272033"/>
            <a:ext cx="5029200" cy="2141982"/>
          </a:xfrm>
          <a:prstGeom prst="rect">
            <a:avLst/>
          </a:prstGeom>
          <a:noFill/>
          <a:ln>
            <a:noFill/>
          </a:ln>
        </p:spPr>
      </p:pic>
      <p:pic>
        <p:nvPicPr>
          <p:cNvPr id="81" name="Google Shape;81;p12"/>
          <p:cNvPicPr preferRelativeResize="0"/>
          <p:nvPr/>
        </p:nvPicPr>
        <p:blipFill rotWithShape="1">
          <a:blip r:embed="rId3">
            <a:alphaModFix/>
          </a:blip>
          <a:srcRect/>
          <a:stretch/>
        </p:blipFill>
        <p:spPr>
          <a:xfrm>
            <a:off x="2967228" y="3001517"/>
            <a:ext cx="3209544" cy="427482"/>
          </a:xfrm>
          <a:prstGeom prst="rect">
            <a:avLst/>
          </a:prstGeom>
          <a:noFill/>
          <a:ln>
            <a:noFill/>
          </a:ln>
        </p:spPr>
      </p:pic>
      <p:pic>
        <p:nvPicPr>
          <p:cNvPr id="82" name="Google Shape;82;p12"/>
          <p:cNvPicPr preferRelativeResize="0"/>
          <p:nvPr/>
        </p:nvPicPr>
        <p:blipFill rotWithShape="1">
          <a:blip r:embed="rId4">
            <a:alphaModFix/>
          </a:blip>
          <a:srcRect/>
          <a:stretch/>
        </p:blipFill>
        <p:spPr>
          <a:xfrm>
            <a:off x="3422141" y="3710177"/>
            <a:ext cx="2299716" cy="194310"/>
          </a:xfrm>
          <a:prstGeom prst="rect">
            <a:avLst/>
          </a:prstGeom>
          <a:noFill/>
          <a:ln>
            <a:noFill/>
          </a:ln>
        </p:spPr>
      </p:pic>
      <p:sp>
        <p:nvSpPr>
          <p:cNvPr id="83" name="Google Shape;83;p1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3"/>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89" name="Google Shape;89;p13"/>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90" name="Google Shape;90;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1" name="Google Shape;91;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3"/>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0" y="82296"/>
            <a:ext cx="9143999" cy="5061201"/>
          </a:xfrm>
          <a:prstGeom prst="rect">
            <a:avLst/>
          </a:prstGeom>
          <a:noFill/>
          <a:ln>
            <a:noFill/>
          </a:ln>
        </p:spPr>
      </p:pic>
      <p:sp>
        <p:nvSpPr>
          <p:cNvPr id="20" name="Google Shape;20;p3"/>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3"/>
          <p:cNvSpPr txBox="1">
            <a:spLocks noGrp="1"/>
          </p:cNvSpPr>
          <p:nvPr>
            <p:ph type="ctrTitle"/>
          </p:nvPr>
        </p:nvSpPr>
        <p:spPr>
          <a:xfrm>
            <a:off x="3785330" y="2308917"/>
            <a:ext cx="15732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 name="Google Shape;22;p3"/>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 name="Google Shape;23;p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 name="Google Shape;24;p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3"/>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 name="Google Shape;28;p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 name="Google Shape;29;p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 name="Google Shape;30;p4"/>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31"/>
        <p:cNvGrpSpPr/>
        <p:nvPr/>
      </p:nvGrpSpPr>
      <p:grpSpPr>
        <a:xfrm>
          <a:off x="0" y="0"/>
          <a:ext cx="0" cy="0"/>
          <a:chOff x="0" y="0"/>
          <a:chExt cx="0" cy="0"/>
        </a:xfrm>
      </p:grpSpPr>
      <p:sp>
        <p:nvSpPr>
          <p:cNvPr id="32" name="Google Shape;32;p5"/>
          <p:cNvSpPr/>
          <p:nvPr/>
        </p:nvSpPr>
        <p:spPr>
          <a:xfrm>
            <a:off x="1143000" y="4770882"/>
            <a:ext cx="6858000" cy="372903"/>
          </a:xfrm>
          <a:custGeom>
            <a:avLst/>
            <a:gdLst/>
            <a:ahLst/>
            <a:cxnLst/>
            <a:rect l="l" t="t" r="r" b="b"/>
            <a:pathLst>
              <a:path w="9144000" h="497204" extrusionOk="0">
                <a:moveTo>
                  <a:pt x="0" y="496824"/>
                </a:moveTo>
                <a:lnTo>
                  <a:pt x="9144000" y="496824"/>
                </a:lnTo>
                <a:lnTo>
                  <a:pt x="9144000" y="0"/>
                </a:lnTo>
                <a:lnTo>
                  <a:pt x="0" y="0"/>
                </a:lnTo>
                <a:lnTo>
                  <a:pt x="0" y="496824"/>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33;p5"/>
          <p:cNvSpPr/>
          <p:nvPr/>
        </p:nvSpPr>
        <p:spPr>
          <a:xfrm>
            <a:off x="1143000" y="2411729"/>
            <a:ext cx="6858000" cy="2091690"/>
          </a:xfrm>
          <a:custGeom>
            <a:avLst/>
            <a:gdLst/>
            <a:ahLst/>
            <a:cxnLst/>
            <a:rect l="l" t="t" r="r" b="b"/>
            <a:pathLst>
              <a:path w="9144000" h="2788920" extrusionOk="0">
                <a:moveTo>
                  <a:pt x="0" y="2788920"/>
                </a:moveTo>
                <a:lnTo>
                  <a:pt x="9144000" y="2788920"/>
                </a:lnTo>
                <a:lnTo>
                  <a:pt x="9144000" y="0"/>
                </a:lnTo>
                <a:lnTo>
                  <a:pt x="0" y="0"/>
                </a:lnTo>
                <a:lnTo>
                  <a:pt x="0" y="278892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34" name="Google Shape;34;p5"/>
          <p:cNvPicPr preferRelativeResize="0"/>
          <p:nvPr/>
        </p:nvPicPr>
        <p:blipFill rotWithShape="1">
          <a:blip r:embed="rId2">
            <a:alphaModFix/>
          </a:blip>
          <a:srcRect/>
          <a:stretch/>
        </p:blipFill>
        <p:spPr>
          <a:xfrm>
            <a:off x="2057400" y="272033"/>
            <a:ext cx="5029200" cy="2141982"/>
          </a:xfrm>
          <a:prstGeom prst="rect">
            <a:avLst/>
          </a:prstGeom>
          <a:noFill/>
          <a:ln>
            <a:noFill/>
          </a:ln>
        </p:spPr>
      </p:pic>
      <p:pic>
        <p:nvPicPr>
          <p:cNvPr id="35" name="Google Shape;35;p5"/>
          <p:cNvPicPr preferRelativeResize="0"/>
          <p:nvPr/>
        </p:nvPicPr>
        <p:blipFill rotWithShape="1">
          <a:blip r:embed="rId3">
            <a:alphaModFix/>
          </a:blip>
          <a:srcRect/>
          <a:stretch/>
        </p:blipFill>
        <p:spPr>
          <a:xfrm>
            <a:off x="2967228" y="3001517"/>
            <a:ext cx="3209544" cy="427482"/>
          </a:xfrm>
          <a:prstGeom prst="rect">
            <a:avLst/>
          </a:prstGeom>
          <a:noFill/>
          <a:ln>
            <a:noFill/>
          </a:ln>
        </p:spPr>
      </p:pic>
      <p:pic>
        <p:nvPicPr>
          <p:cNvPr id="36" name="Google Shape;36;p5"/>
          <p:cNvPicPr preferRelativeResize="0"/>
          <p:nvPr/>
        </p:nvPicPr>
        <p:blipFill rotWithShape="1">
          <a:blip r:embed="rId4">
            <a:alphaModFix/>
          </a:blip>
          <a:srcRect/>
          <a:stretch/>
        </p:blipFill>
        <p:spPr>
          <a:xfrm>
            <a:off x="3422141" y="3710177"/>
            <a:ext cx="2299716" cy="194310"/>
          </a:xfrm>
          <a:prstGeom prst="rect">
            <a:avLst/>
          </a:prstGeom>
          <a:noFill/>
          <a:ln>
            <a:noFill/>
          </a:ln>
        </p:spPr>
      </p:pic>
      <p:sp>
        <p:nvSpPr>
          <p:cNvPr id="37" name="Google Shape;37;p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 name="Google Shape;38;p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 name="Google Shape;39;p5"/>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2" name="Google Shape;42;p6"/>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43" name="Google Shape;43;p6"/>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44" name="Google Shape;44;p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 name="Google Shape;45;p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6" name="Google Shape;46;p6"/>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7"/>
          <p:cNvSpPr txBox="1">
            <a:spLocks noGrp="1"/>
          </p:cNvSpPr>
          <p:nvPr>
            <p:ph type="ctrTitle"/>
          </p:nvPr>
        </p:nvSpPr>
        <p:spPr>
          <a:xfrm>
            <a:off x="311708" y="744575"/>
            <a:ext cx="8520600" cy="2052600"/>
          </a:xfrm>
          <a:prstGeom prst="rect">
            <a:avLst/>
          </a:prstGeom>
        </p:spPr>
        <p:txBody>
          <a:bodyPr spcFirstLastPara="1" wrap="square" lIns="0" tIns="0" rIns="0" bIns="0" anchor="b" anchorCtr="0">
            <a:sp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9" name="Google Shape;49;p7"/>
          <p:cNvSpPr txBox="1">
            <a:spLocks noGrp="1"/>
          </p:cNvSpPr>
          <p:nvPr>
            <p:ph type="subTitle" idx="1"/>
          </p:nvPr>
        </p:nvSpPr>
        <p:spPr>
          <a:xfrm>
            <a:off x="311700" y="2834125"/>
            <a:ext cx="8520600" cy="792600"/>
          </a:xfrm>
          <a:prstGeom prst="rect">
            <a:avLst/>
          </a:prstGeom>
        </p:spPr>
        <p:txBody>
          <a:bodyPr spcFirstLastPara="1" wrap="square" lIns="0" tIns="0" rIns="0" bIns="0" anchor="t" anchorCtr="0">
            <a:sp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7"/>
          <p:cNvSpPr txBox="1">
            <a:spLocks noGrp="1"/>
          </p:cNvSpPr>
          <p:nvPr>
            <p:ph type="sldNum" idx="12"/>
          </p:nvPr>
        </p:nvSpPr>
        <p:spPr>
          <a:xfrm>
            <a:off x="8472458" y="4663217"/>
            <a:ext cx="548700" cy="215400"/>
          </a:xfrm>
          <a:prstGeom prst="rect">
            <a:avLst/>
          </a:prstGeom>
        </p:spPr>
        <p:txBody>
          <a:bodyPr spcFirstLastPara="1" wrap="square" lIns="0" tIns="0" rIns="0" bIns="0" anchor="t"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9"/>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b="0" i="0">
                <a:solidFill>
                  <a:schemeClr val="dk1"/>
                </a:solidFill>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61" name="Google Shape;61;p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9"/>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b="0" i="0" u="none" strike="noStrike" cap="none">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64"/>
        <p:cNvGrpSpPr/>
        <p:nvPr/>
      </p:nvGrpSpPr>
      <p:grpSpPr>
        <a:xfrm>
          <a:off x="0" y="0"/>
          <a:ext cx="0" cy="0"/>
          <a:chOff x="0" y="0"/>
          <a:chExt cx="0" cy="0"/>
        </a:xfrm>
      </p:grpSpPr>
      <p:pic>
        <p:nvPicPr>
          <p:cNvPr id="65" name="Google Shape;65;p10"/>
          <p:cNvPicPr preferRelativeResize="0"/>
          <p:nvPr/>
        </p:nvPicPr>
        <p:blipFill rotWithShape="1">
          <a:blip r:embed="rId2">
            <a:alphaModFix/>
          </a:blip>
          <a:srcRect/>
          <a:stretch/>
        </p:blipFill>
        <p:spPr>
          <a:xfrm>
            <a:off x="0" y="82296"/>
            <a:ext cx="9143999" cy="5061201"/>
          </a:xfrm>
          <a:prstGeom prst="rect">
            <a:avLst/>
          </a:prstGeom>
          <a:noFill/>
          <a:ln>
            <a:noFill/>
          </a:ln>
        </p:spPr>
      </p:pic>
      <p:sp>
        <p:nvSpPr>
          <p:cNvPr id="66" name="Google Shape;66;p10"/>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67;p10"/>
          <p:cNvSpPr txBox="1">
            <a:spLocks noGrp="1"/>
          </p:cNvSpPr>
          <p:nvPr>
            <p:ph type="ctrTitle"/>
          </p:nvPr>
        </p:nvSpPr>
        <p:spPr>
          <a:xfrm>
            <a:off x="3785330" y="2308917"/>
            <a:ext cx="15735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8" name="Google Shape;68;p1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0"/>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0"/>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1"/>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jp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8">
            <a:alphaModFix/>
          </a:blip>
          <a:srcRect/>
          <a:stretch/>
        </p:blipFill>
        <p:spPr>
          <a:xfrm>
            <a:off x="0" y="0"/>
            <a:ext cx="9143999" cy="5143499"/>
          </a:xfrm>
          <a:prstGeom prst="rect">
            <a:avLst/>
          </a:prstGeom>
          <a:noFill/>
          <a:ln>
            <a:noFill/>
          </a:ln>
        </p:spPr>
      </p:pic>
      <p:sp>
        <p:nvSpPr>
          <p:cNvPr id="7" name="Google Shape;7;p1"/>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2600" b="1"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 name="Google Shape;8;p1"/>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pic>
        <p:nvPicPr>
          <p:cNvPr id="52" name="Google Shape;52;p8"/>
          <p:cNvPicPr preferRelativeResize="0"/>
          <p:nvPr/>
        </p:nvPicPr>
        <p:blipFill rotWithShape="1">
          <a:blip r:embed="rId7">
            <a:alphaModFix/>
          </a:blip>
          <a:srcRect/>
          <a:stretch/>
        </p:blipFill>
        <p:spPr>
          <a:xfrm>
            <a:off x="0" y="0"/>
            <a:ext cx="9143999" cy="5143499"/>
          </a:xfrm>
          <a:prstGeom prst="rect">
            <a:avLst/>
          </a:prstGeom>
          <a:noFill/>
          <a:ln>
            <a:noFill/>
          </a:ln>
        </p:spPr>
      </p:pic>
      <p:sp>
        <p:nvSpPr>
          <p:cNvPr id="53" name="Google Shape;53;p8"/>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2600" b="1"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8"/>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55" name="Google Shape;55;p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www.paruluniversity.ac.in/" TargetMode="External"/><Relationship Id="rId2" Type="http://schemas.openxmlformats.org/officeDocument/2006/relationships/notesSlide" Target="../notesSlides/notesSlide64.xml"/><Relationship Id="rId1" Type="http://schemas.openxmlformats.org/officeDocument/2006/relationships/slideLayout" Target="../slideLayouts/slideLayout10.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pic>
        <p:nvPicPr>
          <p:cNvPr id="97" name="Google Shape;97;p14"/>
          <p:cNvPicPr preferRelativeResize="0"/>
          <p:nvPr/>
        </p:nvPicPr>
        <p:blipFill rotWithShape="1">
          <a:blip r:embed="rId3">
            <a:alphaModFix/>
          </a:blip>
          <a:srcRect/>
          <a:stretch/>
        </p:blipFill>
        <p:spPr>
          <a:xfrm>
            <a:off x="0" y="0"/>
            <a:ext cx="9143999" cy="5143499"/>
          </a:xfrm>
          <a:prstGeom prst="rect">
            <a:avLst/>
          </a:prstGeom>
          <a:noFill/>
          <a:ln>
            <a:noFill/>
          </a:ln>
        </p:spPr>
      </p:pic>
      <p:sp>
        <p:nvSpPr>
          <p:cNvPr id="98" name="Google Shape;98;p14"/>
          <p:cNvSpPr txBox="1">
            <a:spLocks noGrp="1"/>
          </p:cNvSpPr>
          <p:nvPr>
            <p:ph type="title"/>
          </p:nvPr>
        </p:nvSpPr>
        <p:spPr>
          <a:xfrm>
            <a:off x="2177511" y="835700"/>
            <a:ext cx="4664989" cy="810317"/>
          </a:xfrm>
          <a:prstGeom prst="rect">
            <a:avLst/>
          </a:prstGeom>
          <a:noFill/>
          <a:ln>
            <a:noFill/>
          </a:ln>
        </p:spPr>
        <p:txBody>
          <a:bodyPr spcFirstLastPara="1" wrap="square" lIns="0" tIns="10000" rIns="0" bIns="0" anchor="t" anchorCtr="0">
            <a:spAutoFit/>
          </a:bodyPr>
          <a:lstStyle/>
          <a:p>
            <a:pPr marL="12700" lvl="0" indent="0" algn="ctr" rtl="0">
              <a:lnSpc>
                <a:spcPct val="100000"/>
              </a:lnSpc>
              <a:spcBef>
                <a:spcPts val="0"/>
              </a:spcBef>
              <a:spcAft>
                <a:spcPts val="0"/>
              </a:spcAft>
              <a:buNone/>
            </a:pPr>
            <a:r>
              <a:rPr lang="en" dirty="0">
                <a:latin typeface="Times New Roman" panose="02020603050405020304" pitchFamily="18" charset="0"/>
                <a:cs typeface="Times New Roman" panose="02020603050405020304" pitchFamily="18" charset="0"/>
              </a:rPr>
              <a:t>Object Oriented Programming with JAVA</a:t>
            </a:r>
            <a:endParaRPr dirty="0">
              <a:latin typeface="Times New Roman" panose="02020603050405020304" pitchFamily="18" charset="0"/>
              <a:cs typeface="Times New Roman" panose="02020603050405020304" pitchFamily="18" charset="0"/>
            </a:endParaRPr>
          </a:p>
        </p:txBody>
      </p:sp>
      <p:grpSp>
        <p:nvGrpSpPr>
          <p:cNvPr id="100" name="Google Shape;100;p14"/>
          <p:cNvGrpSpPr/>
          <p:nvPr/>
        </p:nvGrpSpPr>
        <p:grpSpPr>
          <a:xfrm>
            <a:off x="1417318" y="184815"/>
            <a:ext cx="6309360" cy="1714499"/>
            <a:chOff x="1889759" y="499872"/>
            <a:chExt cx="8412480" cy="2285998"/>
          </a:xfrm>
        </p:grpSpPr>
        <p:pic>
          <p:nvPicPr>
            <p:cNvPr id="101" name="Google Shape;101;p14"/>
            <p:cNvPicPr preferRelativeResize="0"/>
            <p:nvPr/>
          </p:nvPicPr>
          <p:blipFill rotWithShape="1">
            <a:blip r:embed="rId4">
              <a:alphaModFix/>
            </a:blip>
            <a:srcRect/>
            <a:stretch/>
          </p:blipFill>
          <p:spPr>
            <a:xfrm>
              <a:off x="4507991" y="499872"/>
              <a:ext cx="3176016" cy="627888"/>
            </a:xfrm>
            <a:prstGeom prst="rect">
              <a:avLst/>
            </a:prstGeom>
            <a:noFill/>
            <a:ln>
              <a:noFill/>
            </a:ln>
          </p:spPr>
        </p:pic>
        <p:sp>
          <p:nvSpPr>
            <p:cNvPr id="102" name="Google Shape;102;p14"/>
            <p:cNvSpPr/>
            <p:nvPr/>
          </p:nvSpPr>
          <p:spPr>
            <a:xfrm>
              <a:off x="1891283" y="2738627"/>
              <a:ext cx="8382000" cy="3175"/>
            </a:xfrm>
            <a:custGeom>
              <a:avLst/>
              <a:gdLst/>
              <a:ahLst/>
              <a:cxnLst/>
              <a:rect l="l" t="t" r="r" b="b"/>
              <a:pathLst>
                <a:path w="8382000" h="3175" extrusionOk="0">
                  <a:moveTo>
                    <a:pt x="0" y="0"/>
                  </a:moveTo>
                  <a:lnTo>
                    <a:pt x="8382000" y="304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03" name="Google Shape;103;p14"/>
            <p:cNvPicPr preferRelativeResize="0"/>
            <p:nvPr/>
          </p:nvPicPr>
          <p:blipFill rotWithShape="1">
            <a:blip r:embed="rId5">
              <a:alphaModFix/>
            </a:blip>
            <a:srcRect/>
            <a:stretch/>
          </p:blipFill>
          <p:spPr>
            <a:xfrm>
              <a:off x="1889759" y="2691383"/>
              <a:ext cx="124967" cy="94487"/>
            </a:xfrm>
            <a:prstGeom prst="rect">
              <a:avLst/>
            </a:prstGeom>
            <a:noFill/>
            <a:ln>
              <a:noFill/>
            </a:ln>
          </p:spPr>
        </p:pic>
        <p:pic>
          <p:nvPicPr>
            <p:cNvPr id="104" name="Google Shape;104;p14"/>
            <p:cNvPicPr preferRelativeResize="0"/>
            <p:nvPr/>
          </p:nvPicPr>
          <p:blipFill rotWithShape="1">
            <a:blip r:embed="rId5">
              <a:alphaModFix/>
            </a:blip>
            <a:srcRect/>
            <a:stretch/>
          </p:blipFill>
          <p:spPr>
            <a:xfrm>
              <a:off x="10177271" y="2691383"/>
              <a:ext cx="124968" cy="94487"/>
            </a:xfrm>
            <a:prstGeom prst="rect">
              <a:avLst/>
            </a:prstGeom>
            <a:noFill/>
            <a:ln>
              <a:noFill/>
            </a:ln>
          </p:spPr>
        </p:pic>
      </p:grpSp>
      <p:sp>
        <p:nvSpPr>
          <p:cNvPr id="2" name="Google Shape;99;p14">
            <a:extLst>
              <a:ext uri="{FF2B5EF4-FFF2-40B4-BE49-F238E27FC236}">
                <a16:creationId xmlns:a16="http://schemas.microsoft.com/office/drawing/2014/main" id="{E3C9FCD7-04C1-738E-7A7B-605890E5487F}"/>
              </a:ext>
            </a:extLst>
          </p:cNvPr>
          <p:cNvSpPr txBox="1"/>
          <p:nvPr/>
        </p:nvSpPr>
        <p:spPr>
          <a:xfrm>
            <a:off x="1500756" y="1974922"/>
            <a:ext cx="6121909" cy="272187"/>
          </a:xfrm>
          <a:prstGeom prst="rect">
            <a:avLst/>
          </a:prstGeom>
          <a:noFill/>
          <a:ln>
            <a:noFill/>
          </a:ln>
        </p:spPr>
        <p:txBody>
          <a:bodyPr spcFirstLastPara="1" wrap="square" lIns="0" tIns="10475" rIns="0" bIns="0" anchor="t" anchorCtr="0">
            <a:spAutoFit/>
          </a:bodyPr>
          <a:lstStyle/>
          <a:p>
            <a:pPr marL="0" marR="0" lvl="0" indent="0" algn="ctr" rtl="0">
              <a:lnSpc>
                <a:spcPct val="100000"/>
              </a:lnSpc>
              <a:spcBef>
                <a:spcPts val="0"/>
              </a:spcBef>
              <a:spcAft>
                <a:spcPts val="0"/>
              </a:spcAft>
              <a:buNone/>
            </a:pPr>
            <a:r>
              <a:rPr lang="en" sz="17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Computer Science &amp; Engineering, PIET</a:t>
            </a:r>
            <a:endParaRPr sz="17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 name="Google Shape;130;p17">
            <a:extLst>
              <a:ext uri="{FF2B5EF4-FFF2-40B4-BE49-F238E27FC236}">
                <a16:creationId xmlns:a16="http://schemas.microsoft.com/office/drawing/2014/main" id="{12024491-C633-AE79-C71E-33439D7EAF61}"/>
              </a:ext>
            </a:extLst>
          </p:cNvPr>
          <p:cNvSpPr txBox="1">
            <a:spLocks noGrp="1"/>
          </p:cNvSpPr>
          <p:nvPr>
            <p:ph type="title"/>
          </p:nvPr>
        </p:nvSpPr>
        <p:spPr>
          <a:xfrm>
            <a:off x="153969" y="1205663"/>
            <a:ext cx="8836062" cy="439546"/>
          </a:xfrm>
          <a:prstGeom prst="rect">
            <a:avLst/>
          </a:prstGeom>
          <a:noFill/>
          <a:ln>
            <a:noFill/>
          </a:ln>
        </p:spPr>
        <p:txBody>
          <a:bodyPr spcFirstLastPara="1" wrap="square" lIns="0" tIns="8575" rIns="0" bIns="0" anchor="t" anchorCtr="0">
            <a:spAutoFit/>
          </a:bodyPr>
          <a:lstStyle/>
          <a:p>
            <a:pPr lvl="0" rtl="0">
              <a:spcBef>
                <a:spcPts val="0"/>
              </a:spcBef>
              <a:spcAft>
                <a:spcPts val="0"/>
              </a:spcAft>
              <a:buClr>
                <a:schemeClr val="dk1"/>
              </a:buClr>
              <a:buSzPts val="2800"/>
            </a:pPr>
            <a:r>
              <a:rPr lang="en-US" sz="2800" dirty="0">
                <a:solidFill>
                  <a:schemeClr val="bg1"/>
                </a:solidFill>
                <a:latin typeface="Times New Roman" panose="02020603050405020304" pitchFamily="18" charset="0"/>
                <a:cs typeface="Times New Roman" panose="02020603050405020304" pitchFamily="18" charset="0"/>
              </a:rPr>
              <a:t>  Another example:</a:t>
            </a:r>
            <a:endParaRPr sz="28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B982029-1F19-088E-C2B4-CECB4B74B5FF}"/>
              </a:ext>
            </a:extLst>
          </p:cNvPr>
          <p:cNvPicPr>
            <a:picLocks noChangeAspect="1"/>
          </p:cNvPicPr>
          <p:nvPr/>
        </p:nvPicPr>
        <p:blipFill>
          <a:blip r:embed="rId3"/>
          <a:stretch>
            <a:fillRect/>
          </a:stretch>
        </p:blipFill>
        <p:spPr>
          <a:xfrm>
            <a:off x="0" y="1752127"/>
            <a:ext cx="9144000" cy="3391373"/>
          </a:xfrm>
          <a:prstGeom prst="rect">
            <a:avLst/>
          </a:prstGeom>
        </p:spPr>
      </p:pic>
    </p:spTree>
    <p:extLst>
      <p:ext uri="{BB962C8B-B14F-4D97-AF65-F5344CB8AC3E}">
        <p14:creationId xmlns:p14="http://schemas.microsoft.com/office/powerpoint/2010/main" val="169563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300" y="1281200"/>
            <a:ext cx="5579700"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Why do we need inheritance?</a:t>
            </a:r>
            <a:endParaRPr sz="2800" dirty="0">
              <a:solidFill>
                <a:schemeClr val="bg1"/>
              </a:solidFill>
            </a:endParaRPr>
          </a:p>
        </p:txBody>
      </p:sp>
      <p:pic>
        <p:nvPicPr>
          <p:cNvPr id="3" name="Picture 2">
            <a:extLst>
              <a:ext uri="{FF2B5EF4-FFF2-40B4-BE49-F238E27FC236}">
                <a16:creationId xmlns:a16="http://schemas.microsoft.com/office/drawing/2014/main" id="{EEE241CC-0FEF-FE94-0B4C-6AF2DBB5568C}"/>
              </a:ext>
            </a:extLst>
          </p:cNvPr>
          <p:cNvPicPr>
            <a:picLocks noChangeAspect="1"/>
          </p:cNvPicPr>
          <p:nvPr/>
        </p:nvPicPr>
        <p:blipFill>
          <a:blip r:embed="rId3"/>
          <a:stretch>
            <a:fillRect/>
          </a:stretch>
        </p:blipFill>
        <p:spPr>
          <a:xfrm>
            <a:off x="360620" y="1979407"/>
            <a:ext cx="2543530" cy="2538805"/>
          </a:xfrm>
          <a:prstGeom prst="rect">
            <a:avLst/>
          </a:prstGeom>
        </p:spPr>
      </p:pic>
      <p:pic>
        <p:nvPicPr>
          <p:cNvPr id="5" name="Picture 4">
            <a:extLst>
              <a:ext uri="{FF2B5EF4-FFF2-40B4-BE49-F238E27FC236}">
                <a16:creationId xmlns:a16="http://schemas.microsoft.com/office/drawing/2014/main" id="{C7D82C05-E6C7-C8BF-9406-7D9856FDE64E}"/>
              </a:ext>
            </a:extLst>
          </p:cNvPr>
          <p:cNvPicPr>
            <a:picLocks noChangeAspect="1"/>
          </p:cNvPicPr>
          <p:nvPr/>
        </p:nvPicPr>
        <p:blipFill>
          <a:blip r:embed="rId4"/>
          <a:stretch>
            <a:fillRect/>
          </a:stretch>
        </p:blipFill>
        <p:spPr>
          <a:xfrm>
            <a:off x="5421854" y="1714595"/>
            <a:ext cx="3218633" cy="3266196"/>
          </a:xfrm>
          <a:prstGeom prst="rect">
            <a:avLst/>
          </a:prstGeom>
        </p:spPr>
      </p:pic>
      <p:sp>
        <p:nvSpPr>
          <p:cNvPr id="6" name="Arrow: Right 5">
            <a:extLst>
              <a:ext uri="{FF2B5EF4-FFF2-40B4-BE49-F238E27FC236}">
                <a16:creationId xmlns:a16="http://schemas.microsoft.com/office/drawing/2014/main" id="{33347802-92A7-F65C-C4EF-C6B27723436C}"/>
              </a:ext>
            </a:extLst>
          </p:cNvPr>
          <p:cNvSpPr/>
          <p:nvPr/>
        </p:nvSpPr>
        <p:spPr>
          <a:xfrm>
            <a:off x="3173506" y="3173506"/>
            <a:ext cx="1744835" cy="439546"/>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93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8" name="Picture 7">
            <a:extLst>
              <a:ext uri="{FF2B5EF4-FFF2-40B4-BE49-F238E27FC236}">
                <a16:creationId xmlns:a16="http://schemas.microsoft.com/office/drawing/2014/main" id="{BCE0011B-D279-8B05-0548-BD736A54A909}"/>
              </a:ext>
            </a:extLst>
          </p:cNvPr>
          <p:cNvPicPr>
            <a:picLocks noChangeAspect="1"/>
          </p:cNvPicPr>
          <p:nvPr/>
        </p:nvPicPr>
        <p:blipFill>
          <a:blip r:embed="rId3"/>
          <a:stretch>
            <a:fillRect/>
          </a:stretch>
        </p:blipFill>
        <p:spPr>
          <a:xfrm>
            <a:off x="0" y="1232154"/>
            <a:ext cx="3948056" cy="3911346"/>
          </a:xfrm>
          <a:prstGeom prst="rect">
            <a:avLst/>
          </a:prstGeom>
        </p:spPr>
      </p:pic>
      <p:pic>
        <p:nvPicPr>
          <p:cNvPr id="10" name="Picture 9">
            <a:extLst>
              <a:ext uri="{FF2B5EF4-FFF2-40B4-BE49-F238E27FC236}">
                <a16:creationId xmlns:a16="http://schemas.microsoft.com/office/drawing/2014/main" id="{03A62902-C99A-4DF9-0DBF-B2CD189A23BD}"/>
              </a:ext>
            </a:extLst>
          </p:cNvPr>
          <p:cNvPicPr>
            <a:picLocks noChangeAspect="1"/>
          </p:cNvPicPr>
          <p:nvPr/>
        </p:nvPicPr>
        <p:blipFill>
          <a:blip r:embed="rId4"/>
          <a:stretch>
            <a:fillRect/>
          </a:stretch>
        </p:blipFill>
        <p:spPr>
          <a:xfrm>
            <a:off x="5303520" y="1232154"/>
            <a:ext cx="3537123" cy="3911346"/>
          </a:xfrm>
          <a:prstGeom prst="rect">
            <a:avLst/>
          </a:prstGeom>
        </p:spPr>
      </p:pic>
      <p:sp>
        <p:nvSpPr>
          <p:cNvPr id="11" name="Arrow: Right 10">
            <a:extLst>
              <a:ext uri="{FF2B5EF4-FFF2-40B4-BE49-F238E27FC236}">
                <a16:creationId xmlns:a16="http://schemas.microsoft.com/office/drawing/2014/main" id="{D0733599-DA5C-D147-3723-7CEA8922BF82}"/>
              </a:ext>
            </a:extLst>
          </p:cNvPr>
          <p:cNvSpPr/>
          <p:nvPr/>
        </p:nvSpPr>
        <p:spPr>
          <a:xfrm>
            <a:off x="4071769" y="2968054"/>
            <a:ext cx="1108038" cy="439546"/>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693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300" y="1232154"/>
            <a:ext cx="9029700" cy="439546"/>
          </a:xfrm>
          <a:prstGeom prst="rect">
            <a:avLst/>
          </a:prstGeom>
          <a:noFill/>
          <a:ln>
            <a:noFill/>
          </a:ln>
        </p:spPr>
        <p:txBody>
          <a:bodyPr spcFirstLastPara="1" wrap="square" lIns="0" tIns="8575" rIns="0" bIns="0" anchor="t" anchorCtr="0">
            <a:spAutoFit/>
          </a:bodyPr>
          <a:lstStyle/>
          <a:p>
            <a:pPr lvl="0" rtl="0">
              <a:spcBef>
                <a:spcPts val="0"/>
              </a:spcBef>
              <a:spcAft>
                <a:spcPts val="0"/>
              </a:spcAft>
              <a:buClr>
                <a:schemeClr val="dk1"/>
              </a:buClr>
              <a:buSzPts val="2800"/>
            </a:pPr>
            <a:r>
              <a:rPr lang="en-US" sz="2800" dirty="0">
                <a:solidFill>
                  <a:schemeClr val="bg1"/>
                </a:solidFill>
                <a:latin typeface="Times New Roman" panose="02020603050405020304" pitchFamily="18" charset="0"/>
                <a:cs typeface="Times New Roman" panose="02020603050405020304" pitchFamily="18" charset="0"/>
              </a:rPr>
              <a:t>  How to implement Inheritance in java</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24A186-C525-292B-E3C5-0B4A73A1E6BD}"/>
              </a:ext>
            </a:extLst>
          </p:cNvPr>
          <p:cNvSpPr txBox="1"/>
          <p:nvPr/>
        </p:nvSpPr>
        <p:spPr>
          <a:xfrm>
            <a:off x="245408" y="1763641"/>
            <a:ext cx="8767483" cy="1938992"/>
          </a:xfrm>
          <a:prstGeom prst="rect">
            <a:avLst/>
          </a:prstGeom>
          <a:noFill/>
        </p:spPr>
        <p:txBody>
          <a:bodyPr wrap="square">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To inherit a class, you simply incorporate the definition of one class into another by using the </a:t>
            </a:r>
            <a:r>
              <a:rPr lang="en-IN" sz="2000" b="1" dirty="0">
                <a:latin typeface="Times New Roman" panose="02020603050405020304" pitchFamily="18" charset="0"/>
                <a:cs typeface="Times New Roman" panose="02020603050405020304" pitchFamily="18" charset="0"/>
              </a:rPr>
              <a:t>extends </a:t>
            </a:r>
            <a:r>
              <a:rPr lang="en-IN" sz="2000" dirty="0">
                <a:latin typeface="Times New Roman" panose="02020603050405020304" pitchFamily="18" charset="0"/>
                <a:cs typeface="Times New Roman" panose="02020603050405020304" pitchFamily="18" charset="0"/>
              </a:rPr>
              <a:t>keyword.</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term extends is a predefined keyword in a java, that allows you to create a new child class by deriving the variables and methods from the parent class to reduce code length and improve performance.</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Syntax:</a:t>
            </a:r>
          </a:p>
        </p:txBody>
      </p:sp>
      <p:pic>
        <p:nvPicPr>
          <p:cNvPr id="5" name="Picture 4">
            <a:extLst>
              <a:ext uri="{FF2B5EF4-FFF2-40B4-BE49-F238E27FC236}">
                <a16:creationId xmlns:a16="http://schemas.microsoft.com/office/drawing/2014/main" id="{6FC29F75-16B1-B12D-86C4-8DFFD18DD5E3}"/>
              </a:ext>
            </a:extLst>
          </p:cNvPr>
          <p:cNvPicPr>
            <a:picLocks noChangeAspect="1"/>
          </p:cNvPicPr>
          <p:nvPr/>
        </p:nvPicPr>
        <p:blipFill>
          <a:blip r:embed="rId3"/>
          <a:stretch>
            <a:fillRect/>
          </a:stretch>
        </p:blipFill>
        <p:spPr>
          <a:xfrm>
            <a:off x="245408" y="3702632"/>
            <a:ext cx="8608136" cy="1181339"/>
          </a:xfrm>
          <a:prstGeom prst="rect">
            <a:avLst/>
          </a:prstGeom>
        </p:spPr>
      </p:pic>
    </p:spTree>
    <p:extLst>
      <p:ext uri="{BB962C8B-B14F-4D97-AF65-F5344CB8AC3E}">
        <p14:creationId xmlns:p14="http://schemas.microsoft.com/office/powerpoint/2010/main" val="1917573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0938" y="1204390"/>
            <a:ext cx="8771516" cy="439546"/>
          </a:xfrm>
          <a:prstGeom prst="rect">
            <a:avLst/>
          </a:prstGeom>
          <a:noFill/>
          <a:ln>
            <a:noFill/>
          </a:ln>
        </p:spPr>
        <p:txBody>
          <a:bodyPr spcFirstLastPara="1" wrap="square" lIns="0" tIns="8575" rIns="0" bIns="0" anchor="t" anchorCtr="0">
            <a:spAutoFit/>
          </a:bodyPr>
          <a:lstStyle/>
          <a:p>
            <a:pPr lvl="0" rtl="0">
              <a:spcBef>
                <a:spcPts val="0"/>
              </a:spcBef>
              <a:spcAft>
                <a:spcPts val="0"/>
              </a:spcAft>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  Implementing Inheritance in java</a:t>
            </a:r>
            <a:endParaRPr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E120873-BDB3-15C6-993D-10ED32172F27}"/>
              </a:ext>
            </a:extLst>
          </p:cNvPr>
          <p:cNvPicPr>
            <a:picLocks noChangeAspect="1"/>
          </p:cNvPicPr>
          <p:nvPr/>
        </p:nvPicPr>
        <p:blipFill>
          <a:blip r:embed="rId3"/>
          <a:stretch>
            <a:fillRect/>
          </a:stretch>
        </p:blipFill>
        <p:spPr>
          <a:xfrm>
            <a:off x="0" y="1763641"/>
            <a:ext cx="8993393" cy="3379859"/>
          </a:xfrm>
          <a:prstGeom prst="rect">
            <a:avLst/>
          </a:prstGeom>
        </p:spPr>
      </p:pic>
    </p:spTree>
    <p:extLst>
      <p:ext uri="{BB962C8B-B14F-4D97-AF65-F5344CB8AC3E}">
        <p14:creationId xmlns:p14="http://schemas.microsoft.com/office/powerpoint/2010/main" val="404975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5" name="Picture 4">
            <a:extLst>
              <a:ext uri="{FF2B5EF4-FFF2-40B4-BE49-F238E27FC236}">
                <a16:creationId xmlns:a16="http://schemas.microsoft.com/office/drawing/2014/main" id="{BF78DBFE-1CC0-2B5B-4F64-926DF8C08D0D}"/>
              </a:ext>
            </a:extLst>
          </p:cNvPr>
          <p:cNvPicPr>
            <a:picLocks noChangeAspect="1"/>
          </p:cNvPicPr>
          <p:nvPr/>
        </p:nvPicPr>
        <p:blipFill>
          <a:blip r:embed="rId3"/>
          <a:stretch>
            <a:fillRect/>
          </a:stretch>
        </p:blipFill>
        <p:spPr>
          <a:xfrm>
            <a:off x="0" y="1131462"/>
            <a:ext cx="9144000" cy="4012038"/>
          </a:xfrm>
          <a:prstGeom prst="rect">
            <a:avLst/>
          </a:prstGeom>
        </p:spPr>
      </p:pic>
    </p:spTree>
    <p:extLst>
      <p:ext uri="{BB962C8B-B14F-4D97-AF65-F5344CB8AC3E}">
        <p14:creationId xmlns:p14="http://schemas.microsoft.com/office/powerpoint/2010/main" val="225315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300" y="1205663"/>
            <a:ext cx="5579700"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  Access modifiers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E003EB5-7FB3-82CF-F6CA-2E11B332BCB5}"/>
              </a:ext>
            </a:extLst>
          </p:cNvPr>
          <p:cNvSpPr txBox="1"/>
          <p:nvPr/>
        </p:nvSpPr>
        <p:spPr>
          <a:xfrm>
            <a:off x="199016" y="1906512"/>
            <a:ext cx="8697558" cy="2677656"/>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public – Public members are visible to all classes.</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private – Private members are visible only to the class to which they belong.</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protected – Protected members are visible only to the class to which they belong, and derived classes.</a:t>
            </a:r>
          </a:p>
        </p:txBody>
      </p:sp>
    </p:spTree>
    <p:extLst>
      <p:ext uri="{BB962C8B-B14F-4D97-AF65-F5344CB8AC3E}">
        <p14:creationId xmlns:p14="http://schemas.microsoft.com/office/powerpoint/2010/main" val="254090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25057" y="1232154"/>
            <a:ext cx="5579700"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  Protected access modifier</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ED942BB-5ED6-D7D7-CFE7-01BBCBD12627}"/>
              </a:ext>
            </a:extLst>
          </p:cNvPr>
          <p:cNvSpPr txBox="1"/>
          <p:nvPr/>
        </p:nvSpPr>
        <p:spPr>
          <a:xfrm>
            <a:off x="125056" y="1931641"/>
            <a:ext cx="8771517" cy="2677656"/>
          </a:xfrm>
          <a:prstGeom prst="rect">
            <a:avLst/>
          </a:prstGeom>
          <a:noFill/>
        </p:spPr>
        <p:txBody>
          <a:bodyPr wrap="square">
            <a:spAutoFit/>
          </a:bodyPr>
          <a:lstStyle/>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Protected access modifier plays a key role in inheritance.</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Protected members of the class can be accessed within the class and from derived class but cannot be accessed from any other   class or program.</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It works like public for derived class and private for other class.</a:t>
            </a:r>
          </a:p>
        </p:txBody>
      </p:sp>
    </p:spTree>
    <p:extLst>
      <p:ext uri="{BB962C8B-B14F-4D97-AF65-F5344CB8AC3E}">
        <p14:creationId xmlns:p14="http://schemas.microsoft.com/office/powerpoint/2010/main" val="356063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991522"/>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46573" y="1012969"/>
            <a:ext cx="5579700"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IN" sz="2800" dirty="0">
                <a:solidFill>
                  <a:schemeClr val="bg1"/>
                </a:solidFill>
                <a:latin typeface="Times New Roman" panose="02020603050405020304" pitchFamily="18" charset="0"/>
                <a:cs typeface="Times New Roman" panose="02020603050405020304" pitchFamily="18" charset="0"/>
              </a:rPr>
              <a:t>Access Control</a:t>
            </a:r>
            <a:endParaRPr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EFB3FB8F-B779-3BB3-B2B4-235E2C40AEAD}"/>
              </a:ext>
            </a:extLst>
          </p:cNvPr>
          <p:cNvGraphicFramePr>
            <a:graphicFrameLocks noGrp="1"/>
          </p:cNvGraphicFramePr>
          <p:nvPr>
            <p:extLst>
              <p:ext uri="{D42A27DB-BD31-4B8C-83A1-F6EECF244321}">
                <p14:modId xmlns:p14="http://schemas.microsoft.com/office/powerpoint/2010/main" val="1101370801"/>
              </p:ext>
            </p:extLst>
          </p:nvPr>
        </p:nvGraphicFramePr>
        <p:xfrm>
          <a:off x="35249" y="1495410"/>
          <a:ext cx="9073502" cy="3688080"/>
        </p:xfrm>
        <a:graphic>
          <a:graphicData uri="http://schemas.openxmlformats.org/drawingml/2006/table">
            <a:tbl>
              <a:tblPr firstRow="1" bandRow="1">
                <a:tableStyleId>{5C22544A-7EE6-4342-B048-85BDC9FD1C3A}</a:tableStyleId>
              </a:tblPr>
              <a:tblGrid>
                <a:gridCol w="1406563">
                  <a:extLst>
                    <a:ext uri="{9D8B030D-6E8A-4147-A177-3AD203B41FA5}">
                      <a16:colId xmlns:a16="http://schemas.microsoft.com/office/drawing/2014/main" val="3393261866"/>
                    </a:ext>
                  </a:extLst>
                </a:gridCol>
                <a:gridCol w="7666939">
                  <a:extLst>
                    <a:ext uri="{9D8B030D-6E8A-4147-A177-3AD203B41FA5}">
                      <a16:colId xmlns:a16="http://schemas.microsoft.com/office/drawing/2014/main" val="1319407808"/>
                    </a:ext>
                  </a:extLst>
                </a:gridCol>
              </a:tblGrid>
              <a:tr h="563310">
                <a:tc>
                  <a:txBody>
                    <a:bodyPr/>
                    <a:lstStyle/>
                    <a:p>
                      <a:pPr algn="ctr"/>
                      <a:r>
                        <a:rPr lang="en-IN" sz="1600" dirty="0">
                          <a:latin typeface="Times New Roman" panose="02020603050405020304" pitchFamily="18" charset="0"/>
                          <a:cs typeface="Times New Roman" panose="02020603050405020304" pitchFamily="18" charset="0"/>
                        </a:rPr>
                        <a:t>Access Modifiers</a:t>
                      </a:r>
                    </a:p>
                  </a:txBody>
                  <a:tcPr/>
                </a:tc>
                <a:tc>
                  <a:txBody>
                    <a:bodyPr/>
                    <a:lstStyle/>
                    <a:p>
                      <a:pPr algn="ctr"/>
                      <a:r>
                        <a:rPr lang="en-IN" sz="20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84769420"/>
                  </a:ext>
                </a:extLst>
              </a:tr>
              <a:tr h="563310">
                <a:tc>
                  <a:txBody>
                    <a:bodyPr/>
                    <a:lstStyle/>
                    <a:p>
                      <a:pPr algn="ctr"/>
                      <a:r>
                        <a:rPr lang="en-IN" sz="1600" dirty="0">
                          <a:latin typeface="Times New Roman" panose="02020603050405020304" pitchFamily="18" charset="0"/>
                          <a:cs typeface="Times New Roman" panose="02020603050405020304" pitchFamily="18" charset="0"/>
                        </a:rPr>
                        <a:t>Private</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The access level of a private modifier is only within the class. It cannot be accessed from outside the class.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3189563"/>
                  </a:ext>
                </a:extLst>
              </a:tr>
              <a:tr h="563310">
                <a:tc>
                  <a:txBody>
                    <a:bodyPr/>
                    <a:lstStyle/>
                    <a:p>
                      <a:pPr algn="ctr"/>
                      <a:r>
                        <a:rPr lang="en-IN" sz="1600" dirty="0">
                          <a:latin typeface="Times New Roman" panose="02020603050405020304" pitchFamily="18" charset="0"/>
                          <a:cs typeface="Times New Roman" panose="02020603050405020304" pitchFamily="18" charset="0"/>
                        </a:rPr>
                        <a:t>Default</a:t>
                      </a:r>
                    </a:p>
                  </a:txBody>
                  <a:tcPr/>
                </a:tc>
                <a:tc>
                  <a:txBody>
                    <a:bodyPr/>
                    <a:lstStyle/>
                    <a:p>
                      <a:pPr algn="just"/>
                      <a:r>
                        <a:rPr lang="en-US" sz="1800" dirty="0">
                          <a:latin typeface="Times New Roman" panose="02020603050405020304" pitchFamily="18" charset="0"/>
                          <a:cs typeface="Times New Roman" panose="02020603050405020304" pitchFamily="18" charset="0"/>
                        </a:rPr>
                        <a:t>The access level of a default modifier is only within the package. It cannot be accessed from outside the package. If you do not specify any access level, it will be the default.</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0922289"/>
                  </a:ext>
                </a:extLst>
              </a:tr>
              <a:tr h="563310">
                <a:tc>
                  <a:txBody>
                    <a:bodyPr/>
                    <a:lstStyle/>
                    <a:p>
                      <a:pPr algn="ctr"/>
                      <a:r>
                        <a:rPr lang="en-IN" sz="1600" dirty="0">
                          <a:latin typeface="Times New Roman" panose="02020603050405020304" pitchFamily="18" charset="0"/>
                          <a:cs typeface="Times New Roman" panose="02020603050405020304" pitchFamily="18" charset="0"/>
                        </a:rPr>
                        <a:t>Protected</a:t>
                      </a:r>
                    </a:p>
                  </a:txBody>
                  <a:tcPr/>
                </a:tc>
                <a:tc>
                  <a:txBody>
                    <a:bodyPr/>
                    <a:lstStyle/>
                    <a:p>
                      <a:pPr algn="just"/>
                      <a:r>
                        <a:rPr lang="en-US" sz="1800" dirty="0">
                          <a:latin typeface="Times New Roman" panose="02020603050405020304" pitchFamily="18" charset="0"/>
                          <a:cs typeface="Times New Roman" panose="02020603050405020304" pitchFamily="18" charset="0"/>
                        </a:rPr>
                        <a:t>The access level of a protected modifier is within the package and outside the package through child class. If you do not make the child class, it cannot be accessed from outside the package.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5480889"/>
                  </a:ext>
                </a:extLst>
              </a:tr>
              <a:tr h="563310">
                <a:tc>
                  <a:txBody>
                    <a:bodyPr/>
                    <a:lstStyle/>
                    <a:p>
                      <a:pPr algn="ctr"/>
                      <a:r>
                        <a:rPr lang="en-IN" sz="1600" dirty="0">
                          <a:latin typeface="Times New Roman" panose="02020603050405020304" pitchFamily="18" charset="0"/>
                          <a:cs typeface="Times New Roman" panose="02020603050405020304" pitchFamily="18" charset="0"/>
                        </a:rPr>
                        <a:t>Public</a:t>
                      </a:r>
                    </a:p>
                  </a:txBody>
                  <a:tcPr/>
                </a:tc>
                <a:tc>
                  <a:txBody>
                    <a:bodyPr/>
                    <a:lstStyle/>
                    <a:p>
                      <a:pPr algn="just"/>
                      <a:r>
                        <a:rPr lang="en-US" sz="1800" dirty="0">
                          <a:latin typeface="Times New Roman" panose="02020603050405020304" pitchFamily="18" charset="0"/>
                          <a:cs typeface="Times New Roman" panose="02020603050405020304" pitchFamily="18" charset="0"/>
                        </a:rPr>
                        <a:t>The access level of a public modifier is everywhere. It can be accessed from within the class, outside the class, within the package and outside the package.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1672395"/>
                  </a:ext>
                </a:extLst>
              </a:tr>
            </a:tbl>
          </a:graphicData>
        </a:graphic>
      </p:graphicFrame>
    </p:spTree>
    <p:extLst>
      <p:ext uri="{BB962C8B-B14F-4D97-AF65-F5344CB8AC3E}">
        <p14:creationId xmlns:p14="http://schemas.microsoft.com/office/powerpoint/2010/main" val="3576483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9E9954F-EFA8-A25E-7577-30AF7E97E3D9}"/>
              </a:ext>
            </a:extLst>
          </p:cNvPr>
          <p:cNvPicPr>
            <a:picLocks noChangeAspect="1"/>
          </p:cNvPicPr>
          <p:nvPr/>
        </p:nvPicPr>
        <p:blipFill>
          <a:blip r:embed="rId3"/>
          <a:stretch>
            <a:fillRect/>
          </a:stretch>
        </p:blipFill>
        <p:spPr>
          <a:xfrm>
            <a:off x="0" y="1714595"/>
            <a:ext cx="9144000" cy="3428905"/>
          </a:xfrm>
          <a:prstGeom prst="rect">
            <a:avLst/>
          </a:prstGeom>
        </p:spPr>
      </p:pic>
    </p:spTree>
    <p:extLst>
      <p:ext uri="{BB962C8B-B14F-4D97-AF65-F5344CB8AC3E}">
        <p14:creationId xmlns:p14="http://schemas.microsoft.com/office/powerpoint/2010/main" val="253972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grpSp>
        <p:nvGrpSpPr>
          <p:cNvPr id="109" name="Google Shape;109;p15"/>
          <p:cNvGrpSpPr/>
          <p:nvPr/>
        </p:nvGrpSpPr>
        <p:grpSpPr>
          <a:xfrm>
            <a:off x="-1" y="76499"/>
            <a:ext cx="9144000" cy="5143498"/>
            <a:chOff x="0" y="0"/>
            <a:chExt cx="12192000" cy="6857997"/>
          </a:xfrm>
        </p:grpSpPr>
        <p:pic>
          <p:nvPicPr>
            <p:cNvPr id="110" name="Google Shape;110;p15"/>
            <p:cNvPicPr preferRelativeResize="0"/>
            <p:nvPr/>
          </p:nvPicPr>
          <p:blipFill rotWithShape="1">
            <a:blip r:embed="rId3">
              <a:alphaModFix/>
            </a:blip>
            <a:srcRect/>
            <a:stretch/>
          </p:blipFill>
          <p:spPr>
            <a:xfrm>
              <a:off x="0" y="0"/>
              <a:ext cx="12192000" cy="6857997"/>
            </a:xfrm>
            <a:prstGeom prst="rect">
              <a:avLst/>
            </a:prstGeom>
            <a:noFill/>
            <a:ln>
              <a:noFill/>
            </a:ln>
          </p:spPr>
        </p:pic>
        <p:pic>
          <p:nvPicPr>
            <p:cNvPr id="111" name="Google Shape;111;p15"/>
            <p:cNvPicPr preferRelativeResize="0"/>
            <p:nvPr/>
          </p:nvPicPr>
          <p:blipFill rotWithShape="1">
            <a:blip r:embed="rId4">
              <a:alphaModFix/>
            </a:blip>
            <a:srcRect/>
            <a:stretch/>
          </p:blipFill>
          <p:spPr>
            <a:xfrm>
              <a:off x="2478023" y="2572511"/>
              <a:ext cx="7239000" cy="2804160"/>
            </a:xfrm>
            <a:prstGeom prst="rect">
              <a:avLst/>
            </a:prstGeom>
            <a:noFill/>
            <a:ln>
              <a:noFill/>
            </a:ln>
          </p:spPr>
        </p:pic>
        <p:sp>
          <p:nvSpPr>
            <p:cNvPr id="112" name="Google Shape;112;p15"/>
            <p:cNvSpPr/>
            <p:nvPr/>
          </p:nvSpPr>
          <p:spPr>
            <a:xfrm>
              <a:off x="0" y="3715511"/>
              <a:ext cx="12192000" cy="713739"/>
            </a:xfrm>
            <a:custGeom>
              <a:avLst/>
              <a:gdLst/>
              <a:ahLst/>
              <a:cxnLst/>
              <a:rect l="l" t="t" r="r" b="b"/>
              <a:pathLst>
                <a:path w="12192000" h="713739" extrusionOk="0">
                  <a:moveTo>
                    <a:pt x="12192000" y="0"/>
                  </a:moveTo>
                  <a:lnTo>
                    <a:pt x="0" y="0"/>
                  </a:lnTo>
                  <a:lnTo>
                    <a:pt x="0" y="713232"/>
                  </a:lnTo>
                  <a:lnTo>
                    <a:pt x="12192000" y="713232"/>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13" name="Google Shape;113;p15"/>
          <p:cNvSpPr txBox="1"/>
          <p:nvPr/>
        </p:nvSpPr>
        <p:spPr>
          <a:xfrm>
            <a:off x="1" y="2741459"/>
            <a:ext cx="9004150" cy="625651"/>
          </a:xfrm>
          <a:prstGeom prst="rect">
            <a:avLst/>
          </a:prstGeom>
          <a:noFill/>
          <a:ln>
            <a:noFill/>
          </a:ln>
        </p:spPr>
        <p:txBody>
          <a:bodyPr spcFirstLastPara="1" wrap="square" lIns="0" tIns="10000" rIns="0" bIns="0" anchor="t" anchorCtr="0">
            <a:spAutoFit/>
          </a:bodyPr>
          <a:lstStyle/>
          <a:p>
            <a:pPr marL="12700" marR="0" lvl="0" indent="0" algn="ctr" rtl="0">
              <a:lnSpc>
                <a:spcPct val="100000"/>
              </a:lnSpc>
              <a:spcBef>
                <a:spcPts val="0"/>
              </a:spcBef>
              <a:spcAft>
                <a:spcPts val="0"/>
              </a:spcAft>
              <a:buNone/>
            </a:pPr>
            <a:r>
              <a:rPr lang="en" sz="4000" b="1" dirty="0">
                <a:solidFill>
                  <a:srgbClr val="FFFFFF"/>
                </a:solidFill>
                <a:latin typeface="Times New Roman" panose="02020603050405020304" pitchFamily="18" charset="0"/>
                <a:ea typeface="Calibri"/>
                <a:cs typeface="Times New Roman" panose="02020603050405020304" pitchFamily="18" charset="0"/>
                <a:sym typeface="Calibri"/>
              </a:rPr>
              <a:t>Inheritance </a:t>
            </a:r>
            <a:endParaRPr sz="4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4" name="Google Shape;114;p15"/>
          <p:cNvSpPr txBox="1">
            <a:spLocks noGrp="1"/>
          </p:cNvSpPr>
          <p:nvPr>
            <p:ph type="ctrTitle"/>
          </p:nvPr>
        </p:nvSpPr>
        <p:spPr>
          <a:xfrm>
            <a:off x="3452484" y="1630464"/>
            <a:ext cx="2099183" cy="625651"/>
          </a:xfrm>
          <a:prstGeom prst="rect">
            <a:avLst/>
          </a:prstGeom>
          <a:noFill/>
          <a:ln>
            <a:noFill/>
          </a:ln>
        </p:spPr>
        <p:txBody>
          <a:bodyPr spcFirstLastPara="1" wrap="square" lIns="0" tIns="10000" rIns="0" bIns="0" anchor="t" anchorCtr="0">
            <a:spAutoFit/>
          </a:bodyPr>
          <a:lstStyle/>
          <a:p>
            <a:pPr marL="12700" lvl="0" indent="0" algn="ctr" rtl="0">
              <a:lnSpc>
                <a:spcPct val="100000"/>
              </a:lnSpc>
              <a:spcBef>
                <a:spcPts val="0"/>
              </a:spcBef>
              <a:spcAft>
                <a:spcPts val="0"/>
              </a:spcAft>
              <a:buNone/>
            </a:pPr>
            <a:r>
              <a:rPr lang="en" sz="4000" dirty="0">
                <a:latin typeface="Times New Roman" panose="02020603050405020304" pitchFamily="18" charset="0"/>
                <a:cs typeface="Times New Roman" panose="02020603050405020304" pitchFamily="18" charset="0"/>
              </a:rPr>
              <a:t>UNIT-6</a:t>
            </a:r>
            <a:endParaRPr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 name="Google Shape;130;p17">
            <a:extLst>
              <a:ext uri="{FF2B5EF4-FFF2-40B4-BE49-F238E27FC236}">
                <a16:creationId xmlns:a16="http://schemas.microsoft.com/office/drawing/2014/main" id="{3E7F3AF9-7C27-9CC5-57B2-6EBFEA0BC99B}"/>
              </a:ext>
            </a:extLst>
          </p:cNvPr>
          <p:cNvSpPr txBox="1">
            <a:spLocks noGrp="1"/>
          </p:cNvSpPr>
          <p:nvPr>
            <p:ph type="title"/>
          </p:nvPr>
        </p:nvSpPr>
        <p:spPr>
          <a:xfrm>
            <a:off x="311972" y="1205663"/>
            <a:ext cx="8681420" cy="439546"/>
          </a:xfrm>
          <a:prstGeom prst="rect">
            <a:avLst/>
          </a:prstGeom>
          <a:noFill/>
          <a:ln>
            <a:noFill/>
          </a:ln>
        </p:spPr>
        <p:txBody>
          <a:bodyPr spcFirstLastPara="1" wrap="square" lIns="0" tIns="8575" rIns="0" bIns="0" anchor="t" anchorCtr="0">
            <a:spAutoFit/>
          </a:bodyPr>
          <a:lstStyle/>
          <a:p>
            <a:pPr lvl="0" rtl="0">
              <a:spcBef>
                <a:spcPts val="0"/>
              </a:spcBef>
              <a:spcAft>
                <a:spcPts val="0"/>
              </a:spcAft>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Inheritance: Property</a:t>
            </a:r>
            <a:endParaRPr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5CC6A9-9722-0605-3EAB-9EA9D2D90BBA}"/>
              </a:ext>
            </a:extLst>
          </p:cNvPr>
          <p:cNvPicPr>
            <a:picLocks noChangeAspect="1"/>
          </p:cNvPicPr>
          <p:nvPr/>
        </p:nvPicPr>
        <p:blipFill>
          <a:blip r:embed="rId3"/>
          <a:stretch>
            <a:fillRect/>
          </a:stretch>
        </p:blipFill>
        <p:spPr>
          <a:xfrm>
            <a:off x="0" y="1714595"/>
            <a:ext cx="9144000" cy="3428905"/>
          </a:xfrm>
          <a:prstGeom prst="rect">
            <a:avLst/>
          </a:prstGeom>
        </p:spPr>
      </p:pic>
    </p:spTree>
    <p:extLst>
      <p:ext uri="{BB962C8B-B14F-4D97-AF65-F5344CB8AC3E}">
        <p14:creationId xmlns:p14="http://schemas.microsoft.com/office/powerpoint/2010/main" val="1111760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333487" y="1232154"/>
            <a:ext cx="8681420" cy="439546"/>
          </a:xfrm>
          <a:prstGeom prst="rect">
            <a:avLst/>
          </a:prstGeom>
          <a:noFill/>
          <a:ln>
            <a:noFill/>
          </a:ln>
        </p:spPr>
        <p:txBody>
          <a:bodyPr spcFirstLastPara="1" wrap="square" lIns="0" tIns="8575" rIns="0" bIns="0" anchor="t" anchorCtr="0">
            <a:spAutoFit/>
          </a:bodyPr>
          <a:lstStyle/>
          <a:p>
            <a:pPr lvl="0" rtl="0">
              <a:spcBef>
                <a:spcPts val="0"/>
              </a:spcBef>
              <a:spcAft>
                <a:spcPts val="0"/>
              </a:spcAft>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Inheritance: Advantages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4439AE-380A-3648-3E13-F3E8D3018E22}"/>
              </a:ext>
            </a:extLst>
          </p:cNvPr>
          <p:cNvSpPr txBox="1"/>
          <p:nvPr/>
        </p:nvSpPr>
        <p:spPr>
          <a:xfrm>
            <a:off x="0" y="1845580"/>
            <a:ext cx="6895652" cy="3170099"/>
          </a:xfrm>
          <a:prstGeom prst="rect">
            <a:avLst/>
          </a:prstGeom>
          <a:noFill/>
        </p:spPr>
        <p:txBody>
          <a:bodyPr wrap="square">
            <a:sp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Promotes reusability</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When an existing code is reused, it leads to less development and maintenance costs.</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It is used to generate more dominant objects.</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Avoids duplicity and data redundancy.</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Inheritance makes the sub classes follow a standard interface.</a:t>
            </a:r>
          </a:p>
        </p:txBody>
      </p:sp>
    </p:spTree>
    <p:extLst>
      <p:ext uri="{BB962C8B-B14F-4D97-AF65-F5344CB8AC3E}">
        <p14:creationId xmlns:p14="http://schemas.microsoft.com/office/powerpoint/2010/main" val="3730874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333487" y="1232154"/>
            <a:ext cx="8681420" cy="439546"/>
          </a:xfrm>
          <a:prstGeom prst="rect">
            <a:avLst/>
          </a:prstGeom>
          <a:noFill/>
          <a:ln>
            <a:noFill/>
          </a:ln>
        </p:spPr>
        <p:txBody>
          <a:bodyPr spcFirstLastPara="1" wrap="square" lIns="0" tIns="8575" rIns="0" bIns="0" anchor="t" anchorCtr="0">
            <a:spAutoFit/>
          </a:bodyPr>
          <a:lstStyle/>
          <a:p>
            <a:pPr lvl="0" rtl="0">
              <a:spcBef>
                <a:spcPts val="0"/>
              </a:spcBef>
              <a:spcAft>
                <a:spcPts val="0"/>
              </a:spcAft>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Inheritance: Disadvantages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4439AE-380A-3648-3E13-F3E8D3018E22}"/>
              </a:ext>
            </a:extLst>
          </p:cNvPr>
          <p:cNvSpPr txBox="1"/>
          <p:nvPr/>
        </p:nvSpPr>
        <p:spPr>
          <a:xfrm>
            <a:off x="0" y="1714595"/>
            <a:ext cx="8854068" cy="3046988"/>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main disadvantage of the inheritance is that the two classes are dependent on each other.</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If the functionality of the base class is changed then the changes have to be done on the child classes also.</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It increases the time and efforts take to jump through different levels of the inheritance.</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dirty="0">
                <a:latin typeface="Times New Roman" panose="02020603050405020304" pitchFamily="18" charset="0"/>
                <a:cs typeface="Times New Roman" panose="02020603050405020304" pitchFamily="18" charset="0"/>
              </a:rPr>
              <a:t>If the methods in the super class are deleted then it is very difficult to maintain the functionality of the child class.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75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05559" y="1232154"/>
            <a:ext cx="8932881" cy="439546"/>
          </a:xfrm>
          <a:prstGeom prst="rect">
            <a:avLst/>
          </a:prstGeom>
          <a:noFill/>
          <a:ln>
            <a:noFill/>
          </a:ln>
        </p:spPr>
        <p:txBody>
          <a:bodyPr spcFirstLastPara="1" wrap="square" lIns="0" tIns="8575" rIns="0" bIns="0" anchor="t" anchorCtr="0">
            <a:spAutoFit/>
          </a:bodyPr>
          <a:lstStyle/>
          <a:p>
            <a:pPr lvl="0" rtl="0">
              <a:spcBef>
                <a:spcPts val="0"/>
              </a:spcBef>
              <a:spcAft>
                <a:spcPts val="0"/>
              </a:spcAft>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  Types of Inheritance</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2647B8A-7B1E-1316-6102-4DF947DAA7AF}"/>
              </a:ext>
            </a:extLst>
          </p:cNvPr>
          <p:cNvSpPr txBox="1"/>
          <p:nvPr/>
        </p:nvSpPr>
        <p:spPr>
          <a:xfrm>
            <a:off x="301213" y="1944308"/>
            <a:ext cx="8520057" cy="2246769"/>
          </a:xfrm>
          <a:prstGeom prst="rect">
            <a:avLst/>
          </a:prstGeom>
          <a:noFill/>
        </p:spPr>
        <p:txBody>
          <a:bodyPr wrap="square">
            <a:spAutoFit/>
          </a:bodyPr>
          <a:lstStyle/>
          <a:p>
            <a:pPr marL="514350" indent="-514350" algn="just">
              <a:buAutoNum type="arabicPeriod"/>
            </a:pPr>
            <a:r>
              <a:rPr lang="en-US" sz="2800" b="0" i="0" u="none" strike="noStrike" baseline="0" dirty="0">
                <a:latin typeface="Times New Roman" panose="02020603050405020304" pitchFamily="18" charset="0"/>
                <a:cs typeface="Times New Roman" panose="02020603050405020304" pitchFamily="18" charset="0"/>
              </a:rPr>
              <a:t>Single Inheritance</a:t>
            </a:r>
          </a:p>
          <a:p>
            <a:pPr marL="514350" indent="-514350" algn="just">
              <a:buAutoNum type="arabicPeriod"/>
            </a:pPr>
            <a:r>
              <a:rPr lang="en-US" sz="2800" b="0" i="0" u="none" strike="noStrike" baseline="0" dirty="0">
                <a:latin typeface="Times New Roman" panose="02020603050405020304" pitchFamily="18" charset="0"/>
                <a:cs typeface="Times New Roman" panose="02020603050405020304" pitchFamily="18" charset="0"/>
              </a:rPr>
              <a:t>Multilevel Inheritance</a:t>
            </a:r>
          </a:p>
          <a:p>
            <a:pPr marL="514350" indent="-514350" algn="just">
              <a:buAutoNum type="arabicPeriod"/>
            </a:pPr>
            <a:r>
              <a:rPr lang="en-US" sz="2800" b="0" i="0" u="none" strike="noStrike" baseline="0" dirty="0">
                <a:latin typeface="Times New Roman" panose="02020603050405020304" pitchFamily="18" charset="0"/>
                <a:cs typeface="Times New Roman" panose="02020603050405020304" pitchFamily="18" charset="0"/>
              </a:rPr>
              <a:t>Multiple Inheritance</a:t>
            </a:r>
          </a:p>
          <a:p>
            <a:pPr marL="514350" indent="-514350" algn="just">
              <a:buAutoNum type="arabicPeriod"/>
            </a:pPr>
            <a:r>
              <a:rPr lang="en-US" sz="2800" b="0" i="0" u="none" strike="noStrike" baseline="0" dirty="0">
                <a:latin typeface="Times New Roman" panose="02020603050405020304" pitchFamily="18" charset="0"/>
                <a:cs typeface="Times New Roman" panose="02020603050405020304" pitchFamily="18" charset="0"/>
              </a:rPr>
              <a:t>Hierarchical Inheritance</a:t>
            </a:r>
          </a:p>
          <a:p>
            <a:pPr marL="514350" indent="-514350" algn="just">
              <a:buAutoNum type="arabicPeriod"/>
            </a:pPr>
            <a:r>
              <a:rPr lang="en-US" sz="2800" b="0" i="0" u="none" strike="noStrike" baseline="0" dirty="0">
                <a:latin typeface="Times New Roman" panose="02020603050405020304" pitchFamily="18" charset="0"/>
                <a:cs typeface="Times New Roman" panose="02020603050405020304" pitchFamily="18" charset="0"/>
              </a:rPr>
              <a:t>Hybrid Inheritance (also known as Virtual Inheritance)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530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300" y="1281200"/>
            <a:ext cx="8836062" cy="439546"/>
          </a:xfrm>
          <a:prstGeom prst="rect">
            <a:avLst/>
          </a:prstGeom>
          <a:noFill/>
          <a:ln>
            <a:noFill/>
          </a:ln>
        </p:spPr>
        <p:txBody>
          <a:bodyPr spcFirstLastPara="1" wrap="square" lIns="0" tIns="8575" rIns="0" bIns="0" anchor="t" anchorCtr="0">
            <a:spAutoFit/>
          </a:bodyPr>
          <a:lstStyle/>
          <a:p>
            <a:pPr>
              <a:buClr>
                <a:schemeClr val="dk1"/>
              </a:buClr>
              <a:buSzPts val="2800"/>
            </a:pPr>
            <a:r>
              <a:rPr lang="en-IN" sz="2800" dirty="0">
                <a:solidFill>
                  <a:schemeClr val="bg1"/>
                </a:solidFill>
              </a:rPr>
              <a:t>  </a:t>
            </a:r>
            <a:r>
              <a:rPr lang="en-IN" sz="2800" dirty="0">
                <a:solidFill>
                  <a:schemeClr val="bg1"/>
                </a:solidFill>
                <a:latin typeface="Times New Roman" panose="02020603050405020304" pitchFamily="18" charset="0"/>
                <a:cs typeface="Times New Roman" panose="02020603050405020304" pitchFamily="18" charset="0"/>
              </a:rPr>
              <a:t>1. Single Inheritance</a:t>
            </a:r>
            <a:endParaRPr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F5A9D50-21EB-174F-176A-2CDF380F25E9}"/>
              </a:ext>
            </a:extLst>
          </p:cNvPr>
          <p:cNvPicPr>
            <a:picLocks noChangeAspect="1"/>
          </p:cNvPicPr>
          <p:nvPr/>
        </p:nvPicPr>
        <p:blipFill>
          <a:blip r:embed="rId3"/>
          <a:stretch>
            <a:fillRect/>
          </a:stretch>
        </p:blipFill>
        <p:spPr>
          <a:xfrm>
            <a:off x="6024282" y="1719484"/>
            <a:ext cx="3119718" cy="3424016"/>
          </a:xfrm>
          <a:prstGeom prst="rect">
            <a:avLst/>
          </a:prstGeom>
        </p:spPr>
      </p:pic>
      <p:sp>
        <p:nvSpPr>
          <p:cNvPr id="5" name="TextBox 4">
            <a:extLst>
              <a:ext uri="{FF2B5EF4-FFF2-40B4-BE49-F238E27FC236}">
                <a16:creationId xmlns:a16="http://schemas.microsoft.com/office/drawing/2014/main" id="{ED8C11D9-4220-E721-1B32-F0300266BC68}"/>
              </a:ext>
            </a:extLst>
          </p:cNvPr>
          <p:cNvSpPr txBox="1"/>
          <p:nvPr/>
        </p:nvSpPr>
        <p:spPr>
          <a:xfrm>
            <a:off x="114299" y="1763641"/>
            <a:ext cx="5092401" cy="3170099"/>
          </a:xfrm>
          <a:prstGeom prst="rect">
            <a:avLst/>
          </a:prstGeom>
          <a:noFill/>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a sub class is derived from a single super class then it is called single inheritance.</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Class Apple is derived from class Fruit.</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 B is derived from class A.</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A is a Parent or base class</a:t>
            </a:r>
          </a:p>
          <a:p>
            <a:pPr algn="just"/>
            <a:r>
              <a:rPr lang="en-US" sz="2000" dirty="0">
                <a:latin typeface="Times New Roman" panose="02020603050405020304" pitchFamily="18" charset="0"/>
                <a:cs typeface="Times New Roman" panose="02020603050405020304" pitchFamily="18" charset="0"/>
              </a:rPr>
              <a:t>     of B and B would be a child </a:t>
            </a:r>
          </a:p>
          <a:p>
            <a:pPr algn="just"/>
            <a:r>
              <a:rPr lang="en-US" sz="2000" dirty="0">
                <a:latin typeface="Times New Roman" panose="02020603050405020304" pitchFamily="18" charset="0"/>
                <a:cs typeface="Times New Roman" panose="02020603050405020304" pitchFamily="18" charset="0"/>
              </a:rPr>
              <a:t>     class of A.</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257AD19-EF44-1041-9C54-738BDA29C0D1}"/>
              </a:ext>
            </a:extLst>
          </p:cNvPr>
          <p:cNvPicPr>
            <a:picLocks noChangeAspect="1"/>
          </p:cNvPicPr>
          <p:nvPr/>
        </p:nvPicPr>
        <p:blipFill>
          <a:blip r:embed="rId4"/>
          <a:stretch>
            <a:fillRect/>
          </a:stretch>
        </p:blipFill>
        <p:spPr>
          <a:xfrm>
            <a:off x="3890384" y="3291365"/>
            <a:ext cx="2133898" cy="1852135"/>
          </a:xfrm>
          <a:prstGeom prst="rect">
            <a:avLst/>
          </a:prstGeom>
        </p:spPr>
      </p:pic>
    </p:spTree>
    <p:extLst>
      <p:ext uri="{BB962C8B-B14F-4D97-AF65-F5344CB8AC3E}">
        <p14:creationId xmlns:p14="http://schemas.microsoft.com/office/powerpoint/2010/main" val="2896457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3" name="Picture 2">
            <a:extLst>
              <a:ext uri="{FF2B5EF4-FFF2-40B4-BE49-F238E27FC236}">
                <a16:creationId xmlns:a16="http://schemas.microsoft.com/office/drawing/2014/main" id="{C79FCD4D-5FEA-B17D-6529-2CC8FEFA93A6}"/>
              </a:ext>
            </a:extLst>
          </p:cNvPr>
          <p:cNvPicPr>
            <a:picLocks noChangeAspect="1"/>
          </p:cNvPicPr>
          <p:nvPr/>
        </p:nvPicPr>
        <p:blipFill>
          <a:blip r:embed="rId3"/>
          <a:stretch>
            <a:fillRect/>
          </a:stretch>
        </p:blipFill>
        <p:spPr>
          <a:xfrm>
            <a:off x="0" y="1116750"/>
            <a:ext cx="9144000" cy="4026750"/>
          </a:xfrm>
          <a:prstGeom prst="rect">
            <a:avLst/>
          </a:prstGeom>
        </p:spPr>
      </p:pic>
    </p:spTree>
    <p:extLst>
      <p:ext uri="{BB962C8B-B14F-4D97-AF65-F5344CB8AC3E}">
        <p14:creationId xmlns:p14="http://schemas.microsoft.com/office/powerpoint/2010/main" val="370796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299" y="1281200"/>
            <a:ext cx="8803789" cy="439546"/>
          </a:xfrm>
          <a:prstGeom prst="rect">
            <a:avLst/>
          </a:prstGeom>
          <a:noFill/>
          <a:ln>
            <a:noFill/>
          </a:ln>
        </p:spPr>
        <p:txBody>
          <a:bodyPr spcFirstLastPara="1" wrap="square" lIns="0" tIns="8575" rIns="0" bIns="0" anchor="t" anchorCtr="0">
            <a:spAutoFit/>
          </a:bodyPr>
          <a:lstStyle/>
          <a:p>
            <a:pPr>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   2. Multilevel Inheritance</a:t>
            </a:r>
            <a:endParaRPr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C773202-68FB-0B54-7923-C999B57935C5}"/>
              </a:ext>
            </a:extLst>
          </p:cNvPr>
          <p:cNvPicPr>
            <a:picLocks noChangeAspect="1"/>
          </p:cNvPicPr>
          <p:nvPr/>
        </p:nvPicPr>
        <p:blipFill>
          <a:blip r:embed="rId3"/>
          <a:stretch>
            <a:fillRect/>
          </a:stretch>
        </p:blipFill>
        <p:spPr>
          <a:xfrm>
            <a:off x="5978462" y="1714595"/>
            <a:ext cx="3165537" cy="3338764"/>
          </a:xfrm>
          <a:prstGeom prst="rect">
            <a:avLst/>
          </a:prstGeom>
        </p:spPr>
      </p:pic>
      <p:sp>
        <p:nvSpPr>
          <p:cNvPr id="5" name="TextBox 4">
            <a:extLst>
              <a:ext uri="{FF2B5EF4-FFF2-40B4-BE49-F238E27FC236}">
                <a16:creationId xmlns:a16="http://schemas.microsoft.com/office/drawing/2014/main" id="{65043C8B-FFA1-5E94-625F-EDF12C954B55}"/>
              </a:ext>
            </a:extLst>
          </p:cNvPr>
          <p:cNvSpPr txBox="1"/>
          <p:nvPr/>
        </p:nvSpPr>
        <p:spPr>
          <a:xfrm>
            <a:off x="114299" y="1822317"/>
            <a:ext cx="3812242" cy="2862322"/>
          </a:xfrm>
          <a:prstGeom prst="rect">
            <a:avLst/>
          </a:prstGeom>
          <a:noFill/>
        </p:spPr>
        <p:txBody>
          <a:bodyPr wrap="square">
            <a:sp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Any class is derived from a class which is already derived from another class then it is called multilevel inheritance.</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Here, class C is derived from class B and class B is derived from class A, so it is called multilevel inheritance.</a:t>
            </a:r>
          </a:p>
        </p:txBody>
      </p:sp>
      <p:pic>
        <p:nvPicPr>
          <p:cNvPr id="7" name="Picture 6">
            <a:extLst>
              <a:ext uri="{FF2B5EF4-FFF2-40B4-BE49-F238E27FC236}">
                <a16:creationId xmlns:a16="http://schemas.microsoft.com/office/drawing/2014/main" id="{8203E481-ECC4-553C-135F-FE097D35CE9F}"/>
              </a:ext>
            </a:extLst>
          </p:cNvPr>
          <p:cNvPicPr>
            <a:picLocks noChangeAspect="1"/>
          </p:cNvPicPr>
          <p:nvPr/>
        </p:nvPicPr>
        <p:blipFill>
          <a:blip r:embed="rId4"/>
          <a:stretch>
            <a:fillRect/>
          </a:stretch>
        </p:blipFill>
        <p:spPr>
          <a:xfrm>
            <a:off x="4057026" y="2056648"/>
            <a:ext cx="1790950" cy="2732213"/>
          </a:xfrm>
          <a:prstGeom prst="rect">
            <a:avLst/>
          </a:prstGeom>
        </p:spPr>
      </p:pic>
    </p:spTree>
    <p:extLst>
      <p:ext uri="{BB962C8B-B14F-4D97-AF65-F5344CB8AC3E}">
        <p14:creationId xmlns:p14="http://schemas.microsoft.com/office/powerpoint/2010/main" val="323110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aphicFrame>
        <p:nvGraphicFramePr>
          <p:cNvPr id="5" name="Diagram 4">
            <a:extLst>
              <a:ext uri="{FF2B5EF4-FFF2-40B4-BE49-F238E27FC236}">
                <a16:creationId xmlns:a16="http://schemas.microsoft.com/office/drawing/2014/main" id="{62130BED-6AB4-C544-AEF0-1FC5787E9DE5}"/>
              </a:ext>
            </a:extLst>
          </p:cNvPr>
          <p:cNvGraphicFramePr/>
          <p:nvPr>
            <p:extLst>
              <p:ext uri="{D42A27DB-BD31-4B8C-83A1-F6EECF244321}">
                <p14:modId xmlns:p14="http://schemas.microsoft.com/office/powerpoint/2010/main" val="1119491002"/>
              </p:ext>
            </p:extLst>
          </p:nvPr>
        </p:nvGraphicFramePr>
        <p:xfrm>
          <a:off x="6203577" y="1763640"/>
          <a:ext cx="3392245" cy="3277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B002D6AA-67D8-3617-8D17-47DB809642F9}"/>
              </a:ext>
            </a:extLst>
          </p:cNvPr>
          <p:cNvPicPr>
            <a:picLocks noChangeAspect="1"/>
          </p:cNvPicPr>
          <p:nvPr/>
        </p:nvPicPr>
        <p:blipFill>
          <a:blip r:embed="rId8"/>
          <a:stretch>
            <a:fillRect/>
          </a:stretch>
        </p:blipFill>
        <p:spPr>
          <a:xfrm>
            <a:off x="30516" y="1714595"/>
            <a:ext cx="6854378" cy="3428905"/>
          </a:xfrm>
          <a:prstGeom prst="rect">
            <a:avLst/>
          </a:prstGeom>
        </p:spPr>
      </p:pic>
    </p:spTree>
    <p:extLst>
      <p:ext uri="{BB962C8B-B14F-4D97-AF65-F5344CB8AC3E}">
        <p14:creationId xmlns:p14="http://schemas.microsoft.com/office/powerpoint/2010/main" val="2229273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299" y="1281200"/>
            <a:ext cx="8803789" cy="439546"/>
          </a:xfrm>
          <a:prstGeom prst="rect">
            <a:avLst/>
          </a:prstGeom>
          <a:noFill/>
          <a:ln>
            <a:noFill/>
          </a:ln>
        </p:spPr>
        <p:txBody>
          <a:bodyPr spcFirstLastPara="1" wrap="square" lIns="0" tIns="8575" rIns="0" bIns="0" anchor="t" anchorCtr="0">
            <a:spAutoFit/>
          </a:bodyPr>
          <a:lstStyle/>
          <a:p>
            <a:pPr>
              <a:buClr>
                <a:schemeClr val="dk1"/>
              </a:buClr>
              <a:buSzPts val="2800"/>
            </a:pPr>
            <a:r>
              <a:rPr lang="en-IN" sz="2800" dirty="0">
                <a:solidFill>
                  <a:schemeClr val="bg1"/>
                </a:solidFill>
              </a:rPr>
              <a:t>   </a:t>
            </a:r>
            <a:r>
              <a:rPr lang="en-IN" sz="2800" dirty="0">
                <a:solidFill>
                  <a:schemeClr val="bg1"/>
                </a:solidFill>
                <a:latin typeface="Times New Roman" panose="02020603050405020304" pitchFamily="18" charset="0"/>
                <a:cs typeface="Times New Roman" panose="02020603050405020304" pitchFamily="18" charset="0"/>
              </a:rPr>
              <a:t>3. Multiple Inheritance</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7C0742E-B9C3-7CCE-D9DA-258B10470E03}"/>
              </a:ext>
            </a:extLst>
          </p:cNvPr>
          <p:cNvSpPr txBox="1"/>
          <p:nvPr/>
        </p:nvSpPr>
        <p:spPr>
          <a:xfrm>
            <a:off x="114298" y="1714595"/>
            <a:ext cx="6286501" cy="3416320"/>
          </a:xfrm>
          <a:prstGeom prst="rect">
            <a:avLst/>
          </a:prstGeom>
          <a:noFill/>
        </p:spPr>
        <p:txBody>
          <a:bodyPr wrap="square">
            <a:spAutoFit/>
          </a:bodyPr>
          <a:lstStyle/>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If a class is derived from more than one class then it is called multiple inheritance.</a:t>
            </a:r>
          </a:p>
          <a:p>
            <a:pPr marL="285750" indent="-28575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Here, class C is derived from two classes, class A and class B.</a:t>
            </a:r>
          </a:p>
          <a:p>
            <a:pPr marL="285750" indent="-28575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Note: Multiple Inheritance is not supported in Java with the Class Inheritance, we can still use those Inheritance with Interface.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1FC2D0-DDEF-2026-877D-87D16AAF2873}"/>
              </a:ext>
            </a:extLst>
          </p:cNvPr>
          <p:cNvPicPr>
            <a:picLocks noChangeAspect="1"/>
          </p:cNvPicPr>
          <p:nvPr/>
        </p:nvPicPr>
        <p:blipFill>
          <a:blip r:embed="rId3"/>
          <a:stretch>
            <a:fillRect/>
          </a:stretch>
        </p:blipFill>
        <p:spPr>
          <a:xfrm>
            <a:off x="6486861" y="1763640"/>
            <a:ext cx="2657139" cy="3379859"/>
          </a:xfrm>
          <a:prstGeom prst="rect">
            <a:avLst/>
          </a:prstGeom>
        </p:spPr>
      </p:pic>
    </p:spTree>
    <p:extLst>
      <p:ext uri="{BB962C8B-B14F-4D97-AF65-F5344CB8AC3E}">
        <p14:creationId xmlns:p14="http://schemas.microsoft.com/office/powerpoint/2010/main" val="1325453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8DFBE5B-544E-81C3-0377-EC1FB54D5C90}"/>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00911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078479"/>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0" name="Google Shape;120;p16"/>
          <p:cNvSpPr txBox="1">
            <a:spLocks noGrp="1"/>
          </p:cNvSpPr>
          <p:nvPr>
            <p:ph type="title"/>
          </p:nvPr>
        </p:nvSpPr>
        <p:spPr>
          <a:xfrm>
            <a:off x="276331" y="1109699"/>
            <a:ext cx="3427800" cy="439546"/>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800" dirty="0">
                <a:solidFill>
                  <a:srgbClr val="FFFFFF"/>
                </a:solidFill>
                <a:latin typeface="Times New Roman" panose="02020603050405020304" pitchFamily="18" charset="0"/>
                <a:cs typeface="Times New Roman" panose="02020603050405020304" pitchFamily="18" charset="0"/>
              </a:rPr>
              <a:t>Contents</a:t>
            </a:r>
            <a:endParaRPr sz="2800"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D0F1A096-2832-17DF-9D12-C6AFB8DFDB85}"/>
              </a:ext>
            </a:extLst>
          </p:cNvPr>
          <p:cNvSpPr>
            <a:spLocks noGrp="1"/>
          </p:cNvSpPr>
          <p:nvPr>
            <p:ph type="body" idx="1"/>
          </p:nvPr>
        </p:nvSpPr>
        <p:spPr>
          <a:xfrm>
            <a:off x="86061" y="1592140"/>
            <a:ext cx="8689489" cy="3323987"/>
          </a:xfrm>
        </p:spPr>
        <p:txBody>
          <a:bodyPr/>
          <a:lstStyle/>
          <a:p>
            <a:pPr marL="514350" indent="-285750" algn="l">
              <a:buFont typeface="Wingdings" panose="05000000000000000000" pitchFamily="2" charset="2"/>
              <a:buChar char="Ø"/>
            </a:pPr>
            <a:r>
              <a:rPr lang="en-US" sz="2400" b="0" i="0" u="none" strike="noStrike" baseline="0" dirty="0">
                <a:latin typeface="Times New Roman" panose="02020603050405020304" pitchFamily="18" charset="0"/>
                <a:cs typeface="Times New Roman" panose="02020603050405020304" pitchFamily="18" charset="0"/>
              </a:rPr>
              <a:t>Basic concepts</a:t>
            </a:r>
          </a:p>
          <a:p>
            <a:pPr marL="514350" indent="-285750" algn="l">
              <a:buFont typeface="Wingdings" panose="05000000000000000000" pitchFamily="2" charset="2"/>
              <a:buChar char="Ø"/>
            </a:pPr>
            <a:r>
              <a:rPr lang="en-US" sz="2400" b="0" i="0" u="none" strike="noStrike" baseline="0" dirty="0">
                <a:latin typeface="Times New Roman" panose="02020603050405020304" pitchFamily="18" charset="0"/>
                <a:cs typeface="Times New Roman" panose="02020603050405020304" pitchFamily="18" charset="0"/>
              </a:rPr>
              <a:t>Implementation in java</a:t>
            </a:r>
          </a:p>
          <a:p>
            <a:pPr marL="514350" indent="-28575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t>
            </a:r>
            <a:r>
              <a:rPr lang="en-US" sz="2400" b="0" i="0" u="none" strike="noStrike" baseline="0" dirty="0">
                <a:latin typeface="Times New Roman" panose="02020603050405020304" pitchFamily="18" charset="0"/>
                <a:cs typeface="Times New Roman" panose="02020603050405020304" pitchFamily="18" charset="0"/>
              </a:rPr>
              <a:t>ember access modifiers and rules</a:t>
            </a:r>
          </a:p>
          <a:p>
            <a:pPr marL="514350" indent="-285750" algn="l">
              <a:buFont typeface="Wingdings" panose="05000000000000000000" pitchFamily="2" charset="2"/>
              <a:buChar char="Ø"/>
            </a:pPr>
            <a:r>
              <a:rPr lang="en-US" sz="2400" b="0" i="0" u="none" strike="noStrike" baseline="0" dirty="0">
                <a:latin typeface="Times New Roman" panose="02020603050405020304" pitchFamily="18" charset="0"/>
                <a:cs typeface="Times New Roman" panose="02020603050405020304" pitchFamily="18" charset="0"/>
              </a:rPr>
              <a:t>Usage of super key word</a:t>
            </a:r>
          </a:p>
          <a:p>
            <a:pPr marL="514350" indent="-28575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Types</a:t>
            </a:r>
            <a:r>
              <a:rPr lang="en-US" sz="2400" b="0" i="0" u="none" strike="noStrike" baseline="0" dirty="0">
                <a:latin typeface="Times New Roman" panose="02020603050405020304" pitchFamily="18" charset="0"/>
                <a:cs typeface="Times New Roman" panose="02020603050405020304" pitchFamily="18" charset="0"/>
              </a:rPr>
              <a:t> of inheritance</a:t>
            </a:r>
          </a:p>
          <a:p>
            <a:pPr marL="514350" indent="-285750" algn="l">
              <a:buFont typeface="Wingdings" panose="05000000000000000000" pitchFamily="2" charset="2"/>
              <a:buChar char="Ø"/>
            </a:pPr>
            <a:r>
              <a:rPr lang="en-US" sz="2400" b="0" i="0" u="none" strike="noStrike" baseline="0" dirty="0">
                <a:latin typeface="Times New Roman" panose="02020603050405020304" pitchFamily="18" charset="0"/>
                <a:cs typeface="Times New Roman" panose="02020603050405020304" pitchFamily="18" charset="0"/>
              </a:rPr>
              <a:t>Method Overriding</a:t>
            </a:r>
          </a:p>
          <a:p>
            <a:pPr marL="514350" indent="-285750" algn="l">
              <a:buFont typeface="Wingdings" panose="05000000000000000000" pitchFamily="2" charset="2"/>
              <a:buChar char="Ø"/>
            </a:pPr>
            <a:r>
              <a:rPr lang="en-US" sz="2400" b="0" i="0" u="none" strike="noStrike" baseline="0" dirty="0">
                <a:latin typeface="Times New Roman" panose="02020603050405020304" pitchFamily="18" charset="0"/>
                <a:cs typeface="Times New Roman" panose="02020603050405020304" pitchFamily="18" charset="0"/>
              </a:rPr>
              <a:t>Abstract classes</a:t>
            </a:r>
          </a:p>
          <a:p>
            <a:pPr marL="514350" indent="-285750" algn="l">
              <a:buFont typeface="Wingdings" panose="05000000000000000000" pitchFamily="2" charset="2"/>
              <a:buChar char="Ø"/>
            </a:pPr>
            <a:r>
              <a:rPr lang="en-US" sz="2400" b="0" i="0" u="none" strike="noStrike" baseline="0" dirty="0">
                <a:latin typeface="Times New Roman" panose="02020603050405020304" pitchFamily="18" charset="0"/>
                <a:cs typeface="Times New Roman" panose="02020603050405020304" pitchFamily="18" charset="0"/>
              </a:rPr>
              <a:t>Dynamic method dispatch</a:t>
            </a:r>
          </a:p>
          <a:p>
            <a:pPr marL="514350" indent="-285750" algn="l">
              <a:buFont typeface="Wingdings" panose="05000000000000000000" pitchFamily="2" charset="2"/>
              <a:buChar char="Ø"/>
            </a:pPr>
            <a:r>
              <a:rPr lang="en-US" sz="2400" b="0" i="0" u="none" strike="noStrike" baseline="0" dirty="0">
                <a:latin typeface="Times New Roman" panose="02020603050405020304" pitchFamily="18" charset="0"/>
                <a:cs typeface="Times New Roman" panose="02020603050405020304" pitchFamily="18" charset="0"/>
              </a:rPr>
              <a:t>Using final with inheritance</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299" y="1281200"/>
            <a:ext cx="8803789" cy="439546"/>
          </a:xfrm>
          <a:prstGeom prst="rect">
            <a:avLst/>
          </a:prstGeom>
          <a:noFill/>
          <a:ln>
            <a:noFill/>
          </a:ln>
        </p:spPr>
        <p:txBody>
          <a:bodyPr spcFirstLastPara="1" wrap="square" lIns="0" tIns="8575" rIns="0" bIns="0" anchor="t" anchorCtr="0">
            <a:spAutoFit/>
          </a:bodyPr>
          <a:lstStyle/>
          <a:p>
            <a:pPr>
              <a:buClr>
                <a:schemeClr val="dk1"/>
              </a:buClr>
              <a:buSzPts val="2800"/>
            </a:pPr>
            <a:r>
              <a:rPr lang="en-IN" sz="2800" dirty="0">
                <a:solidFill>
                  <a:schemeClr val="bg1"/>
                </a:solidFill>
                <a:sym typeface="Arial"/>
              </a:rPr>
              <a:t>  </a:t>
            </a:r>
            <a:r>
              <a:rPr lang="en-IN" sz="2800" dirty="0">
                <a:solidFill>
                  <a:schemeClr val="bg1"/>
                </a:solidFill>
                <a:latin typeface="Times New Roman" panose="02020603050405020304" pitchFamily="18" charset="0"/>
                <a:cs typeface="Times New Roman" panose="02020603050405020304" pitchFamily="18" charset="0"/>
                <a:sym typeface="Arial"/>
              </a:rPr>
              <a:t>4. Hierarchical inheritance</a:t>
            </a:r>
          </a:p>
        </p:txBody>
      </p:sp>
      <p:sp>
        <p:nvSpPr>
          <p:cNvPr id="3" name="TextBox 2">
            <a:extLst>
              <a:ext uri="{FF2B5EF4-FFF2-40B4-BE49-F238E27FC236}">
                <a16:creationId xmlns:a16="http://schemas.microsoft.com/office/drawing/2014/main" id="{0576203E-B3A8-514E-2A99-A397183647ED}"/>
              </a:ext>
            </a:extLst>
          </p:cNvPr>
          <p:cNvSpPr txBox="1"/>
          <p:nvPr/>
        </p:nvSpPr>
        <p:spPr>
          <a:xfrm>
            <a:off x="200372" y="1879252"/>
            <a:ext cx="5619515" cy="2308324"/>
          </a:xfrm>
          <a:prstGeom prst="rect">
            <a:avLst/>
          </a:prstGeom>
          <a:noFill/>
        </p:spPr>
        <p:txBody>
          <a:bodyPr wrap="square">
            <a:spAutoFit/>
          </a:bodyPr>
          <a:lstStyle/>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If one or more classes are derived from</a:t>
            </a:r>
          </a:p>
          <a:p>
            <a:pPr algn="just"/>
            <a:r>
              <a:rPr lang="en-IN" sz="2400" dirty="0">
                <a:latin typeface="Times New Roman" panose="02020603050405020304" pitchFamily="18" charset="0"/>
                <a:cs typeface="Times New Roman" panose="02020603050405020304" pitchFamily="18" charset="0"/>
              </a:rPr>
              <a:t>    one class then it is called hierarchical</a:t>
            </a:r>
          </a:p>
          <a:p>
            <a:pPr algn="just"/>
            <a:r>
              <a:rPr lang="en-IN" sz="2400" dirty="0">
                <a:latin typeface="Times New Roman" panose="02020603050405020304" pitchFamily="18" charset="0"/>
                <a:cs typeface="Times New Roman" panose="02020603050405020304" pitchFamily="18" charset="0"/>
              </a:rPr>
              <a:t>    inheritance.</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Here, class B, class C and class D are</a:t>
            </a:r>
          </a:p>
          <a:p>
            <a:pPr algn="just"/>
            <a:r>
              <a:rPr lang="en-IN" sz="2400" dirty="0">
                <a:latin typeface="Times New Roman" panose="02020603050405020304" pitchFamily="18" charset="0"/>
                <a:cs typeface="Times New Roman" panose="02020603050405020304" pitchFamily="18" charset="0"/>
              </a:rPr>
              <a:t>     derived from class A.</a:t>
            </a:r>
          </a:p>
        </p:txBody>
      </p:sp>
      <p:pic>
        <p:nvPicPr>
          <p:cNvPr id="5" name="Picture 4">
            <a:extLst>
              <a:ext uri="{FF2B5EF4-FFF2-40B4-BE49-F238E27FC236}">
                <a16:creationId xmlns:a16="http://schemas.microsoft.com/office/drawing/2014/main" id="{F7D6A9ED-DA1C-7517-6962-0D17EFA4CA9D}"/>
              </a:ext>
            </a:extLst>
          </p:cNvPr>
          <p:cNvPicPr>
            <a:picLocks noChangeAspect="1"/>
          </p:cNvPicPr>
          <p:nvPr/>
        </p:nvPicPr>
        <p:blipFill>
          <a:blip r:embed="rId3"/>
          <a:stretch>
            <a:fillRect/>
          </a:stretch>
        </p:blipFill>
        <p:spPr>
          <a:xfrm>
            <a:off x="6110344" y="1699767"/>
            <a:ext cx="3033656" cy="3443733"/>
          </a:xfrm>
          <a:prstGeom prst="rect">
            <a:avLst/>
          </a:prstGeom>
        </p:spPr>
      </p:pic>
    </p:spTree>
    <p:extLst>
      <p:ext uri="{BB962C8B-B14F-4D97-AF65-F5344CB8AC3E}">
        <p14:creationId xmlns:p14="http://schemas.microsoft.com/office/powerpoint/2010/main" val="4009660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AB022762-F4F1-AFFE-4138-C343AA242A34}"/>
              </a:ext>
            </a:extLst>
          </p:cNvPr>
          <p:cNvPicPr>
            <a:picLocks noChangeAspect="1"/>
          </p:cNvPicPr>
          <p:nvPr/>
        </p:nvPicPr>
        <p:blipFill>
          <a:blip r:embed="rId3"/>
          <a:stretch>
            <a:fillRect/>
          </a:stretch>
        </p:blipFill>
        <p:spPr>
          <a:xfrm>
            <a:off x="0" y="1714595"/>
            <a:ext cx="9144000" cy="3428905"/>
          </a:xfrm>
          <a:prstGeom prst="rect">
            <a:avLst/>
          </a:prstGeom>
        </p:spPr>
      </p:pic>
    </p:spTree>
    <p:extLst>
      <p:ext uri="{BB962C8B-B14F-4D97-AF65-F5344CB8AC3E}">
        <p14:creationId xmlns:p14="http://schemas.microsoft.com/office/powerpoint/2010/main" val="832747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299" y="1226002"/>
            <a:ext cx="8803789" cy="439546"/>
          </a:xfrm>
          <a:prstGeom prst="rect">
            <a:avLst/>
          </a:prstGeom>
          <a:noFill/>
          <a:ln>
            <a:noFill/>
          </a:ln>
        </p:spPr>
        <p:txBody>
          <a:bodyPr spcFirstLastPara="1" wrap="square" lIns="0" tIns="8575" rIns="0" bIns="0" anchor="t" anchorCtr="0">
            <a:spAutoFit/>
          </a:bodyPr>
          <a:lstStyle/>
          <a:p>
            <a:pPr>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   5</a:t>
            </a:r>
            <a:r>
              <a:rPr lang="en-IN" sz="2800" i="0" u="none" strike="noStrike" baseline="0" dirty="0">
                <a:solidFill>
                  <a:schemeClr val="bg1"/>
                </a:solidFill>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Hybrid</a:t>
            </a:r>
            <a:r>
              <a:rPr lang="en-IN" sz="2800" i="0" u="none" strike="noStrike" baseline="0" dirty="0">
                <a:solidFill>
                  <a:schemeClr val="bg1"/>
                </a:solidFill>
                <a:latin typeface="Times New Roman" panose="02020603050405020304" pitchFamily="18" charset="0"/>
                <a:cs typeface="Times New Roman" panose="02020603050405020304" pitchFamily="18" charset="0"/>
              </a:rPr>
              <a:t> Inheritance</a:t>
            </a:r>
            <a:endParaRPr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16B4B7-4972-D98E-DFD8-FB21BF097A6E}"/>
              </a:ext>
            </a:extLst>
          </p:cNvPr>
          <p:cNvPicPr>
            <a:picLocks noChangeAspect="1"/>
          </p:cNvPicPr>
          <p:nvPr/>
        </p:nvPicPr>
        <p:blipFill>
          <a:blip r:embed="rId3"/>
          <a:stretch>
            <a:fillRect/>
          </a:stretch>
        </p:blipFill>
        <p:spPr>
          <a:xfrm>
            <a:off x="6357769" y="1714594"/>
            <a:ext cx="2786231" cy="3428905"/>
          </a:xfrm>
          <a:prstGeom prst="rect">
            <a:avLst/>
          </a:prstGeom>
        </p:spPr>
      </p:pic>
      <p:sp>
        <p:nvSpPr>
          <p:cNvPr id="9" name="TextBox 8">
            <a:extLst>
              <a:ext uri="{FF2B5EF4-FFF2-40B4-BE49-F238E27FC236}">
                <a16:creationId xmlns:a16="http://schemas.microsoft.com/office/drawing/2014/main" id="{A1509D73-C374-97FD-7D5B-932C9285BB79}"/>
              </a:ext>
            </a:extLst>
          </p:cNvPr>
          <p:cNvSpPr txBox="1"/>
          <p:nvPr/>
        </p:nvSpPr>
        <p:spPr>
          <a:xfrm>
            <a:off x="57150" y="1697206"/>
            <a:ext cx="6243470" cy="3477875"/>
          </a:xfrm>
          <a:prstGeom prst="rect">
            <a:avLst/>
          </a:prstGeom>
          <a:noFill/>
        </p:spPr>
        <p:txBody>
          <a:bodyPr wrap="square">
            <a:sp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It is a combination of any other inheritance types. That is either multiple or multilevel or hierarchical or any other combination.</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Here, class B and class C are derived from class A and class D is derived from class B and class C.</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Class A, class B and class C is example of Hierarchical Inheritance and class B, class C and class D is example of Multiple Inheritance so this hybrid inheritance is combination of Hierarchical and Multiple Inheritance.</a:t>
            </a:r>
          </a:p>
        </p:txBody>
      </p:sp>
    </p:spTree>
    <p:extLst>
      <p:ext uri="{BB962C8B-B14F-4D97-AF65-F5344CB8AC3E}">
        <p14:creationId xmlns:p14="http://schemas.microsoft.com/office/powerpoint/2010/main" val="627024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299" y="1226002"/>
            <a:ext cx="8803789" cy="439546"/>
          </a:xfrm>
          <a:prstGeom prst="rect">
            <a:avLst/>
          </a:prstGeom>
          <a:noFill/>
          <a:ln>
            <a:noFill/>
          </a:ln>
        </p:spPr>
        <p:txBody>
          <a:bodyPr spcFirstLastPara="1" wrap="square" lIns="0" tIns="8575" rIns="0" bIns="0" anchor="t" anchorCtr="0">
            <a:spAutoFit/>
          </a:bodyPr>
          <a:lstStyle/>
          <a:p>
            <a:pPr>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   Diamond Problem</a:t>
            </a:r>
            <a:endParaRPr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28A0458-9105-8CE3-BEBA-E05A44561CB1}"/>
              </a:ext>
            </a:extLst>
          </p:cNvPr>
          <p:cNvPicPr>
            <a:picLocks noChangeAspect="1"/>
          </p:cNvPicPr>
          <p:nvPr/>
        </p:nvPicPr>
        <p:blipFill>
          <a:blip r:embed="rId3"/>
          <a:stretch>
            <a:fillRect/>
          </a:stretch>
        </p:blipFill>
        <p:spPr>
          <a:xfrm>
            <a:off x="229573" y="1855688"/>
            <a:ext cx="3320451" cy="3189648"/>
          </a:xfrm>
          <a:prstGeom prst="rect">
            <a:avLst/>
          </a:prstGeom>
        </p:spPr>
      </p:pic>
      <p:sp>
        <p:nvSpPr>
          <p:cNvPr id="4" name="TextBox 3">
            <a:extLst>
              <a:ext uri="{FF2B5EF4-FFF2-40B4-BE49-F238E27FC236}">
                <a16:creationId xmlns:a16="http://schemas.microsoft.com/office/drawing/2014/main" id="{4C4924D6-575A-20C4-F6C0-E3D1E240CE88}"/>
              </a:ext>
            </a:extLst>
          </p:cNvPr>
          <p:cNvSpPr txBox="1"/>
          <p:nvPr/>
        </p:nvSpPr>
        <p:spPr>
          <a:xfrm>
            <a:off x="3442447" y="1810801"/>
            <a:ext cx="5174427" cy="1200329"/>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Java programming language does not support Multiple Inheritance as it ends up with a serious ambiguity.</a:t>
            </a:r>
          </a:p>
        </p:txBody>
      </p:sp>
    </p:spTree>
    <p:extLst>
      <p:ext uri="{BB962C8B-B14F-4D97-AF65-F5344CB8AC3E}">
        <p14:creationId xmlns:p14="http://schemas.microsoft.com/office/powerpoint/2010/main" val="349218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300" y="1281200"/>
            <a:ext cx="5579700"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IN" sz="2800" dirty="0">
                <a:solidFill>
                  <a:schemeClr val="bg1"/>
                </a:solidFill>
                <a:latin typeface="Times New Roman" panose="02020603050405020304" pitchFamily="18" charset="0"/>
                <a:cs typeface="Times New Roman" panose="02020603050405020304" pitchFamily="18" charset="0"/>
              </a:rPr>
              <a:t>Super Keyword</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93805C-191F-5D54-5CC3-89A3284E7E0B}"/>
              </a:ext>
            </a:extLst>
          </p:cNvPr>
          <p:cNvSpPr txBox="1"/>
          <p:nvPr/>
        </p:nvSpPr>
        <p:spPr>
          <a:xfrm>
            <a:off x="114299" y="1810801"/>
            <a:ext cx="8502575" cy="2862322"/>
          </a:xfrm>
          <a:prstGeom prst="rect">
            <a:avLst/>
          </a:prstGeom>
          <a:noFill/>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Whenever a subclass needs to refer to its immediate superclass, it can do so by use of the keyword super. </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Super has two general forms:</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1. Calls the superclass constructor.</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2. Used to access a members(i.e. instance variable or method) of the</a:t>
            </a:r>
          </a:p>
          <a:p>
            <a:r>
              <a:rPr lang="en-IN" sz="2000" dirty="0">
                <a:latin typeface="Times New Roman" panose="02020603050405020304" pitchFamily="18" charset="0"/>
                <a:cs typeface="Times New Roman" panose="02020603050405020304" pitchFamily="18" charset="0"/>
              </a:rPr>
              <a:t>	    superclass.</a:t>
            </a:r>
          </a:p>
        </p:txBody>
      </p:sp>
    </p:spTree>
    <p:extLst>
      <p:ext uri="{BB962C8B-B14F-4D97-AF65-F5344CB8AC3E}">
        <p14:creationId xmlns:p14="http://schemas.microsoft.com/office/powerpoint/2010/main" val="2302897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300" y="1205663"/>
            <a:ext cx="8115300" cy="501101"/>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US" sz="3200" dirty="0">
                <a:solidFill>
                  <a:schemeClr val="bg1"/>
                </a:solidFill>
                <a:latin typeface="Times New Roman" panose="02020603050405020304" pitchFamily="18" charset="0"/>
                <a:cs typeface="Times New Roman" panose="02020603050405020304" pitchFamily="18" charset="0"/>
              </a:rPr>
              <a:t>Using super to Call Superclass Constructors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4EF6C2-ED33-5359-4177-A7E9F881A41D}"/>
              </a:ext>
            </a:extLst>
          </p:cNvPr>
          <p:cNvSpPr txBox="1"/>
          <p:nvPr/>
        </p:nvSpPr>
        <p:spPr>
          <a:xfrm>
            <a:off x="0" y="1741086"/>
            <a:ext cx="8659906" cy="369332"/>
          </a:xfrm>
          <a:prstGeom prst="rect">
            <a:avLst/>
          </a:prstGeom>
          <a:noFill/>
        </p:spPr>
        <p:txBody>
          <a:bodyPr wrap="square">
            <a:spAutoFit/>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Call to super must be first statement in constructor</a:t>
            </a:r>
          </a:p>
        </p:txBody>
      </p:sp>
      <p:pic>
        <p:nvPicPr>
          <p:cNvPr id="5" name="Picture 4">
            <a:extLst>
              <a:ext uri="{FF2B5EF4-FFF2-40B4-BE49-F238E27FC236}">
                <a16:creationId xmlns:a16="http://schemas.microsoft.com/office/drawing/2014/main" id="{827FA236-2A61-3B87-EC33-39B543C3F22B}"/>
              </a:ext>
            </a:extLst>
          </p:cNvPr>
          <p:cNvPicPr>
            <a:picLocks noChangeAspect="1"/>
          </p:cNvPicPr>
          <p:nvPr/>
        </p:nvPicPr>
        <p:blipFill>
          <a:blip r:embed="rId3"/>
          <a:stretch>
            <a:fillRect/>
          </a:stretch>
        </p:blipFill>
        <p:spPr>
          <a:xfrm>
            <a:off x="0" y="2171285"/>
            <a:ext cx="9144000" cy="2972215"/>
          </a:xfrm>
          <a:prstGeom prst="rect">
            <a:avLst/>
          </a:prstGeom>
        </p:spPr>
      </p:pic>
    </p:spTree>
    <p:extLst>
      <p:ext uri="{BB962C8B-B14F-4D97-AF65-F5344CB8AC3E}">
        <p14:creationId xmlns:p14="http://schemas.microsoft.com/office/powerpoint/2010/main" val="237337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3" name="Picture 2">
            <a:extLst>
              <a:ext uri="{FF2B5EF4-FFF2-40B4-BE49-F238E27FC236}">
                <a16:creationId xmlns:a16="http://schemas.microsoft.com/office/drawing/2014/main" id="{E751EF03-3E0E-76F8-3EB6-78F73305E85E}"/>
              </a:ext>
            </a:extLst>
          </p:cNvPr>
          <p:cNvPicPr>
            <a:picLocks noChangeAspect="1"/>
          </p:cNvPicPr>
          <p:nvPr/>
        </p:nvPicPr>
        <p:blipFill>
          <a:blip r:embed="rId3"/>
          <a:stretch>
            <a:fillRect/>
          </a:stretch>
        </p:blipFill>
        <p:spPr>
          <a:xfrm>
            <a:off x="0" y="0"/>
            <a:ext cx="9143999" cy="5143500"/>
          </a:xfrm>
          <a:prstGeom prst="rect">
            <a:avLst/>
          </a:prstGeom>
        </p:spPr>
      </p:pic>
    </p:spTree>
    <p:extLst>
      <p:ext uri="{BB962C8B-B14F-4D97-AF65-F5344CB8AC3E}">
        <p14:creationId xmlns:p14="http://schemas.microsoft.com/office/powerpoint/2010/main" val="1429123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300" y="1232154"/>
            <a:ext cx="5579700"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US" sz="2800" dirty="0">
                <a:solidFill>
                  <a:schemeClr val="bg1"/>
                </a:solidFill>
                <a:latin typeface="Times New Roman" panose="02020603050405020304" pitchFamily="18" charset="0"/>
                <a:cs typeface="Times New Roman" panose="02020603050405020304" pitchFamily="18" charset="0"/>
              </a:rPr>
              <a:t>Using super to access members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22A137-C8F8-CFE4-B7DE-D086C88FC34D}"/>
              </a:ext>
            </a:extLst>
          </p:cNvPr>
          <p:cNvSpPr txBox="1"/>
          <p:nvPr/>
        </p:nvSpPr>
        <p:spPr>
          <a:xfrm>
            <a:off x="114300" y="1835695"/>
            <a:ext cx="8911366" cy="1323439"/>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second form of super acts somewhat like this, except that it always refers to the superclass of the subclass in which it is used.</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Syntax:</a:t>
            </a:r>
          </a:p>
        </p:txBody>
      </p:sp>
      <p:pic>
        <p:nvPicPr>
          <p:cNvPr id="5" name="Picture 4">
            <a:extLst>
              <a:ext uri="{FF2B5EF4-FFF2-40B4-BE49-F238E27FC236}">
                <a16:creationId xmlns:a16="http://schemas.microsoft.com/office/drawing/2014/main" id="{4B661297-6251-7C52-45A4-B05587CCC1C0}"/>
              </a:ext>
            </a:extLst>
          </p:cNvPr>
          <p:cNvPicPr>
            <a:picLocks noChangeAspect="1"/>
          </p:cNvPicPr>
          <p:nvPr/>
        </p:nvPicPr>
        <p:blipFill>
          <a:blip r:embed="rId3"/>
          <a:stretch>
            <a:fillRect/>
          </a:stretch>
        </p:blipFill>
        <p:spPr>
          <a:xfrm>
            <a:off x="2070131" y="2536830"/>
            <a:ext cx="5430008" cy="1038370"/>
          </a:xfrm>
          <a:prstGeom prst="rect">
            <a:avLst/>
          </a:prstGeom>
        </p:spPr>
      </p:pic>
      <p:sp>
        <p:nvSpPr>
          <p:cNvPr id="7" name="TextBox 6">
            <a:extLst>
              <a:ext uri="{FF2B5EF4-FFF2-40B4-BE49-F238E27FC236}">
                <a16:creationId xmlns:a16="http://schemas.microsoft.com/office/drawing/2014/main" id="{A75095B1-47A2-4885-EC00-8FD572724322}"/>
              </a:ext>
            </a:extLst>
          </p:cNvPr>
          <p:cNvSpPr txBox="1"/>
          <p:nvPr/>
        </p:nvSpPr>
        <p:spPr>
          <a:xfrm>
            <a:off x="311972" y="3851031"/>
            <a:ext cx="8713693" cy="707886"/>
          </a:xfrm>
          <a:prstGeom prst="rect">
            <a:avLst/>
          </a:prstGeom>
          <a:noFill/>
        </p:spPr>
        <p:txBody>
          <a:bodyPr wrap="square">
            <a:sp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second form of super is most applicable to situations in which member names of a subclass hide members by the same name in the superclass.</a:t>
            </a:r>
          </a:p>
        </p:txBody>
      </p:sp>
    </p:spTree>
    <p:extLst>
      <p:ext uri="{BB962C8B-B14F-4D97-AF65-F5344CB8AC3E}">
        <p14:creationId xmlns:p14="http://schemas.microsoft.com/office/powerpoint/2010/main" val="807782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5" name="Picture 4">
            <a:extLst>
              <a:ext uri="{FF2B5EF4-FFF2-40B4-BE49-F238E27FC236}">
                <a16:creationId xmlns:a16="http://schemas.microsoft.com/office/drawing/2014/main" id="{86181A52-6EAC-609A-135F-5C073D471161}"/>
              </a:ext>
            </a:extLst>
          </p:cNvPr>
          <p:cNvPicPr>
            <a:picLocks noChangeAspect="1"/>
          </p:cNvPicPr>
          <p:nvPr/>
        </p:nvPicPr>
        <p:blipFill>
          <a:blip r:embed="rId3"/>
          <a:stretch>
            <a:fillRect/>
          </a:stretch>
        </p:blipFill>
        <p:spPr>
          <a:xfrm>
            <a:off x="0" y="1086522"/>
            <a:ext cx="9144000" cy="4056978"/>
          </a:xfrm>
          <a:prstGeom prst="rect">
            <a:avLst/>
          </a:prstGeom>
        </p:spPr>
      </p:pic>
    </p:spTree>
    <p:extLst>
      <p:ext uri="{BB962C8B-B14F-4D97-AF65-F5344CB8AC3E}">
        <p14:creationId xmlns:p14="http://schemas.microsoft.com/office/powerpoint/2010/main" val="1752823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3" name="Picture 2">
            <a:extLst>
              <a:ext uri="{FF2B5EF4-FFF2-40B4-BE49-F238E27FC236}">
                <a16:creationId xmlns:a16="http://schemas.microsoft.com/office/drawing/2014/main" id="{A0E30711-9246-87FD-F7AE-0D23BB86416A}"/>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02232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3" name="Picture 2">
            <a:extLst>
              <a:ext uri="{FF2B5EF4-FFF2-40B4-BE49-F238E27FC236}">
                <a16:creationId xmlns:a16="http://schemas.microsoft.com/office/drawing/2014/main" id="{26269CC6-3301-136A-270C-61D11A46E3B8}"/>
              </a:ext>
            </a:extLst>
          </p:cNvPr>
          <p:cNvPicPr>
            <a:picLocks noChangeAspect="1"/>
          </p:cNvPicPr>
          <p:nvPr/>
        </p:nvPicPr>
        <p:blipFill>
          <a:blip r:embed="rId3"/>
          <a:stretch>
            <a:fillRect/>
          </a:stretch>
        </p:blipFill>
        <p:spPr>
          <a:xfrm>
            <a:off x="0" y="1560920"/>
            <a:ext cx="9144000" cy="3582580"/>
          </a:xfrm>
          <a:prstGeom prst="rect">
            <a:avLst/>
          </a:prstGeom>
        </p:spPr>
      </p:pic>
      <p:sp>
        <p:nvSpPr>
          <p:cNvPr id="6" name="Google Shape;119;p16">
            <a:extLst>
              <a:ext uri="{FF2B5EF4-FFF2-40B4-BE49-F238E27FC236}">
                <a16:creationId xmlns:a16="http://schemas.microsoft.com/office/drawing/2014/main" id="{7BECEA08-4BAC-F35A-3436-63F03F3A3361}"/>
              </a:ext>
            </a:extLst>
          </p:cNvPr>
          <p:cNvSpPr/>
          <p:nvPr/>
        </p:nvSpPr>
        <p:spPr>
          <a:xfrm>
            <a:off x="0" y="1078479"/>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rtl="0">
              <a:spcBef>
                <a:spcPts val="0"/>
              </a:spcBef>
              <a:spcAft>
                <a:spcPts val="0"/>
              </a:spcAft>
              <a:buNone/>
            </a:pPr>
            <a:r>
              <a:rPr lang="en-US" sz="3200" b="1" i="0" u="none" strike="noStrike" baseline="0" dirty="0">
                <a:solidFill>
                  <a:schemeClr val="bg1"/>
                </a:solidFill>
                <a:latin typeface="Times New Roman" panose="02020603050405020304" pitchFamily="18" charset="0"/>
                <a:cs typeface="Times New Roman" panose="02020603050405020304" pitchFamily="18" charset="0"/>
              </a:rPr>
              <a:t>  Inheritance: Basic concepts </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097014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300" y="1281200"/>
            <a:ext cx="8405756"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US" sz="2800" dirty="0">
                <a:solidFill>
                  <a:schemeClr val="bg1"/>
                </a:solidFill>
                <a:latin typeface="Times New Roman" panose="02020603050405020304" pitchFamily="18" charset="0"/>
                <a:cs typeface="Times New Roman" panose="02020603050405020304" pitchFamily="18" charset="0"/>
              </a:rPr>
              <a:t>Points to remember for super keywords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00C62D-031C-35B3-47FD-2CC7E67AC5DA}"/>
              </a:ext>
            </a:extLst>
          </p:cNvPr>
          <p:cNvSpPr txBox="1"/>
          <p:nvPr/>
        </p:nvSpPr>
        <p:spPr>
          <a:xfrm>
            <a:off x="146573" y="1887884"/>
            <a:ext cx="8900608" cy="313932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When a subclass calls super( ), it is calling the constructor of its immediate superclass.</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This is true even in a multileveled hierarchy.</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super( ) must always be the first statement executed inside a subclass constructor.</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If a constructor does not explicitly call a superclass constructor, the Java compiler automatically inserts a call to the no-argument constructor of the superclass.</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most common application of super keyword is to eliminate the ambiguity between members of superclass and sub class.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007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IN" sz="2800" dirty="0">
                <a:solidFill>
                  <a:schemeClr val="bg1"/>
                </a:solidFill>
                <a:latin typeface="Times New Roman" panose="02020603050405020304" pitchFamily="18" charset="0"/>
                <a:cs typeface="Times New Roman" panose="02020603050405020304" pitchFamily="18" charset="0"/>
              </a:rPr>
              <a:t>Method Overriding: Run-time Polymorphism</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7F58133-57CF-8E11-7305-08D88F7D87D3}"/>
              </a:ext>
            </a:extLst>
          </p:cNvPr>
          <p:cNvSpPr txBox="1"/>
          <p:nvPr/>
        </p:nvSpPr>
        <p:spPr>
          <a:xfrm>
            <a:off x="114299" y="1880021"/>
            <a:ext cx="8868336" cy="3170099"/>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a class hierarchy, when a method in a subclass has the same name and type signature as a method in its superclass, then the method in the subclass is said to override the method in the superclass.</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Definition: If subclass (child class) has the same method as declared in the parent class, it is known as method overriding in Java.</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Method overriding is used to provide the specific implementation of a method which is already provided by its superclass.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95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E130D3B6-787F-DE7C-FADA-D8FEBE2F74D3}"/>
              </a:ext>
            </a:extLst>
          </p:cNvPr>
          <p:cNvSpPr txBox="1"/>
          <p:nvPr/>
        </p:nvSpPr>
        <p:spPr>
          <a:xfrm>
            <a:off x="129091" y="1834968"/>
            <a:ext cx="8885817" cy="2246769"/>
          </a:xfrm>
          <a:prstGeom prst="rect">
            <a:avLst/>
          </a:prstGeom>
          <a:noFill/>
        </p:spPr>
        <p:txBody>
          <a:bodyPr wrap="square">
            <a:spAutoFit/>
          </a:bodyPr>
          <a:lstStyle>
            <a:defPPr marR="0" lvl="0" algn="l" rtl="0">
              <a:lnSpc>
                <a:spcPct val="100000"/>
              </a:lnSpc>
              <a:spcBef>
                <a:spcPts val="0"/>
              </a:spcBef>
              <a:spcAft>
                <a:spcPts val="0"/>
              </a:spcAft>
            </a:defPPr>
            <a:lvl1pPr marL="342900" indent="-342900" algn="just">
              <a:buFont typeface="Wingdings" panose="05000000000000000000" pitchFamily="2" charset="2"/>
              <a:buChar char="Ø"/>
              <a:defRPr sz="2000">
                <a:latin typeface="Times New Roman" panose="02020603050405020304" pitchFamily="18" charset="0"/>
                <a:cs typeface="Times New Roman" panose="02020603050405020304" pitchFamily="18" charset="0"/>
              </a:defRPr>
            </a:lvl1pPr>
          </a:lstStyle>
          <a:p>
            <a:r>
              <a:rPr lang="en-US" dirty="0"/>
              <a:t>Method overriding is used for runtime polymorphism.</a:t>
            </a:r>
          </a:p>
          <a:p>
            <a:endParaRPr lang="en-US" dirty="0"/>
          </a:p>
          <a:p>
            <a:r>
              <a:rPr lang="en-US" dirty="0"/>
              <a:t>By combining inheritance with overridden methods, a superclass can define the general form of the methods that will be used by all of its subclasses.</a:t>
            </a:r>
          </a:p>
          <a:p>
            <a:endParaRPr lang="en-US" dirty="0"/>
          </a:p>
          <a:p>
            <a:r>
              <a:rPr lang="en-US" dirty="0"/>
              <a:t>Dynamic, run-time polymorphism is one of the most powerful mechanisms that object-oriented design brings to bear on code reuse and robustness.</a:t>
            </a:r>
            <a:endParaRPr lang="en-IN" dirty="0"/>
          </a:p>
        </p:txBody>
      </p:sp>
    </p:spTree>
    <p:extLst>
      <p:ext uri="{BB962C8B-B14F-4D97-AF65-F5344CB8AC3E}">
        <p14:creationId xmlns:p14="http://schemas.microsoft.com/office/powerpoint/2010/main" val="1167782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3" name="Picture 2">
            <a:extLst>
              <a:ext uri="{FF2B5EF4-FFF2-40B4-BE49-F238E27FC236}">
                <a16:creationId xmlns:a16="http://schemas.microsoft.com/office/drawing/2014/main" id="{DAF2E386-193E-A8B8-7F58-744DE9E14D68}"/>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4065479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4" name="Picture 3">
            <a:extLst>
              <a:ext uri="{FF2B5EF4-FFF2-40B4-BE49-F238E27FC236}">
                <a16:creationId xmlns:a16="http://schemas.microsoft.com/office/drawing/2014/main" id="{18EE4855-A0F2-4856-C8DC-68C9E3CF490E}"/>
              </a:ext>
            </a:extLst>
          </p:cNvPr>
          <p:cNvPicPr>
            <a:picLocks noChangeAspect="1"/>
          </p:cNvPicPr>
          <p:nvPr/>
        </p:nvPicPr>
        <p:blipFill>
          <a:blip r:embed="rId3"/>
          <a:stretch>
            <a:fillRect/>
          </a:stretch>
        </p:blipFill>
        <p:spPr>
          <a:xfrm>
            <a:off x="0" y="0"/>
            <a:ext cx="9143999" cy="5143500"/>
          </a:xfrm>
          <a:prstGeom prst="rect">
            <a:avLst/>
          </a:prstGeom>
        </p:spPr>
      </p:pic>
    </p:spTree>
    <p:extLst>
      <p:ext uri="{BB962C8B-B14F-4D97-AF65-F5344CB8AC3E}">
        <p14:creationId xmlns:p14="http://schemas.microsoft.com/office/powerpoint/2010/main" val="615940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B11D51A6-936C-98A9-A263-5CE7C1D51A2E}"/>
              </a:ext>
            </a:extLst>
          </p:cNvPr>
          <p:cNvSpPr txBox="1"/>
          <p:nvPr/>
        </p:nvSpPr>
        <p:spPr>
          <a:xfrm>
            <a:off x="114299" y="1974526"/>
            <a:ext cx="8932882" cy="2862322"/>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Method overriding occurs only when the names and the type signatures of the two methods are identical. If they are not, then the two methods are simply overloaded.</a:t>
            </a: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RULES:</a:t>
            </a:r>
          </a:p>
          <a:p>
            <a:pPr marL="342900" lvl="8"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method must have the same name as in the parent class</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lvl="1"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method must have the same parameter as in the parent class.</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There must be an IS-A relationship (inheritance).</a:t>
            </a:r>
          </a:p>
        </p:txBody>
      </p:sp>
      <p:sp>
        <p:nvSpPr>
          <p:cNvPr id="9" name="Google Shape;130;p17">
            <a:extLst>
              <a:ext uri="{FF2B5EF4-FFF2-40B4-BE49-F238E27FC236}">
                <a16:creationId xmlns:a16="http://schemas.microsoft.com/office/drawing/2014/main" id="{D2D3FEA2-2D41-A9A5-9AF3-9DD1FB2A388A}"/>
              </a:ext>
            </a:extLst>
          </p:cNvPr>
          <p:cNvSpPr txBox="1">
            <a:spLocks noGrp="1"/>
          </p:cNvSpPr>
          <p:nvPr>
            <p:ph type="title"/>
          </p:nvPr>
        </p:nvSpPr>
        <p:spPr>
          <a:xfrm>
            <a:off x="114299" y="1281200"/>
            <a:ext cx="8147573"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US" sz="2800" dirty="0">
                <a:solidFill>
                  <a:schemeClr val="bg1"/>
                </a:solidFill>
                <a:latin typeface="Times New Roman" panose="02020603050405020304" pitchFamily="18" charset="0"/>
                <a:cs typeface="Times New Roman" panose="02020603050405020304" pitchFamily="18" charset="0"/>
              </a:rPr>
              <a:t>Points to remember for method overriding</a:t>
            </a:r>
            <a:endParaRPr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114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nl-NL" sz="2800" dirty="0">
                <a:solidFill>
                  <a:schemeClr val="bg1"/>
                </a:solidFill>
                <a:latin typeface="Times New Roman" panose="02020603050405020304" pitchFamily="18" charset="0"/>
                <a:cs typeface="Times New Roman" panose="02020603050405020304" pitchFamily="18" charset="0"/>
              </a:rPr>
              <a:t>Overloading vs Overriding: Java Methods</a:t>
            </a:r>
            <a:endParaRPr sz="28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301F69D-D701-042F-CF36-2884883C8894}"/>
              </a:ext>
            </a:extLst>
          </p:cNvPr>
          <p:cNvPicPr>
            <a:picLocks noChangeAspect="1"/>
          </p:cNvPicPr>
          <p:nvPr/>
        </p:nvPicPr>
        <p:blipFill rotWithShape="1">
          <a:blip r:embed="rId3"/>
          <a:srcRect b="10078"/>
          <a:stretch/>
        </p:blipFill>
        <p:spPr>
          <a:xfrm>
            <a:off x="0" y="1714596"/>
            <a:ext cx="9144000" cy="3428904"/>
          </a:xfrm>
          <a:prstGeom prst="rect">
            <a:avLst/>
          </a:prstGeom>
        </p:spPr>
      </p:pic>
    </p:spTree>
    <p:extLst>
      <p:ext uri="{BB962C8B-B14F-4D97-AF65-F5344CB8AC3E}">
        <p14:creationId xmlns:p14="http://schemas.microsoft.com/office/powerpoint/2010/main" val="778016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IN" sz="2800" dirty="0">
                <a:solidFill>
                  <a:schemeClr val="bg1"/>
                </a:solidFill>
                <a:latin typeface="Times New Roman" panose="02020603050405020304" pitchFamily="18" charset="0"/>
                <a:cs typeface="Times New Roman" panose="02020603050405020304" pitchFamily="18" charset="0"/>
              </a:rPr>
              <a:t>Abstraction</a:t>
            </a:r>
            <a:endParaRPr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2B6DB5-970F-B00A-3FE1-429654E64975}"/>
              </a:ext>
            </a:extLst>
          </p:cNvPr>
          <p:cNvSpPr txBox="1"/>
          <p:nvPr/>
        </p:nvSpPr>
        <p:spPr>
          <a:xfrm>
            <a:off x="57149" y="1763641"/>
            <a:ext cx="7064413" cy="341632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Data abstraction is also termed as information hiding.</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Abstraction is the concept of object-oriented programming that “represents” only essential attributes and “hides” unnecessary information.</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Abstraction is all about representing the simplified view and avoid complexity of the system.</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It only shows the data which is relevant to the user.</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2A0234B-3AE7-5F97-1451-AF63E0A253BC}"/>
              </a:ext>
            </a:extLst>
          </p:cNvPr>
          <p:cNvPicPr>
            <a:picLocks noChangeAspect="1"/>
          </p:cNvPicPr>
          <p:nvPr/>
        </p:nvPicPr>
        <p:blipFill>
          <a:blip r:embed="rId3"/>
          <a:stretch>
            <a:fillRect/>
          </a:stretch>
        </p:blipFill>
        <p:spPr>
          <a:xfrm>
            <a:off x="7325958" y="1890617"/>
            <a:ext cx="1760893" cy="2885778"/>
          </a:xfrm>
          <a:prstGeom prst="rect">
            <a:avLst/>
          </a:prstGeom>
        </p:spPr>
      </p:pic>
    </p:spTree>
    <p:extLst>
      <p:ext uri="{BB962C8B-B14F-4D97-AF65-F5344CB8AC3E}">
        <p14:creationId xmlns:p14="http://schemas.microsoft.com/office/powerpoint/2010/main" val="3225076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endParaRPr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BFB89A-8CF2-ED09-E8EA-9709A0D9E3F0}"/>
              </a:ext>
            </a:extLst>
          </p:cNvPr>
          <p:cNvSpPr txBox="1"/>
          <p:nvPr/>
        </p:nvSpPr>
        <p:spPr>
          <a:xfrm>
            <a:off x="114298" y="1763641"/>
            <a:ext cx="8836063" cy="1477328"/>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 object-oriented programming, it can be implemented using Abstract Class.</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Advantage:  It reduces programming complexity.</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Example: A car is viewed as a car rather than its numerous individual components.</a:t>
            </a:r>
          </a:p>
        </p:txBody>
      </p:sp>
      <p:pic>
        <p:nvPicPr>
          <p:cNvPr id="6" name="Picture 5">
            <a:extLst>
              <a:ext uri="{FF2B5EF4-FFF2-40B4-BE49-F238E27FC236}">
                <a16:creationId xmlns:a16="http://schemas.microsoft.com/office/drawing/2014/main" id="{0E65A2E7-25CD-FEEB-0EB9-6AB322682AED}"/>
              </a:ext>
            </a:extLst>
          </p:cNvPr>
          <p:cNvPicPr>
            <a:picLocks noChangeAspect="1"/>
          </p:cNvPicPr>
          <p:nvPr/>
        </p:nvPicPr>
        <p:blipFill>
          <a:blip r:embed="rId3"/>
          <a:stretch>
            <a:fillRect/>
          </a:stretch>
        </p:blipFill>
        <p:spPr>
          <a:xfrm>
            <a:off x="1645920" y="3240970"/>
            <a:ext cx="5992007" cy="1902530"/>
          </a:xfrm>
          <a:prstGeom prst="rect">
            <a:avLst/>
          </a:prstGeom>
        </p:spPr>
      </p:pic>
    </p:spTree>
    <p:extLst>
      <p:ext uri="{BB962C8B-B14F-4D97-AF65-F5344CB8AC3E}">
        <p14:creationId xmlns:p14="http://schemas.microsoft.com/office/powerpoint/2010/main" val="4106378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IN" sz="2800" dirty="0">
                <a:solidFill>
                  <a:schemeClr val="bg1"/>
                </a:solidFill>
                <a:latin typeface="Times New Roman" panose="02020603050405020304" pitchFamily="18" charset="0"/>
                <a:cs typeface="Times New Roman" panose="02020603050405020304" pitchFamily="18" charset="0"/>
              </a:rPr>
              <a:t>Abstraction vs. Encapsulation</a:t>
            </a:r>
            <a:endParaRPr sz="28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0D5DB1A-CF8A-83B1-CF15-A0DDA249CAA0}"/>
              </a:ext>
            </a:extLst>
          </p:cNvPr>
          <p:cNvPicPr>
            <a:picLocks noChangeAspect="1"/>
          </p:cNvPicPr>
          <p:nvPr/>
        </p:nvPicPr>
        <p:blipFill>
          <a:blip r:embed="rId3"/>
          <a:stretch>
            <a:fillRect/>
          </a:stretch>
        </p:blipFill>
        <p:spPr>
          <a:xfrm>
            <a:off x="114299" y="1765174"/>
            <a:ext cx="9029701" cy="3378326"/>
          </a:xfrm>
          <a:prstGeom prst="rect">
            <a:avLst/>
          </a:prstGeom>
        </p:spPr>
      </p:pic>
    </p:spTree>
    <p:extLst>
      <p:ext uri="{BB962C8B-B14F-4D97-AF65-F5344CB8AC3E}">
        <p14:creationId xmlns:p14="http://schemas.microsoft.com/office/powerpoint/2010/main" val="302411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9E5836D3-5C1D-752F-1344-65126825C42E}"/>
              </a:ext>
            </a:extLst>
          </p:cNvPr>
          <p:cNvPicPr>
            <a:picLocks noChangeAspect="1"/>
          </p:cNvPicPr>
          <p:nvPr/>
        </p:nvPicPr>
        <p:blipFill>
          <a:blip r:embed="rId3"/>
          <a:stretch>
            <a:fillRect/>
          </a:stretch>
        </p:blipFill>
        <p:spPr>
          <a:xfrm>
            <a:off x="0" y="1232154"/>
            <a:ext cx="9144000" cy="3874323"/>
          </a:xfrm>
          <a:prstGeom prst="rect">
            <a:avLst/>
          </a:prstGeom>
        </p:spPr>
      </p:pic>
    </p:spTree>
    <p:extLst>
      <p:ext uri="{BB962C8B-B14F-4D97-AF65-F5344CB8AC3E}">
        <p14:creationId xmlns:p14="http://schemas.microsoft.com/office/powerpoint/2010/main" val="1639830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IN" sz="2800" dirty="0">
                <a:solidFill>
                  <a:schemeClr val="bg1"/>
                </a:solidFill>
                <a:latin typeface="Times New Roman" panose="02020603050405020304" pitchFamily="18" charset="0"/>
                <a:cs typeface="Times New Roman" panose="02020603050405020304" pitchFamily="18" charset="0"/>
              </a:rPr>
              <a:t>Abstract class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C9E340-A1D3-816E-41D4-F5F60F4B1DC2}"/>
              </a:ext>
            </a:extLst>
          </p:cNvPr>
          <p:cNvSpPr txBox="1"/>
          <p:nvPr/>
        </p:nvSpPr>
        <p:spPr>
          <a:xfrm>
            <a:off x="114298" y="1920303"/>
            <a:ext cx="9029701" cy="3170099"/>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Abstraction is a process of hiding the implementation details from the user, only the functionality will be provided to the user.</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other words, the user will have the information on what the object does instead of how the object will do it.</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Abstraction is achieved using Abstract classes and interfaces.</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class which contains the abstract keyword in its declaration is known as abstract class.</a:t>
            </a:r>
          </a:p>
        </p:txBody>
      </p:sp>
    </p:spTree>
    <p:extLst>
      <p:ext uri="{BB962C8B-B14F-4D97-AF65-F5344CB8AC3E}">
        <p14:creationId xmlns:p14="http://schemas.microsoft.com/office/powerpoint/2010/main" val="954700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CA20D0E3-7CBD-0D70-DEE1-B02A3EBF1BDD}"/>
              </a:ext>
            </a:extLst>
          </p:cNvPr>
          <p:cNvSpPr txBox="1"/>
          <p:nvPr/>
        </p:nvSpPr>
        <p:spPr>
          <a:xfrm>
            <a:off x="129091" y="1823774"/>
            <a:ext cx="8595360" cy="3170099"/>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Abstract classes may or may not contain abstract methods, i.e., methods without body ( public void get(); )</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But, if a class has at least one abstract method, then the class must be declared abstract.</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If a class is declared abstract, it cannot be instantiated.</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To use an abstract class, we have to inherit it to another class and provide implementations of the abstract methods in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550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189123"/>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61377A4B-FA50-5B26-90DF-1FC24A4FBC04}"/>
              </a:ext>
            </a:extLst>
          </p:cNvPr>
          <p:cNvSpPr txBox="1"/>
          <p:nvPr/>
        </p:nvSpPr>
        <p:spPr>
          <a:xfrm>
            <a:off x="123712" y="1748761"/>
            <a:ext cx="8901953" cy="2862322"/>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Sometimes, we need to define a superclass that declares the structure of a given abstraction without providing a complete implementation.</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superclass will only define a generalized form, that will be shared by all the subclasses.</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subclasses will fill the details of every method.</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When a superclass is unable to create a meaningful implementation for a method.</a:t>
            </a:r>
          </a:p>
        </p:txBody>
      </p:sp>
    </p:spTree>
    <p:extLst>
      <p:ext uri="{BB962C8B-B14F-4D97-AF65-F5344CB8AC3E}">
        <p14:creationId xmlns:p14="http://schemas.microsoft.com/office/powerpoint/2010/main" val="3941539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6" name="Picture 5">
            <a:extLst>
              <a:ext uri="{FF2B5EF4-FFF2-40B4-BE49-F238E27FC236}">
                <a16:creationId xmlns:a16="http://schemas.microsoft.com/office/drawing/2014/main" id="{E829F337-90E4-89C3-87E8-FA05FA395C35}"/>
              </a:ext>
            </a:extLst>
          </p:cNvPr>
          <p:cNvPicPr>
            <a:picLocks noChangeAspect="1"/>
          </p:cNvPicPr>
          <p:nvPr/>
        </p:nvPicPr>
        <p:blipFill>
          <a:blip r:embed="rId3"/>
          <a:stretch>
            <a:fillRect/>
          </a:stretch>
        </p:blipFill>
        <p:spPr>
          <a:xfrm>
            <a:off x="0" y="0"/>
            <a:ext cx="9143999" cy="5143500"/>
          </a:xfrm>
          <a:prstGeom prst="rect">
            <a:avLst/>
          </a:prstGeom>
        </p:spPr>
      </p:pic>
    </p:spTree>
    <p:extLst>
      <p:ext uri="{BB962C8B-B14F-4D97-AF65-F5344CB8AC3E}">
        <p14:creationId xmlns:p14="http://schemas.microsoft.com/office/powerpoint/2010/main" val="2507167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US" sz="2800" dirty="0">
                <a:solidFill>
                  <a:schemeClr val="bg1"/>
                </a:solidFill>
                <a:latin typeface="Times New Roman" panose="02020603050405020304" pitchFamily="18" charset="0"/>
                <a:cs typeface="Times New Roman" panose="02020603050405020304" pitchFamily="18" charset="0"/>
              </a:rPr>
              <a:t>  Points to remember for Abstract Class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9252F43-24E0-856B-1F61-07ECDE1E79D3}"/>
              </a:ext>
            </a:extLst>
          </p:cNvPr>
          <p:cNvSpPr txBox="1"/>
          <p:nvPr/>
        </p:nvSpPr>
        <p:spPr>
          <a:xfrm>
            <a:off x="114299" y="1763641"/>
            <a:ext cx="9029701" cy="3046988"/>
          </a:xfrm>
          <a:prstGeom prst="rect">
            <a:avLst/>
          </a:prstGeom>
          <a:noFill/>
        </p:spPr>
        <p:txBody>
          <a:bodyPr wrap="square">
            <a:spAutoFit/>
          </a:bodyPr>
          <a:lstStyle/>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 declare a class abstract, you simply use the abstract keyword in front of the class keyword at the beginning of the class declaration.</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can be no objects of an abstract class. That is, an abstract class cannot be directly instantiated with the new operator. Such objects would be useless, because an abstract class is not fully defined.</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Cannot declare abstract constructors, or abstract static methods.</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Any subclass of an abstract class must either implement all of the abstract methods in the superclass, or be itself declared abstract.</a:t>
            </a:r>
          </a:p>
        </p:txBody>
      </p:sp>
    </p:spTree>
    <p:extLst>
      <p:ext uri="{BB962C8B-B14F-4D97-AF65-F5344CB8AC3E}">
        <p14:creationId xmlns:p14="http://schemas.microsoft.com/office/powerpoint/2010/main" val="4933614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IN" sz="2800" dirty="0">
                <a:solidFill>
                  <a:schemeClr val="bg1"/>
                </a:solidFill>
                <a:latin typeface="Times New Roman" panose="02020603050405020304" pitchFamily="18" charset="0"/>
                <a:cs typeface="Times New Roman" panose="02020603050405020304" pitchFamily="18" charset="0"/>
              </a:rPr>
              <a:t>Dynamic Method Dispatch</a:t>
            </a:r>
            <a:endParaRPr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80CCAF4-E083-CD7C-313C-CE900CC49826}"/>
              </a:ext>
            </a:extLst>
          </p:cNvPr>
          <p:cNvSpPr txBox="1"/>
          <p:nvPr/>
        </p:nvSpPr>
        <p:spPr>
          <a:xfrm>
            <a:off x="0" y="1763641"/>
            <a:ext cx="3872753" cy="3170099"/>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Dynamic method dispatch is the mechanism by which a call to an overridden method is resolved at run time, rather than compile time.</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Dynamic method dispatch is important because this is how Java implements run-time polymorphism.</a:t>
            </a:r>
          </a:p>
        </p:txBody>
      </p:sp>
      <p:pic>
        <p:nvPicPr>
          <p:cNvPr id="6" name="Picture 5">
            <a:extLst>
              <a:ext uri="{FF2B5EF4-FFF2-40B4-BE49-F238E27FC236}">
                <a16:creationId xmlns:a16="http://schemas.microsoft.com/office/drawing/2014/main" id="{87658005-68D7-833A-BE04-1E8C5C6259FB}"/>
              </a:ext>
            </a:extLst>
          </p:cNvPr>
          <p:cNvPicPr>
            <a:picLocks noChangeAspect="1"/>
          </p:cNvPicPr>
          <p:nvPr/>
        </p:nvPicPr>
        <p:blipFill>
          <a:blip r:embed="rId3"/>
          <a:stretch>
            <a:fillRect/>
          </a:stretch>
        </p:blipFill>
        <p:spPr>
          <a:xfrm>
            <a:off x="3872753" y="1714595"/>
            <a:ext cx="3879474" cy="3315696"/>
          </a:xfrm>
          <a:prstGeom prst="rect">
            <a:avLst/>
          </a:prstGeom>
        </p:spPr>
      </p:pic>
      <p:pic>
        <p:nvPicPr>
          <p:cNvPr id="8" name="Picture 7">
            <a:extLst>
              <a:ext uri="{FF2B5EF4-FFF2-40B4-BE49-F238E27FC236}">
                <a16:creationId xmlns:a16="http://schemas.microsoft.com/office/drawing/2014/main" id="{0028415B-F182-B72C-F2C5-3AA704752774}"/>
              </a:ext>
            </a:extLst>
          </p:cNvPr>
          <p:cNvPicPr>
            <a:picLocks noChangeAspect="1"/>
          </p:cNvPicPr>
          <p:nvPr/>
        </p:nvPicPr>
        <p:blipFill>
          <a:blip r:embed="rId4"/>
          <a:stretch>
            <a:fillRect/>
          </a:stretch>
        </p:blipFill>
        <p:spPr>
          <a:xfrm>
            <a:off x="7637928" y="1714595"/>
            <a:ext cx="1506072" cy="3428905"/>
          </a:xfrm>
          <a:prstGeom prst="rect">
            <a:avLst/>
          </a:prstGeom>
        </p:spPr>
      </p:pic>
      <p:sp>
        <p:nvSpPr>
          <p:cNvPr id="9" name="Rectangle 8">
            <a:extLst>
              <a:ext uri="{FF2B5EF4-FFF2-40B4-BE49-F238E27FC236}">
                <a16:creationId xmlns:a16="http://schemas.microsoft.com/office/drawing/2014/main" id="{EF578D75-063E-8D02-9696-B834F2ACEC09}"/>
              </a:ext>
            </a:extLst>
          </p:cNvPr>
          <p:cNvSpPr/>
          <p:nvPr/>
        </p:nvSpPr>
        <p:spPr>
          <a:xfrm>
            <a:off x="3879474" y="1763641"/>
            <a:ext cx="3758454" cy="32709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1875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IN" sz="2800" dirty="0">
                <a:solidFill>
                  <a:schemeClr val="bg1"/>
                </a:solidFill>
                <a:latin typeface="Times New Roman" panose="02020603050405020304" pitchFamily="18" charset="0"/>
                <a:cs typeface="Times New Roman" panose="02020603050405020304" pitchFamily="18" charset="0"/>
              </a:rPr>
              <a:t>Method Overriding: Run-time Polymorphism</a:t>
            </a:r>
            <a:endParaRPr sz="28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7B235E-2A37-F82F-3B0D-48874E090FAB}"/>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146949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6" name="Picture 5">
            <a:extLst>
              <a:ext uri="{FF2B5EF4-FFF2-40B4-BE49-F238E27FC236}">
                <a16:creationId xmlns:a16="http://schemas.microsoft.com/office/drawing/2014/main" id="{AD682DA8-2E1D-75AA-9BC8-346282ABB017}"/>
              </a:ext>
            </a:extLst>
          </p:cNvPr>
          <p:cNvPicPr>
            <a:picLocks noChangeAspect="1"/>
          </p:cNvPicPr>
          <p:nvPr/>
        </p:nvPicPr>
        <p:blipFill>
          <a:blip r:embed="rId3"/>
          <a:stretch>
            <a:fillRect/>
          </a:stretch>
        </p:blipFill>
        <p:spPr>
          <a:xfrm>
            <a:off x="0" y="0"/>
            <a:ext cx="9143999" cy="5143500"/>
          </a:xfrm>
          <a:prstGeom prst="rect">
            <a:avLst/>
          </a:prstGeom>
        </p:spPr>
      </p:pic>
    </p:spTree>
    <p:extLst>
      <p:ext uri="{BB962C8B-B14F-4D97-AF65-F5344CB8AC3E}">
        <p14:creationId xmlns:p14="http://schemas.microsoft.com/office/powerpoint/2010/main" val="14703594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r>
              <a:rPr lang="en-IN" sz="2800" dirty="0">
                <a:solidFill>
                  <a:schemeClr val="bg1"/>
                </a:solidFill>
                <a:latin typeface="Times New Roman" panose="02020603050405020304" pitchFamily="18" charset="0"/>
                <a:cs typeface="Times New Roman" panose="02020603050405020304" pitchFamily="18" charset="0"/>
              </a:rPr>
              <a:t>“final” keyword</a:t>
            </a:r>
            <a:endParaRPr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6699216-24B4-E7E1-A49A-C64D2BA4688B}"/>
              </a:ext>
            </a:extLst>
          </p:cNvPr>
          <p:cNvSpPr txBox="1"/>
          <p:nvPr/>
        </p:nvSpPr>
        <p:spPr>
          <a:xfrm>
            <a:off x="114299" y="1763641"/>
            <a:ext cx="9029701" cy="3046988"/>
          </a:xfrm>
          <a:prstGeom prst="rect">
            <a:avLst/>
          </a:prstGeom>
          <a:noFill/>
        </p:spPr>
        <p:txBody>
          <a:bodyPr wrap="square">
            <a:spAutoFit/>
          </a:bodyPr>
          <a:lstStyle/>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final keyword in java has three main applications with inheritance.</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Final can be:</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1. Variable</a:t>
            </a:r>
          </a:p>
          <a:p>
            <a:pPr algn="just"/>
            <a:r>
              <a:rPr lang="en-US" sz="2400" dirty="0">
                <a:latin typeface="Times New Roman" panose="02020603050405020304" pitchFamily="18" charset="0"/>
                <a:cs typeface="Times New Roman" panose="02020603050405020304" pitchFamily="18" charset="0"/>
              </a:rPr>
              <a:t>	2. Method</a:t>
            </a:r>
          </a:p>
          <a:p>
            <a:pPr algn="just"/>
            <a:r>
              <a:rPr lang="en-US" sz="2400" dirty="0">
                <a:latin typeface="Times New Roman" panose="02020603050405020304" pitchFamily="18" charset="0"/>
                <a:cs typeface="Times New Roman" panose="02020603050405020304" pitchFamily="18" charset="0"/>
              </a:rPr>
              <a:t>	3. Class</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206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  Final Variables: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516A46-DDE6-ECE7-5A6F-04F2A699D620}"/>
              </a:ext>
            </a:extLst>
          </p:cNvPr>
          <p:cNvSpPr txBox="1"/>
          <p:nvPr/>
        </p:nvSpPr>
        <p:spPr>
          <a:xfrm>
            <a:off x="114299" y="1763641"/>
            <a:ext cx="9029701" cy="461665"/>
          </a:xfrm>
          <a:prstGeom prst="rect">
            <a:avLst/>
          </a:prstGeom>
          <a:noFill/>
        </p:spPr>
        <p:txBody>
          <a:bodyPr wrap="square">
            <a:spAutoFit/>
          </a:bodyPr>
          <a:lstStyle/>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B8BCDB8-30C4-1660-B4C8-77D185C2B9D2}"/>
              </a:ext>
            </a:extLst>
          </p:cNvPr>
          <p:cNvSpPr txBox="1"/>
          <p:nvPr/>
        </p:nvSpPr>
        <p:spPr>
          <a:xfrm>
            <a:off x="114299" y="1763641"/>
            <a:ext cx="3532543" cy="3046988"/>
          </a:xfrm>
          <a:prstGeom prst="rect">
            <a:avLst/>
          </a:prstGeom>
          <a:noFill/>
        </p:spPr>
        <p:txBody>
          <a:bodyPr wrap="square">
            <a:spAutoFit/>
          </a:bodyPr>
          <a:lstStyle/>
          <a:p>
            <a:pPr marL="342900" indent="-342900"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When you declare a variable as final, its value cannot be changed after initialization. This is useful for creating constants within a class or inheritance hierarchy.</a:t>
            </a:r>
          </a:p>
          <a:p>
            <a:pPr algn="just"/>
            <a:endParaRPr lang="en-US" alt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71583F1-32F8-1875-3E29-E8FCC61CDB24}"/>
              </a:ext>
            </a:extLst>
          </p:cNvPr>
          <p:cNvPicPr>
            <a:picLocks noChangeAspect="1"/>
          </p:cNvPicPr>
          <p:nvPr/>
        </p:nvPicPr>
        <p:blipFill>
          <a:blip r:embed="rId3"/>
          <a:stretch>
            <a:fillRect/>
          </a:stretch>
        </p:blipFill>
        <p:spPr>
          <a:xfrm>
            <a:off x="3876112" y="1714594"/>
            <a:ext cx="5267887" cy="3428906"/>
          </a:xfrm>
          <a:prstGeom prst="rect">
            <a:avLst/>
          </a:prstGeom>
        </p:spPr>
      </p:pic>
      <p:sp>
        <p:nvSpPr>
          <p:cNvPr id="10" name="Rectangle 3">
            <a:extLst>
              <a:ext uri="{FF2B5EF4-FFF2-40B4-BE49-F238E27FC236}">
                <a16:creationId xmlns:a16="http://schemas.microsoft.com/office/drawing/2014/main" id="{0986432D-BDDA-72AA-F461-F00A1E38617D}"/>
              </a:ext>
            </a:extLst>
          </p:cNvPr>
          <p:cNvSpPr>
            <a:spLocks noChangeArrowheads="1"/>
          </p:cNvSpPr>
          <p:nvPr/>
        </p:nvSpPr>
        <p:spPr bwMode="auto">
          <a:xfrm>
            <a:off x="0" y="-184666"/>
            <a:ext cx="2776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44935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 Placeholder 1">
            <a:extLst>
              <a:ext uri="{FF2B5EF4-FFF2-40B4-BE49-F238E27FC236}">
                <a16:creationId xmlns:a16="http://schemas.microsoft.com/office/drawing/2014/main" id="{30A43239-F21D-9682-2679-4C741AC62CA8}"/>
              </a:ext>
            </a:extLst>
          </p:cNvPr>
          <p:cNvSpPr>
            <a:spLocks noGrp="1"/>
          </p:cNvSpPr>
          <p:nvPr>
            <p:ph type="body" idx="1"/>
          </p:nvPr>
        </p:nvSpPr>
        <p:spPr>
          <a:xfrm>
            <a:off x="75305" y="1714594"/>
            <a:ext cx="8875058" cy="2954655"/>
          </a:xfrm>
        </p:spPr>
        <p:txBody>
          <a:bodyPr/>
          <a:lstStyle/>
          <a:p>
            <a:pPr marL="5143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All of the classes have common attributes (Age, Height, Weight) and methods (Walk, Talk, Eat).</a:t>
            </a:r>
          </a:p>
          <a:p>
            <a:pPr marL="5143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5143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However, they have some special skills like Diagnose, Play football and Run business.</a:t>
            </a:r>
          </a:p>
          <a:p>
            <a:pPr marL="5143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5143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each of the classes, you would be copying the same code for Walk, Talk and Eat for each character.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4744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rPr>
              <a:t>  </a:t>
            </a:r>
            <a:endParaRPr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59FB664-5470-62A9-3A0B-F6A6D3101973}"/>
              </a:ext>
            </a:extLst>
          </p:cNvPr>
          <p:cNvSpPr txBox="1"/>
          <p:nvPr/>
        </p:nvSpPr>
        <p:spPr>
          <a:xfrm>
            <a:off x="226583" y="1863864"/>
            <a:ext cx="8690833" cy="707886"/>
          </a:xfrm>
          <a:prstGeom prst="rect">
            <a:avLst/>
          </a:prstGeom>
          <a:noFill/>
        </p:spPr>
        <p:txBody>
          <a:bodyPr wrap="square">
            <a:spAutoFit/>
          </a:bodyPr>
          <a:lstStyle/>
          <a:p>
            <a:pPr marL="342900" indent="-342900"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Here, PI is a final variable ensuring its value remains consistent throughout the Circle class and any subclasses</a:t>
            </a:r>
            <a:endParaRPr lang="en-IN" sz="2000" dirty="0"/>
          </a:p>
        </p:txBody>
      </p:sp>
    </p:spTree>
    <p:extLst>
      <p:ext uri="{BB962C8B-B14F-4D97-AF65-F5344CB8AC3E}">
        <p14:creationId xmlns:p14="http://schemas.microsoft.com/office/powerpoint/2010/main" val="1748428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   Final Methods: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678C96-106A-3110-A1D3-095BA1D75A48}"/>
              </a:ext>
            </a:extLst>
          </p:cNvPr>
          <p:cNvSpPr txBox="1"/>
          <p:nvPr/>
        </p:nvSpPr>
        <p:spPr>
          <a:xfrm>
            <a:off x="35632" y="1763641"/>
            <a:ext cx="8731849" cy="3416320"/>
          </a:xfrm>
          <a:prstGeom prst="rect">
            <a:avLst/>
          </a:prstGeom>
          <a:noFill/>
        </p:spPr>
        <p:txBody>
          <a:bodyPr wrap="square">
            <a:spAutoFit/>
          </a:bodyPr>
          <a:lstStyle/>
          <a:p>
            <a:pPr marL="342900" indent="-342900"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Declaring a method as final prevents subclasses from overriding that method. This is useful for core functionalities that shouldn't be altered in derived classes. </a:t>
            </a:r>
          </a:p>
          <a:p>
            <a:pPr marL="342900" indent="-342900" algn="jus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In this example, draw() is declared as final in the Shape class, preventing the Square class from overriding it. However, </a:t>
            </a:r>
            <a:r>
              <a:rPr lang="en-US" altLang="en-US" sz="2400" dirty="0" err="1">
                <a:latin typeface="Times New Roman" panose="02020603050405020304" pitchFamily="18" charset="0"/>
                <a:cs typeface="Times New Roman" panose="02020603050405020304" pitchFamily="18" charset="0"/>
              </a:rPr>
              <a:t>getArea</a:t>
            </a:r>
            <a:r>
              <a:rPr lang="en-US" altLang="en-US" sz="2400" dirty="0">
                <a:latin typeface="Times New Roman" panose="02020603050405020304" pitchFamily="18" charset="0"/>
                <a:cs typeface="Times New Roman" panose="02020603050405020304" pitchFamily="18" charset="0"/>
              </a:rPr>
              <a:t>() is not final, allowing Square to provide its specific area calculation. </a:t>
            </a:r>
          </a:p>
          <a:p>
            <a:pPr algn="just"/>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842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8" name="Picture 7">
            <a:extLst>
              <a:ext uri="{FF2B5EF4-FFF2-40B4-BE49-F238E27FC236}">
                <a16:creationId xmlns:a16="http://schemas.microsoft.com/office/drawing/2014/main" id="{CC42F158-6E2D-7D66-FF59-87293197971D}"/>
              </a:ext>
            </a:extLst>
          </p:cNvPr>
          <p:cNvPicPr>
            <a:picLocks noChangeAspect="1"/>
          </p:cNvPicPr>
          <p:nvPr/>
        </p:nvPicPr>
        <p:blipFill>
          <a:blip r:embed="rId3"/>
          <a:stretch>
            <a:fillRect/>
          </a:stretch>
        </p:blipFill>
        <p:spPr>
          <a:xfrm>
            <a:off x="0" y="0"/>
            <a:ext cx="5077609" cy="5143500"/>
          </a:xfrm>
          <a:prstGeom prst="rect">
            <a:avLst/>
          </a:prstGeom>
        </p:spPr>
      </p:pic>
      <p:pic>
        <p:nvPicPr>
          <p:cNvPr id="10" name="Picture 9">
            <a:extLst>
              <a:ext uri="{FF2B5EF4-FFF2-40B4-BE49-F238E27FC236}">
                <a16:creationId xmlns:a16="http://schemas.microsoft.com/office/drawing/2014/main" id="{BD848862-5C63-4B76-E22B-1AB6C891D140}"/>
              </a:ext>
            </a:extLst>
          </p:cNvPr>
          <p:cNvPicPr>
            <a:picLocks noChangeAspect="1"/>
          </p:cNvPicPr>
          <p:nvPr/>
        </p:nvPicPr>
        <p:blipFill>
          <a:blip r:embed="rId4"/>
          <a:stretch>
            <a:fillRect/>
          </a:stretch>
        </p:blipFill>
        <p:spPr>
          <a:xfrm>
            <a:off x="5077609" y="0"/>
            <a:ext cx="4066392" cy="5143500"/>
          </a:xfrm>
          <a:prstGeom prst="rect">
            <a:avLst/>
          </a:prstGeom>
        </p:spPr>
      </p:pic>
      <p:cxnSp>
        <p:nvCxnSpPr>
          <p:cNvPr id="12" name="Straight Connector 11">
            <a:extLst>
              <a:ext uri="{FF2B5EF4-FFF2-40B4-BE49-F238E27FC236}">
                <a16:creationId xmlns:a16="http://schemas.microsoft.com/office/drawing/2014/main" id="{73C95441-07A2-D1F2-5A2D-D64BE8A948EC}"/>
              </a:ext>
            </a:extLst>
          </p:cNvPr>
          <p:cNvCxnSpPr/>
          <p:nvPr/>
        </p:nvCxnSpPr>
        <p:spPr>
          <a:xfrm>
            <a:off x="5077609" y="0"/>
            <a:ext cx="0" cy="51435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279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IN" sz="2800" dirty="0">
                <a:solidFill>
                  <a:schemeClr val="bg1"/>
                </a:solidFill>
                <a:latin typeface="Times New Roman" panose="02020603050405020304" pitchFamily="18" charset="0"/>
                <a:cs typeface="Times New Roman" panose="02020603050405020304" pitchFamily="18" charset="0"/>
              </a:rPr>
              <a:t>  Final Classes: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5FF7AEE-171E-CE0B-9B53-F63F8243F15D}"/>
              </a:ext>
            </a:extLst>
          </p:cNvPr>
          <p:cNvSpPr txBox="1"/>
          <p:nvPr/>
        </p:nvSpPr>
        <p:spPr>
          <a:xfrm>
            <a:off x="134489" y="1714595"/>
            <a:ext cx="8895212" cy="2308324"/>
          </a:xfrm>
          <a:prstGeom prst="rect">
            <a:avLst/>
          </a:prstGeom>
          <a:noFill/>
        </p:spPr>
        <p:txBody>
          <a:bodyPr wrap="square">
            <a:spAutoFit/>
          </a:bodyPr>
          <a:lstStyle/>
          <a:p>
            <a:pPr marL="342900" indent="-342900"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Declaring a class as final prevents any other class from inheriting from it. This is typically used for utility classes or classes that represent a fixed concept.</a:t>
            </a:r>
          </a:p>
          <a:p>
            <a:pPr marL="342900" indent="-342900"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String class in Java is final, meaning you cannot create subclasses that extend its functionality. </a:t>
            </a:r>
          </a:p>
          <a:p>
            <a:pPr marL="342900" indent="-342900" algn="jus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3F6B715E-4FF5-CCDD-414D-86852D049858}"/>
              </a:ext>
            </a:extLst>
          </p:cNvPr>
          <p:cNvSpPr>
            <a:spLocks noChangeArrowheads="1"/>
          </p:cNvSpPr>
          <p:nvPr/>
        </p:nvSpPr>
        <p:spPr bwMode="auto">
          <a:xfrm>
            <a:off x="0" y="-5085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8" name="Picture 7">
            <a:extLst>
              <a:ext uri="{FF2B5EF4-FFF2-40B4-BE49-F238E27FC236}">
                <a16:creationId xmlns:a16="http://schemas.microsoft.com/office/drawing/2014/main" id="{B6F113D9-8C99-E33D-7146-6C2D2C9E6489}"/>
              </a:ext>
            </a:extLst>
          </p:cNvPr>
          <p:cNvPicPr>
            <a:picLocks noChangeAspect="1"/>
          </p:cNvPicPr>
          <p:nvPr/>
        </p:nvPicPr>
        <p:blipFill rotWithShape="1">
          <a:blip r:embed="rId3"/>
          <a:srcRect b="29385"/>
          <a:stretch/>
        </p:blipFill>
        <p:spPr>
          <a:xfrm>
            <a:off x="1906909" y="3670181"/>
            <a:ext cx="4951073" cy="1033559"/>
          </a:xfrm>
          <a:prstGeom prst="rect">
            <a:avLst/>
          </a:prstGeom>
        </p:spPr>
      </p:pic>
    </p:spTree>
    <p:extLst>
      <p:ext uri="{BB962C8B-B14F-4D97-AF65-F5344CB8AC3E}">
        <p14:creationId xmlns:p14="http://schemas.microsoft.com/office/powerpoint/2010/main" val="1744348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Google Shape;130;p17">
            <a:extLst>
              <a:ext uri="{FF2B5EF4-FFF2-40B4-BE49-F238E27FC236}">
                <a16:creationId xmlns:a16="http://schemas.microsoft.com/office/drawing/2014/main" id="{6F007360-21D4-7B5D-9962-922D99245633}"/>
              </a:ext>
            </a:extLst>
          </p:cNvPr>
          <p:cNvSpPr txBox="1">
            <a:spLocks noGrp="1"/>
          </p:cNvSpPr>
          <p:nvPr>
            <p:ph type="title"/>
          </p:nvPr>
        </p:nvSpPr>
        <p:spPr>
          <a:xfrm>
            <a:off x="114299" y="1281200"/>
            <a:ext cx="7523629" cy="439546"/>
          </a:xfrm>
          <a:prstGeom prst="rect">
            <a:avLst/>
          </a:prstGeom>
          <a:noFill/>
          <a:ln>
            <a:noFill/>
          </a:ln>
        </p:spPr>
        <p:txBody>
          <a:bodyPr spcFirstLastPara="1" wrap="square" lIns="0" tIns="8575" rIns="0" bIns="0" anchor="t" anchorCtr="0">
            <a:spAutoFit/>
          </a:bodyPr>
          <a:lstStyle/>
          <a:p>
            <a:pPr lvl="0" algn="l" rtl="0">
              <a:spcBef>
                <a:spcPts val="0"/>
              </a:spcBef>
              <a:spcAft>
                <a:spcPts val="0"/>
              </a:spcAft>
              <a:buClr>
                <a:schemeClr val="dk1"/>
              </a:buClr>
              <a:buSzPts val="2800"/>
            </a:pPr>
            <a:r>
              <a:rPr lang="en-US" sz="2800" dirty="0">
                <a:solidFill>
                  <a:schemeClr val="bg1"/>
                </a:solidFill>
                <a:latin typeface="Times New Roman" panose="02020603050405020304" pitchFamily="18" charset="0"/>
                <a:cs typeface="Times New Roman" panose="02020603050405020304" pitchFamily="18" charset="0"/>
              </a:rPr>
              <a:t>  Points to remember for final keywords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9252F43-24E0-856B-1F61-07ECDE1E79D3}"/>
              </a:ext>
            </a:extLst>
          </p:cNvPr>
          <p:cNvSpPr txBox="1"/>
          <p:nvPr/>
        </p:nvSpPr>
        <p:spPr>
          <a:xfrm>
            <a:off x="114299" y="1763641"/>
            <a:ext cx="9029701" cy="2000548"/>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final with inheritance helps enforce consistency and prevent unintended modifications.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variables ensure constants remain constant.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methods prevent core functionalities from being overridden. </a:t>
            </a:r>
          </a:p>
          <a:p>
            <a:pPr marL="342900" indent="-342900" algn="just" eaLnBrk="0" fontAlgn="base" hangingPunct="0">
              <a:spcBef>
                <a:spcPct val="0"/>
              </a:spcBef>
              <a:spcAft>
                <a:spcPct val="0"/>
              </a:spcAft>
              <a:buClr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final classes restrict inheritance from a specific class. </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730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p:nvPr/>
        </p:nvSpPr>
        <p:spPr>
          <a:xfrm>
            <a:off x="3665886" y="4513783"/>
            <a:ext cx="1814100" cy="440700"/>
          </a:xfrm>
          <a:prstGeom prst="rect">
            <a:avLst/>
          </a:prstGeom>
          <a:noFill/>
          <a:ln>
            <a:noFill/>
          </a:ln>
        </p:spPr>
        <p:txBody>
          <a:bodyPr spcFirstLastPara="1" wrap="square" lIns="0" tIns="9525" rIns="0" bIns="0" anchor="t" anchorCtr="0">
            <a:spAutoFit/>
          </a:bodyPr>
          <a:lstStyle/>
          <a:p>
            <a:pPr marL="12700" marR="0" lvl="0" indent="0" algn="l" rtl="0">
              <a:lnSpc>
                <a:spcPct val="100000"/>
              </a:lnSpc>
              <a:spcBef>
                <a:spcPts val="0"/>
              </a:spcBef>
              <a:spcAft>
                <a:spcPts val="0"/>
              </a:spcAft>
              <a:buNone/>
            </a:pPr>
            <a:r>
              <a:rPr lang="en" sz="1400" u="sng">
                <a:solidFill>
                  <a:schemeClr val="hlink"/>
                </a:solidFill>
                <a:latin typeface="Calibri"/>
                <a:ea typeface="Calibri"/>
                <a:cs typeface="Calibri"/>
                <a:sym typeface="Calibri"/>
                <a:hlinkClick r:id="rId3"/>
              </a:rPr>
              <a:t>www.paruluniversity.ac.in</a:t>
            </a:r>
            <a:endParaRPr sz="1400">
              <a:solidFill>
                <a:schemeClr val="dk1"/>
              </a:solidFill>
              <a:latin typeface="Calibri"/>
              <a:ea typeface="Calibri"/>
              <a:cs typeface="Calibri"/>
              <a:sym typeface="Calibri"/>
            </a:endParaRPr>
          </a:p>
        </p:txBody>
      </p:sp>
      <p:pic>
        <p:nvPicPr>
          <p:cNvPr id="209" name="Google Shape;209;p27"/>
          <p:cNvPicPr preferRelativeResize="0"/>
          <p:nvPr/>
        </p:nvPicPr>
        <p:blipFill rotWithShape="1">
          <a:blip r:embed="rId4">
            <a:alphaModFix/>
          </a:blip>
          <a:srcRect/>
          <a:stretch/>
        </p:blipFill>
        <p:spPr>
          <a:xfrm>
            <a:off x="7381494" y="4523993"/>
            <a:ext cx="457200" cy="457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897DF8D8-4212-1723-BE36-B211A5DB9048}"/>
              </a:ext>
            </a:extLst>
          </p:cNvPr>
          <p:cNvSpPr txBox="1"/>
          <p:nvPr/>
        </p:nvSpPr>
        <p:spPr>
          <a:xfrm>
            <a:off x="114300" y="1823012"/>
            <a:ext cx="8915400" cy="3170099"/>
          </a:xfrm>
          <a:prstGeom prst="rect">
            <a:avLst/>
          </a:prstGeom>
          <a:noFill/>
        </p:spPr>
        <p:txBody>
          <a:bodyPr wrap="square">
            <a:sp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mechanism of a class to derive properties and characteristics from another class is called </a:t>
            </a:r>
            <a:r>
              <a:rPr lang="en-IN" sz="2000" b="1" dirty="0">
                <a:latin typeface="Times New Roman" panose="02020603050405020304" pitchFamily="18" charset="0"/>
                <a:cs typeface="Times New Roman" panose="02020603050405020304" pitchFamily="18" charset="0"/>
              </a:rPr>
              <a:t>Inheritance</a:t>
            </a:r>
            <a:r>
              <a:rPr lang="en-IN" sz="20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It is the most important feature of Object Oriented Programming.</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Inheritance</a:t>
            </a:r>
            <a:r>
              <a:rPr lang="en-IN" sz="2000" dirty="0">
                <a:latin typeface="Times New Roman" panose="02020603050405020304" pitchFamily="18" charset="0"/>
                <a:cs typeface="Times New Roman" panose="02020603050405020304" pitchFamily="18" charset="0"/>
              </a:rPr>
              <a:t> is the process, by which class can acquire (reuse) the properties and methods of another class.</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Now the subclass will contain its own variables and methods as well as the variables and methods of a super class.</a:t>
            </a:r>
          </a:p>
        </p:txBody>
      </p:sp>
    </p:spTree>
    <p:extLst>
      <p:ext uri="{BB962C8B-B14F-4D97-AF65-F5344CB8AC3E}">
        <p14:creationId xmlns:p14="http://schemas.microsoft.com/office/powerpoint/2010/main" val="126413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9AE388A9-8792-1777-7367-5E51025673B3}"/>
              </a:ext>
            </a:extLst>
          </p:cNvPr>
          <p:cNvSpPr txBox="1"/>
          <p:nvPr/>
        </p:nvSpPr>
        <p:spPr>
          <a:xfrm>
            <a:off x="107576" y="1665625"/>
            <a:ext cx="6723530" cy="3477875"/>
          </a:xfrm>
          <a:prstGeom prst="rect">
            <a:avLst/>
          </a:prstGeom>
          <a:noFill/>
        </p:spPr>
        <p:txBody>
          <a:bodyPr wrap="square">
            <a:spAutoFit/>
          </a:bodyPr>
          <a:lstStyle/>
          <a:p>
            <a:pPr marL="285750" indent="-285750" algn="just">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Base Class: </a:t>
            </a:r>
            <a:r>
              <a:rPr lang="en-IN" sz="2200" dirty="0">
                <a:latin typeface="Times New Roman" panose="02020603050405020304" pitchFamily="18" charset="0"/>
                <a:cs typeface="Times New Roman" panose="02020603050405020304" pitchFamily="18" charset="0"/>
              </a:rPr>
              <a:t>The class whose properties are inherited by sub class is called </a:t>
            </a:r>
            <a:r>
              <a:rPr lang="en-IN" sz="2200" b="1" dirty="0">
                <a:latin typeface="Times New Roman" panose="02020603050405020304" pitchFamily="18" charset="0"/>
                <a:cs typeface="Times New Roman" panose="02020603050405020304" pitchFamily="18" charset="0"/>
              </a:rPr>
              <a:t>Base class/Super class/Parent class.</a:t>
            </a:r>
          </a:p>
          <a:p>
            <a:pPr marL="285750" indent="-285750"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Derived Class: </a:t>
            </a:r>
            <a:r>
              <a:rPr lang="en-IN" sz="2200" dirty="0">
                <a:latin typeface="Times New Roman" panose="02020603050405020304" pitchFamily="18" charset="0"/>
                <a:cs typeface="Times New Roman" panose="02020603050405020304" pitchFamily="18" charset="0"/>
              </a:rPr>
              <a:t>The class that inherits properties from another class is called </a:t>
            </a:r>
            <a:r>
              <a:rPr lang="en-IN" sz="2200" b="1" dirty="0">
                <a:latin typeface="Times New Roman" panose="02020603050405020304" pitchFamily="18" charset="0"/>
                <a:cs typeface="Times New Roman" panose="02020603050405020304" pitchFamily="18" charset="0"/>
              </a:rPr>
              <a:t>Sub class/Derived class/Child class.</a:t>
            </a:r>
          </a:p>
          <a:p>
            <a:pPr marL="285750" indent="-285750"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Inheritance is implemented using super class and sub class relationship in object-oriented languages.</a:t>
            </a:r>
          </a:p>
        </p:txBody>
      </p:sp>
      <p:pic>
        <p:nvPicPr>
          <p:cNvPr id="7" name="Picture 6">
            <a:extLst>
              <a:ext uri="{FF2B5EF4-FFF2-40B4-BE49-F238E27FC236}">
                <a16:creationId xmlns:a16="http://schemas.microsoft.com/office/drawing/2014/main" id="{0A1238A6-C761-8B78-3E61-980A0553A025}"/>
              </a:ext>
            </a:extLst>
          </p:cNvPr>
          <p:cNvPicPr>
            <a:picLocks noChangeAspect="1"/>
          </p:cNvPicPr>
          <p:nvPr/>
        </p:nvPicPr>
        <p:blipFill>
          <a:blip r:embed="rId3"/>
          <a:stretch>
            <a:fillRect/>
          </a:stretch>
        </p:blipFill>
        <p:spPr>
          <a:xfrm>
            <a:off x="7283579" y="1714595"/>
            <a:ext cx="1752845" cy="3139320"/>
          </a:xfrm>
          <a:prstGeom prst="rect">
            <a:avLst/>
          </a:prstGeom>
        </p:spPr>
      </p:pic>
    </p:spTree>
    <p:extLst>
      <p:ext uri="{BB962C8B-B14F-4D97-AF65-F5344CB8AC3E}">
        <p14:creationId xmlns:p14="http://schemas.microsoft.com/office/powerpoint/2010/main" val="200665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5" name="Picture 4">
            <a:extLst>
              <a:ext uri="{FF2B5EF4-FFF2-40B4-BE49-F238E27FC236}">
                <a16:creationId xmlns:a16="http://schemas.microsoft.com/office/drawing/2014/main" id="{88865ECE-6944-908B-2359-E70FFB0076D5}"/>
              </a:ext>
            </a:extLst>
          </p:cNvPr>
          <p:cNvPicPr>
            <a:picLocks noChangeAspect="1"/>
          </p:cNvPicPr>
          <p:nvPr/>
        </p:nvPicPr>
        <p:blipFill>
          <a:blip r:embed="rId3"/>
          <a:stretch>
            <a:fillRect/>
          </a:stretch>
        </p:blipFill>
        <p:spPr>
          <a:xfrm>
            <a:off x="0" y="1542473"/>
            <a:ext cx="9144000" cy="3601028"/>
          </a:xfrm>
          <a:prstGeom prst="rect">
            <a:avLst/>
          </a:prstGeom>
        </p:spPr>
      </p:pic>
      <p:sp>
        <p:nvSpPr>
          <p:cNvPr id="9" name="Google Shape;127;p17">
            <a:extLst>
              <a:ext uri="{FF2B5EF4-FFF2-40B4-BE49-F238E27FC236}">
                <a16:creationId xmlns:a16="http://schemas.microsoft.com/office/drawing/2014/main" id="{102B8B65-A33B-6B9E-9C77-A993A10BDE55}"/>
              </a:ext>
            </a:extLst>
          </p:cNvPr>
          <p:cNvSpPr/>
          <p:nvPr/>
        </p:nvSpPr>
        <p:spPr>
          <a:xfrm>
            <a:off x="0" y="1060031"/>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30;p17">
            <a:extLst>
              <a:ext uri="{FF2B5EF4-FFF2-40B4-BE49-F238E27FC236}">
                <a16:creationId xmlns:a16="http://schemas.microsoft.com/office/drawing/2014/main" id="{3EDCB745-662F-9DFF-B91B-34C2AFAFDA6B}"/>
              </a:ext>
            </a:extLst>
          </p:cNvPr>
          <p:cNvSpPr txBox="1">
            <a:spLocks noGrp="1"/>
          </p:cNvSpPr>
          <p:nvPr>
            <p:ph type="title"/>
          </p:nvPr>
        </p:nvSpPr>
        <p:spPr>
          <a:xfrm>
            <a:off x="153969" y="1081478"/>
            <a:ext cx="8836062" cy="439546"/>
          </a:xfrm>
          <a:prstGeom prst="rect">
            <a:avLst/>
          </a:prstGeom>
          <a:noFill/>
          <a:ln>
            <a:noFill/>
          </a:ln>
        </p:spPr>
        <p:txBody>
          <a:bodyPr spcFirstLastPara="1" wrap="square" lIns="0" tIns="8575" rIns="0" bIns="0" anchor="t" anchorCtr="0">
            <a:spAutoFit/>
          </a:bodyPr>
          <a:lstStyle/>
          <a:p>
            <a:pPr lvl="0" rtl="0">
              <a:spcBef>
                <a:spcPts val="0"/>
              </a:spcBef>
              <a:spcAft>
                <a:spcPts val="0"/>
              </a:spcAft>
              <a:buClr>
                <a:schemeClr val="dk1"/>
              </a:buClr>
              <a:buSzPts val="2800"/>
            </a:pPr>
            <a:r>
              <a:rPr lang="en-US" sz="2800" dirty="0">
                <a:solidFill>
                  <a:schemeClr val="bg1"/>
                </a:solidFill>
                <a:latin typeface="Times New Roman" panose="02020603050405020304" pitchFamily="18" charset="0"/>
                <a:cs typeface="Times New Roman" panose="02020603050405020304" pitchFamily="18" charset="0"/>
              </a:rPr>
              <a:t>  Inheritance example:</a:t>
            </a:r>
            <a:endParaRPr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96356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536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536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TotalTime>
  <Words>2250</Words>
  <Application>Microsoft Office PowerPoint</Application>
  <PresentationFormat>On-screen Show (16:9)</PresentationFormat>
  <Paragraphs>243</Paragraphs>
  <Slides>65</Slides>
  <Notes>64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65</vt:i4>
      </vt:variant>
    </vt:vector>
  </HeadingPairs>
  <TitlesOfParts>
    <vt:vector size="71" baseType="lpstr">
      <vt:lpstr>Times New Roman</vt:lpstr>
      <vt:lpstr>Calibri</vt:lpstr>
      <vt:lpstr>Arial</vt:lpstr>
      <vt:lpstr>Wingdings</vt:lpstr>
      <vt:lpstr>Office Theme</vt:lpstr>
      <vt:lpstr>Office Theme</vt:lpstr>
      <vt:lpstr>Object Oriented Programming with JAVA</vt:lpstr>
      <vt:lpstr>UNIT-6</vt:lpstr>
      <vt:lpstr>Contents</vt:lpstr>
      <vt:lpstr>PowerPoint Presentation</vt:lpstr>
      <vt:lpstr>PowerPoint Presentation</vt:lpstr>
      <vt:lpstr>PowerPoint Presentation</vt:lpstr>
      <vt:lpstr>PowerPoint Presentation</vt:lpstr>
      <vt:lpstr>PowerPoint Presentation</vt:lpstr>
      <vt:lpstr>  Inheritance example:</vt:lpstr>
      <vt:lpstr>  Another example:</vt:lpstr>
      <vt:lpstr>  Why do we need inheritance?</vt:lpstr>
      <vt:lpstr>PowerPoint Presentation</vt:lpstr>
      <vt:lpstr>  How to implement Inheritance in java</vt:lpstr>
      <vt:lpstr>  Implementing Inheritance in java</vt:lpstr>
      <vt:lpstr>PowerPoint Presentation</vt:lpstr>
      <vt:lpstr>  Access modifiers</vt:lpstr>
      <vt:lpstr>  Protected access modifier</vt:lpstr>
      <vt:lpstr>  Access Control</vt:lpstr>
      <vt:lpstr>PowerPoint Presentation</vt:lpstr>
      <vt:lpstr>Inheritance: Property</vt:lpstr>
      <vt:lpstr>Inheritance: Advantages</vt:lpstr>
      <vt:lpstr>Inheritance: Disadvantages</vt:lpstr>
      <vt:lpstr>  Types of Inheritance</vt:lpstr>
      <vt:lpstr>  1. Single Inheritance</vt:lpstr>
      <vt:lpstr>PowerPoint Presentation</vt:lpstr>
      <vt:lpstr>   2. Multilevel Inheritance</vt:lpstr>
      <vt:lpstr>PowerPoint Presentation</vt:lpstr>
      <vt:lpstr>   3. Multiple Inheritance</vt:lpstr>
      <vt:lpstr>PowerPoint Presentation</vt:lpstr>
      <vt:lpstr>  4. Hierarchical inheritance</vt:lpstr>
      <vt:lpstr>PowerPoint Presentation</vt:lpstr>
      <vt:lpstr>   5. Hybrid Inheritance</vt:lpstr>
      <vt:lpstr>   Diamond Problem</vt:lpstr>
      <vt:lpstr>  Super Keyword</vt:lpstr>
      <vt:lpstr> Using super to Call Superclass Constructors</vt:lpstr>
      <vt:lpstr>PowerPoint Presentation</vt:lpstr>
      <vt:lpstr> Using super to access members</vt:lpstr>
      <vt:lpstr>PowerPoint Presentation</vt:lpstr>
      <vt:lpstr>PowerPoint Presentation</vt:lpstr>
      <vt:lpstr> Points to remember for super keywords</vt:lpstr>
      <vt:lpstr>  Method Overriding: Run-time Polymorphism</vt:lpstr>
      <vt:lpstr>PowerPoint Presentation</vt:lpstr>
      <vt:lpstr>PowerPoint Presentation</vt:lpstr>
      <vt:lpstr>PowerPoint Presentation</vt:lpstr>
      <vt:lpstr>  Points to remember for method overriding</vt:lpstr>
      <vt:lpstr>  Overloading vs Overriding: Java Methods</vt:lpstr>
      <vt:lpstr>  Abstraction</vt:lpstr>
      <vt:lpstr>  </vt:lpstr>
      <vt:lpstr>  Abstraction vs. Encapsulation</vt:lpstr>
      <vt:lpstr>  Abstract class</vt:lpstr>
      <vt:lpstr>PowerPoint Presentation</vt:lpstr>
      <vt:lpstr>PowerPoint Presentation</vt:lpstr>
      <vt:lpstr>PowerPoint Presentation</vt:lpstr>
      <vt:lpstr>  Points to remember for Abstract Class</vt:lpstr>
      <vt:lpstr>  Dynamic Method Dispatch</vt:lpstr>
      <vt:lpstr>  Method Overriding: Run-time Polymorphism</vt:lpstr>
      <vt:lpstr>PowerPoint Presentation</vt:lpstr>
      <vt:lpstr>  “final” keyword</vt:lpstr>
      <vt:lpstr>  Final Variables:</vt:lpstr>
      <vt:lpstr>  </vt:lpstr>
      <vt:lpstr>   Final Methods:</vt:lpstr>
      <vt:lpstr>PowerPoint Presentation</vt:lpstr>
      <vt:lpstr>  Final Classes:</vt:lpstr>
      <vt:lpstr>  Points to remember for final keywords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komal</dc:creator>
  <cp:lastModifiedBy>anand kumar</cp:lastModifiedBy>
  <cp:revision>8</cp:revision>
  <dcterms:modified xsi:type="dcterms:W3CDTF">2024-06-07T06:31:36Z</dcterms:modified>
</cp:coreProperties>
</file>