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280" r:id="rId15"/>
    <p:sldId id="281" r:id="rId16"/>
    <p:sldId id="283" r:id="rId17"/>
    <p:sldId id="282" r:id="rId18"/>
    <p:sldId id="269"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Times" panose="020206030504050203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umar" userId="a2cd90dc74d8a848" providerId="LiveId" clId="{591DAB24-9D52-42ED-AC57-278F579F38EA}"/>
    <pc:docChg chg="modSld">
      <pc:chgData name="anand kumar" userId="a2cd90dc74d8a848" providerId="LiveId" clId="{591DAB24-9D52-42ED-AC57-278F579F38EA}" dt="2024-06-07T06:44:24.820" v="0" actId="20577"/>
      <pc:docMkLst>
        <pc:docMk/>
      </pc:docMkLst>
      <pc:sldChg chg="modSp mod">
        <pc:chgData name="anand kumar" userId="a2cd90dc74d8a848" providerId="LiveId" clId="{591DAB24-9D52-42ED-AC57-278F579F38EA}" dt="2024-06-07T06:44:24.820" v="0" actId="20577"/>
        <pc:sldMkLst>
          <pc:docMk/>
          <pc:sldMk cId="0" sldId="256"/>
        </pc:sldMkLst>
        <pc:spChg chg="mod">
          <ac:chgData name="anand kumar" userId="a2cd90dc74d8a848" providerId="LiveId" clId="{591DAB24-9D52-42ED-AC57-278F579F38EA}" dt="2024-06-07T06:44:24.820" v="0" actId="20577"/>
          <ac:spMkLst>
            <pc:docMk/>
            <pc:sldMk cId="0" sldId="256"/>
            <ac:spMk id="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881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50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33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8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815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504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16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013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a15357efe_0_566: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14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62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22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87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40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6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9"/>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b="0" i="0">
                <a:solidFill>
                  <a:schemeClr val="dk1"/>
                </a:solidFill>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61" name="Google Shape;61;p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9"/>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66" name="Google Shape;66;p1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0"/>
          <p:cNvSpPr txBox="1">
            <a:spLocks noGrp="1"/>
          </p:cNvSpPr>
          <p:nvPr>
            <p:ph type="ctrTitle"/>
          </p:nvPr>
        </p:nvSpPr>
        <p:spPr>
          <a:xfrm>
            <a:off x="3785330" y="2308917"/>
            <a:ext cx="15735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0"/>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77"/>
        <p:cNvGrpSpPr/>
        <p:nvPr/>
      </p:nvGrpSpPr>
      <p:grpSpPr>
        <a:xfrm>
          <a:off x="0" y="0"/>
          <a:ext cx="0" cy="0"/>
          <a:chOff x="0" y="0"/>
          <a:chExt cx="0" cy="0"/>
        </a:xfrm>
      </p:grpSpPr>
      <p:sp>
        <p:nvSpPr>
          <p:cNvPr id="78" name="Google Shape;78;p12"/>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2"/>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81" name="Google Shape;81;p12"/>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82" name="Google Shape;82;p12"/>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83" name="Google Shape;83;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89" name="Google Shape;89;p1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90" name="Google Shape;90;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8"/>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3" name="Google Shape;53;p8"/>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8"/>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177512" y="1109434"/>
            <a:ext cx="4664989" cy="810317"/>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Object Oriented Programming with JAVA</a:t>
            </a:r>
            <a:endParaRPr dirty="0"/>
          </a:p>
        </p:txBody>
      </p:sp>
      <p:sp>
        <p:nvSpPr>
          <p:cNvPr id="99" name="Google Shape;99;p14"/>
          <p:cNvSpPr txBox="1"/>
          <p:nvPr/>
        </p:nvSpPr>
        <p:spPr>
          <a:xfrm>
            <a:off x="1511044" y="2152612"/>
            <a:ext cx="6121909" cy="272187"/>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0" i="0" u="none" strike="noStrike" cap="none">
                <a:solidFill>
                  <a:schemeClr val="dk1"/>
                </a:solidFill>
                <a:latin typeface="Calibri"/>
                <a:ea typeface="Calibri"/>
                <a:cs typeface="Calibri"/>
                <a:sym typeface="Calibri"/>
              </a:rPr>
              <a:t>Department </a:t>
            </a:r>
            <a:r>
              <a:rPr lang="en" sz="1700" b="0" i="0" u="none" strike="noStrike" cap="none" dirty="0">
                <a:solidFill>
                  <a:schemeClr val="dk1"/>
                </a:solidFill>
                <a:latin typeface="Calibri"/>
                <a:ea typeface="Calibri"/>
                <a:cs typeface="Calibri"/>
                <a:sym typeface="Calibri"/>
              </a:rPr>
              <a:t>of Computer Science &amp; Engineering, PIET</a:t>
            </a:r>
            <a:endParaRPr sz="1700" b="0" i="0" u="none" strike="noStrike" cap="none" dirty="0">
              <a:solidFill>
                <a:schemeClr val="dk1"/>
              </a:solidFill>
              <a:latin typeface="Calibri"/>
              <a:ea typeface="Calibri"/>
              <a:cs typeface="Calibri"/>
              <a:sym typeface="Calibri"/>
            </a:endParaRPr>
          </a:p>
        </p:txBody>
      </p:sp>
      <p:grpSp>
        <p:nvGrpSpPr>
          <p:cNvPr id="100" name="Google Shape;100;p14"/>
          <p:cNvGrpSpPr/>
          <p:nvPr/>
        </p:nvGrpSpPr>
        <p:grpSpPr>
          <a:xfrm>
            <a:off x="1417319" y="374904"/>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for</a:t>
            </a:r>
            <a:r>
              <a:rPr lang="en-IN" sz="2400" dirty="0">
                <a:solidFill>
                  <a:srgbClr val="FFFFFF"/>
                </a:solidFill>
              </a:rPr>
              <a:t> Loop</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a:solidFill>
                  <a:srgbClr val="FF0000"/>
                </a:solidFill>
                <a:latin typeface="Consolas" panose="020B0609020204030204" pitchFamily="49" charset="0"/>
                <a:cs typeface="Consolas" panose="020B0609020204030204" pitchFamily="49" charset="0"/>
              </a:rPr>
              <a:t>for</a:t>
            </a:r>
            <a:r>
              <a:rPr lang="en-IN" sz="2000" dirty="0"/>
              <a:t> loop is used when the number of iterations is known in advance.</a:t>
            </a:r>
          </a:p>
          <a:p>
            <a:pPr marL="285750" indent="-285750">
              <a:buFont typeface="Arial" panose="020B0604020202020204" pitchFamily="34" charset="0"/>
              <a:buChar char="•"/>
            </a:pPr>
            <a:r>
              <a:rPr lang="en-IN" sz="2000" dirty="0"/>
              <a:t>It consists of an initialization, condition, and iteration expression.</a:t>
            </a:r>
          </a:p>
        </p:txBody>
      </p:sp>
      <p:pic>
        <p:nvPicPr>
          <p:cNvPr id="3" name="Picture 2">
            <a:extLst>
              <a:ext uri="{FF2B5EF4-FFF2-40B4-BE49-F238E27FC236}">
                <a16:creationId xmlns:a16="http://schemas.microsoft.com/office/drawing/2014/main" id="{A08D4AA6-0A87-FE06-69EF-FC8A5287F761}"/>
              </a:ext>
            </a:extLst>
          </p:cNvPr>
          <p:cNvPicPr>
            <a:picLocks noChangeAspect="1"/>
          </p:cNvPicPr>
          <p:nvPr/>
        </p:nvPicPr>
        <p:blipFill>
          <a:blip r:embed="rId3"/>
          <a:stretch>
            <a:fillRect/>
          </a:stretch>
        </p:blipFill>
        <p:spPr>
          <a:xfrm>
            <a:off x="2614052" y="2809424"/>
            <a:ext cx="4013200" cy="939800"/>
          </a:xfrm>
          <a:prstGeom prst="rect">
            <a:avLst/>
          </a:prstGeom>
        </p:spPr>
      </p:pic>
    </p:spTree>
    <p:extLst>
      <p:ext uri="{BB962C8B-B14F-4D97-AF65-F5344CB8AC3E}">
        <p14:creationId xmlns:p14="http://schemas.microsoft.com/office/powerpoint/2010/main" val="304780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Enhanced </a:t>
            </a:r>
            <a:r>
              <a:rPr lang="en-IN" sz="2400" dirty="0">
                <a:solidFill>
                  <a:srgbClr val="FF0000"/>
                </a:solidFill>
                <a:latin typeface="Consolas" panose="020B0609020204030204" pitchFamily="49" charset="0"/>
                <a:cs typeface="Consolas" panose="020B0609020204030204" pitchFamily="49" charset="0"/>
              </a:rPr>
              <a:t>for</a:t>
            </a:r>
            <a:r>
              <a:rPr lang="en-IN" sz="2400" dirty="0">
                <a:solidFill>
                  <a:srgbClr val="FFFFFF"/>
                </a:solidFill>
              </a:rPr>
              <a:t> Loop (</a:t>
            </a:r>
            <a:r>
              <a:rPr lang="en-IN" sz="2400" dirty="0">
                <a:solidFill>
                  <a:srgbClr val="FF0000"/>
                </a:solidFill>
                <a:latin typeface="Consolas" panose="020B0609020204030204" pitchFamily="49" charset="0"/>
                <a:cs typeface="Consolas" panose="020B0609020204030204" pitchFamily="49" charset="0"/>
              </a:rPr>
              <a:t>for-each</a:t>
            </a:r>
            <a:r>
              <a:rPr lang="en-IN" sz="2400" dirty="0">
                <a:solidFill>
                  <a:srgbClr val="FFFFFF"/>
                </a:solidFill>
              </a:rPr>
              <a:t>)</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enhanced </a:t>
            </a:r>
            <a:r>
              <a:rPr lang="en-IN" sz="2000" dirty="0">
                <a:solidFill>
                  <a:srgbClr val="FF0000"/>
                </a:solidFill>
                <a:latin typeface="Consolas" panose="020B0609020204030204" pitchFamily="49" charset="0"/>
                <a:cs typeface="Consolas" panose="020B0609020204030204" pitchFamily="49" charset="0"/>
              </a:rPr>
              <a:t>for</a:t>
            </a:r>
            <a:r>
              <a:rPr lang="en-IN" sz="2000" dirty="0"/>
              <a:t> loop (or </a:t>
            </a:r>
            <a:r>
              <a:rPr lang="en-IN" sz="2000" dirty="0">
                <a:solidFill>
                  <a:srgbClr val="FF0000"/>
                </a:solidFill>
                <a:latin typeface="Consolas" panose="020B0609020204030204" pitchFamily="49" charset="0"/>
                <a:cs typeface="Consolas" panose="020B0609020204030204" pitchFamily="49" charset="0"/>
              </a:rPr>
              <a:t>for-each</a:t>
            </a:r>
            <a:r>
              <a:rPr lang="en-IN" sz="2000" dirty="0"/>
              <a:t> loop) is used to iterate over elements in arrays or collections.</a:t>
            </a:r>
          </a:p>
          <a:p>
            <a:pPr marL="285750" indent="-285750">
              <a:buFont typeface="Arial" panose="020B0604020202020204" pitchFamily="34" charset="0"/>
              <a:buChar char="•"/>
            </a:pPr>
            <a:r>
              <a:rPr lang="en-IN" sz="2000" dirty="0"/>
              <a:t>It simplifies the process of iterating over each element in a collection.</a:t>
            </a:r>
          </a:p>
        </p:txBody>
      </p:sp>
      <p:pic>
        <p:nvPicPr>
          <p:cNvPr id="4" name="Picture 3">
            <a:extLst>
              <a:ext uri="{FF2B5EF4-FFF2-40B4-BE49-F238E27FC236}">
                <a16:creationId xmlns:a16="http://schemas.microsoft.com/office/drawing/2014/main" id="{AF6E7926-DAEE-CBAC-06E7-73F3465F6BBA}"/>
              </a:ext>
            </a:extLst>
          </p:cNvPr>
          <p:cNvPicPr>
            <a:picLocks noChangeAspect="1"/>
          </p:cNvPicPr>
          <p:nvPr/>
        </p:nvPicPr>
        <p:blipFill>
          <a:blip r:embed="rId3"/>
          <a:stretch>
            <a:fillRect/>
          </a:stretch>
        </p:blipFill>
        <p:spPr>
          <a:xfrm>
            <a:off x="2434012" y="3038687"/>
            <a:ext cx="4292600" cy="1320800"/>
          </a:xfrm>
          <a:prstGeom prst="rect">
            <a:avLst/>
          </a:prstGeom>
        </p:spPr>
      </p:pic>
    </p:spTree>
    <p:extLst>
      <p:ext uri="{BB962C8B-B14F-4D97-AF65-F5344CB8AC3E}">
        <p14:creationId xmlns:p14="http://schemas.microsoft.com/office/powerpoint/2010/main" val="77306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while</a:t>
            </a:r>
            <a:r>
              <a:rPr lang="en-IN" sz="2400" dirty="0">
                <a:solidFill>
                  <a:srgbClr val="FFFFFF"/>
                </a:solidFill>
              </a:rPr>
              <a:t> Loop</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while loop is used when the number of iterations is unknown or depends on a condition.</a:t>
            </a:r>
          </a:p>
          <a:p>
            <a:pPr marL="285750" indent="-285750">
              <a:buFont typeface="Arial" panose="020B0604020202020204" pitchFamily="34" charset="0"/>
              <a:buChar char="•"/>
            </a:pPr>
            <a:r>
              <a:rPr lang="en-IN" sz="2000" dirty="0"/>
              <a:t>The loop continues to execute as long as the specified condition is true.</a:t>
            </a:r>
          </a:p>
        </p:txBody>
      </p:sp>
      <p:pic>
        <p:nvPicPr>
          <p:cNvPr id="3" name="Picture 2">
            <a:extLst>
              <a:ext uri="{FF2B5EF4-FFF2-40B4-BE49-F238E27FC236}">
                <a16:creationId xmlns:a16="http://schemas.microsoft.com/office/drawing/2014/main" id="{F7E0F83F-2DBF-ECCD-A8A0-9D5F3EED9987}"/>
              </a:ext>
            </a:extLst>
          </p:cNvPr>
          <p:cNvPicPr>
            <a:picLocks noChangeAspect="1"/>
          </p:cNvPicPr>
          <p:nvPr/>
        </p:nvPicPr>
        <p:blipFill>
          <a:blip r:embed="rId3"/>
          <a:stretch>
            <a:fillRect/>
          </a:stretch>
        </p:blipFill>
        <p:spPr>
          <a:xfrm>
            <a:off x="1946088" y="2925148"/>
            <a:ext cx="5251824" cy="2002494"/>
          </a:xfrm>
          <a:prstGeom prst="rect">
            <a:avLst/>
          </a:prstGeom>
        </p:spPr>
      </p:pic>
    </p:spTree>
    <p:extLst>
      <p:ext uri="{BB962C8B-B14F-4D97-AF65-F5344CB8AC3E}">
        <p14:creationId xmlns:p14="http://schemas.microsoft.com/office/powerpoint/2010/main" val="61296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do-while</a:t>
            </a:r>
            <a:r>
              <a:rPr lang="en-IN" sz="2400" dirty="0">
                <a:solidFill>
                  <a:srgbClr val="FFFFFF"/>
                </a:solidFill>
              </a:rPr>
              <a:t> Loop</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a:solidFill>
                  <a:srgbClr val="FF0000"/>
                </a:solidFill>
                <a:latin typeface="Consolas" panose="020B0609020204030204" pitchFamily="49" charset="0"/>
                <a:cs typeface="Consolas" panose="020B0609020204030204" pitchFamily="49" charset="0"/>
              </a:rPr>
              <a:t>do-while</a:t>
            </a:r>
            <a:r>
              <a:rPr lang="en-IN" sz="2000" dirty="0"/>
              <a:t> loop is similar to the while loop, but it ensures that the loop body is executed at least once.</a:t>
            </a:r>
          </a:p>
          <a:p>
            <a:pPr marL="285750" indent="-285750">
              <a:buFont typeface="Arial" panose="020B0604020202020204" pitchFamily="34" charset="0"/>
              <a:buChar char="•"/>
            </a:pPr>
            <a:r>
              <a:rPr lang="en-IN" sz="2000" dirty="0"/>
              <a:t>The condition is evaluated after the loop body is executed.</a:t>
            </a:r>
          </a:p>
        </p:txBody>
      </p:sp>
      <p:pic>
        <p:nvPicPr>
          <p:cNvPr id="4" name="Picture 3">
            <a:extLst>
              <a:ext uri="{FF2B5EF4-FFF2-40B4-BE49-F238E27FC236}">
                <a16:creationId xmlns:a16="http://schemas.microsoft.com/office/drawing/2014/main" id="{74AC1419-2A5B-0F7D-7970-77A861BD90CD}"/>
              </a:ext>
            </a:extLst>
          </p:cNvPr>
          <p:cNvPicPr>
            <a:picLocks noChangeAspect="1"/>
          </p:cNvPicPr>
          <p:nvPr/>
        </p:nvPicPr>
        <p:blipFill>
          <a:blip r:embed="rId3"/>
          <a:stretch>
            <a:fillRect/>
          </a:stretch>
        </p:blipFill>
        <p:spPr>
          <a:xfrm>
            <a:off x="2343150" y="3022011"/>
            <a:ext cx="4457700" cy="1612900"/>
          </a:xfrm>
          <a:prstGeom prst="rect">
            <a:avLst/>
          </a:prstGeom>
        </p:spPr>
      </p:pic>
    </p:spTree>
    <p:extLst>
      <p:ext uri="{BB962C8B-B14F-4D97-AF65-F5344CB8AC3E}">
        <p14:creationId xmlns:p14="http://schemas.microsoft.com/office/powerpoint/2010/main" val="98303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Jump Statements</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246769"/>
          </a:xfrm>
          <a:prstGeom prst="rect">
            <a:avLst/>
          </a:prstGeom>
          <a:noFill/>
        </p:spPr>
        <p:txBody>
          <a:bodyPr wrap="square" rtlCol="0">
            <a:spAutoFit/>
          </a:bodyPr>
          <a:lstStyle/>
          <a:p>
            <a:r>
              <a:rPr lang="en-IN" sz="2000" dirty="0"/>
              <a:t>Jump Statements are used to transfer control from one part of the program to another. They are often used to break out of loops or to skip iterations.</a:t>
            </a:r>
          </a:p>
          <a:p>
            <a:endParaRPr lang="en-IN" sz="2000" dirty="0"/>
          </a:p>
          <a:p>
            <a:r>
              <a:rPr lang="en-IN" sz="2000" dirty="0"/>
              <a:t>There are three types of jump statements in Java</a:t>
            </a:r>
          </a:p>
          <a:p>
            <a:pPr marL="342900" indent="-342900">
              <a:buFont typeface="Arial" panose="020B0604020202020204" pitchFamily="34" charset="0"/>
              <a:buChar char="•"/>
            </a:pPr>
            <a:r>
              <a:rPr lang="en-IN" sz="2000" dirty="0">
                <a:solidFill>
                  <a:srgbClr val="FF0000"/>
                </a:solidFill>
                <a:latin typeface="Consolas" panose="020B0609020204030204" pitchFamily="49" charset="0"/>
                <a:cs typeface="Consolas" panose="020B0609020204030204" pitchFamily="49" charset="0"/>
              </a:rPr>
              <a:t>break</a:t>
            </a:r>
            <a:r>
              <a:rPr lang="en-IN" sz="2000" dirty="0"/>
              <a:t> statement.</a:t>
            </a:r>
          </a:p>
          <a:p>
            <a:pPr marL="342900" indent="-342900">
              <a:buFont typeface="Arial" panose="020B0604020202020204" pitchFamily="34" charset="0"/>
              <a:buChar char="•"/>
            </a:pPr>
            <a:r>
              <a:rPr lang="en-IN" sz="2000" dirty="0">
                <a:solidFill>
                  <a:srgbClr val="FF0000"/>
                </a:solidFill>
                <a:latin typeface="Consolas" panose="020B0609020204030204" pitchFamily="49" charset="0"/>
                <a:cs typeface="Consolas" panose="020B0609020204030204" pitchFamily="49" charset="0"/>
              </a:rPr>
              <a:t>continue</a:t>
            </a:r>
            <a:r>
              <a:rPr lang="en-IN" sz="2000" dirty="0"/>
              <a:t> statement.</a:t>
            </a:r>
          </a:p>
          <a:p>
            <a:pPr marL="342900" indent="-342900">
              <a:buFont typeface="Arial" panose="020B0604020202020204" pitchFamily="34" charset="0"/>
              <a:buChar char="•"/>
            </a:pPr>
            <a:r>
              <a:rPr lang="en-IN" sz="2000" dirty="0">
                <a:solidFill>
                  <a:srgbClr val="FF0000"/>
                </a:solidFill>
                <a:latin typeface="Consolas" panose="020B0609020204030204" pitchFamily="49" charset="0"/>
                <a:cs typeface="Consolas" panose="020B0609020204030204" pitchFamily="49" charset="0"/>
              </a:rPr>
              <a:t>return</a:t>
            </a:r>
            <a:r>
              <a:rPr lang="en-IN" sz="2000" dirty="0"/>
              <a:t> statement.</a:t>
            </a:r>
          </a:p>
        </p:txBody>
      </p:sp>
    </p:spTree>
    <p:extLst>
      <p:ext uri="{BB962C8B-B14F-4D97-AF65-F5344CB8AC3E}">
        <p14:creationId xmlns:p14="http://schemas.microsoft.com/office/powerpoint/2010/main" val="306447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break</a:t>
            </a:r>
            <a:r>
              <a:rPr lang="en-IN" sz="2400" dirty="0">
                <a:solidFill>
                  <a:srgbClr val="FFFFFF"/>
                </a:solidFill>
              </a:rPr>
              <a:t> Statement</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a:solidFill>
                  <a:srgbClr val="FF0000"/>
                </a:solidFill>
                <a:latin typeface="Consolas" panose="020B0609020204030204" pitchFamily="49" charset="0"/>
                <a:cs typeface="Consolas" panose="020B0609020204030204" pitchFamily="49" charset="0"/>
              </a:rPr>
              <a:t>break</a:t>
            </a:r>
            <a:r>
              <a:rPr lang="en-IN" sz="2000" dirty="0"/>
              <a:t> statement is used to terminate the execution of the current loop or switch statement.</a:t>
            </a:r>
          </a:p>
          <a:p>
            <a:pPr marL="285750" indent="-285750">
              <a:buFont typeface="Arial" panose="020B0604020202020204" pitchFamily="34" charset="0"/>
              <a:buChar char="•"/>
            </a:pPr>
            <a:r>
              <a:rPr lang="en-IN" sz="2000" dirty="0"/>
              <a:t>It transfers control to the statement immediately following the loop or switch.</a:t>
            </a:r>
          </a:p>
        </p:txBody>
      </p:sp>
      <p:pic>
        <p:nvPicPr>
          <p:cNvPr id="3" name="Picture 2">
            <a:extLst>
              <a:ext uri="{FF2B5EF4-FFF2-40B4-BE49-F238E27FC236}">
                <a16:creationId xmlns:a16="http://schemas.microsoft.com/office/drawing/2014/main" id="{E3456C19-15AA-66DE-CC05-F3335EAE370B}"/>
              </a:ext>
            </a:extLst>
          </p:cNvPr>
          <p:cNvPicPr>
            <a:picLocks noChangeAspect="1"/>
          </p:cNvPicPr>
          <p:nvPr/>
        </p:nvPicPr>
        <p:blipFill>
          <a:blip r:embed="rId3"/>
          <a:stretch>
            <a:fillRect/>
          </a:stretch>
        </p:blipFill>
        <p:spPr>
          <a:xfrm>
            <a:off x="1969340" y="3152239"/>
            <a:ext cx="4951413" cy="1650471"/>
          </a:xfrm>
          <a:prstGeom prst="rect">
            <a:avLst/>
          </a:prstGeom>
        </p:spPr>
      </p:pic>
    </p:spTree>
    <p:extLst>
      <p:ext uri="{BB962C8B-B14F-4D97-AF65-F5344CB8AC3E}">
        <p14:creationId xmlns:p14="http://schemas.microsoft.com/office/powerpoint/2010/main" val="406447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continue</a:t>
            </a:r>
            <a:r>
              <a:rPr lang="en-IN" sz="2400" dirty="0">
                <a:solidFill>
                  <a:srgbClr val="FFFFFF"/>
                </a:solidFill>
              </a:rPr>
              <a:t> Statement</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a:solidFill>
                  <a:srgbClr val="FF0000"/>
                </a:solidFill>
                <a:latin typeface="Consolas" panose="020B0609020204030204" pitchFamily="49" charset="0"/>
                <a:cs typeface="Consolas" panose="020B0609020204030204" pitchFamily="49" charset="0"/>
              </a:rPr>
              <a:t>continue</a:t>
            </a:r>
            <a:r>
              <a:rPr lang="en-IN" sz="2000" dirty="0"/>
              <a:t> statement skips the current iteration of a loop and moves to the next iteration.</a:t>
            </a:r>
          </a:p>
          <a:p>
            <a:pPr marL="285750" indent="-285750">
              <a:buFont typeface="Arial" panose="020B0604020202020204" pitchFamily="34" charset="0"/>
              <a:buChar char="•"/>
            </a:pPr>
            <a:r>
              <a:rPr lang="en-IN" sz="2000" dirty="0"/>
              <a:t>It is often used to skip certain conditions within a loop.</a:t>
            </a:r>
          </a:p>
        </p:txBody>
      </p:sp>
      <p:pic>
        <p:nvPicPr>
          <p:cNvPr id="3" name="Picture 2">
            <a:extLst>
              <a:ext uri="{FF2B5EF4-FFF2-40B4-BE49-F238E27FC236}">
                <a16:creationId xmlns:a16="http://schemas.microsoft.com/office/drawing/2014/main" id="{73BC9EC8-D366-181B-C549-901DC64F385C}"/>
              </a:ext>
            </a:extLst>
          </p:cNvPr>
          <p:cNvPicPr>
            <a:picLocks noChangeAspect="1"/>
          </p:cNvPicPr>
          <p:nvPr/>
        </p:nvPicPr>
        <p:blipFill>
          <a:blip r:embed="rId3"/>
          <a:stretch>
            <a:fillRect/>
          </a:stretch>
        </p:blipFill>
        <p:spPr>
          <a:xfrm>
            <a:off x="2287962" y="2932219"/>
            <a:ext cx="4584700" cy="1866900"/>
          </a:xfrm>
          <a:prstGeom prst="rect">
            <a:avLst/>
          </a:prstGeom>
        </p:spPr>
      </p:pic>
    </p:spTree>
    <p:extLst>
      <p:ext uri="{BB962C8B-B14F-4D97-AF65-F5344CB8AC3E}">
        <p14:creationId xmlns:p14="http://schemas.microsoft.com/office/powerpoint/2010/main" val="1736261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return</a:t>
            </a:r>
            <a:r>
              <a:rPr lang="en-IN" sz="2400" dirty="0">
                <a:solidFill>
                  <a:srgbClr val="FFFFFF"/>
                </a:solidFill>
              </a:rPr>
              <a:t> Statement</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a:solidFill>
                  <a:srgbClr val="FF0000"/>
                </a:solidFill>
                <a:latin typeface="Consolas" panose="020B0609020204030204" pitchFamily="49" charset="0"/>
                <a:cs typeface="Consolas" panose="020B0609020204030204" pitchFamily="49" charset="0"/>
              </a:rPr>
              <a:t>return</a:t>
            </a:r>
            <a:r>
              <a:rPr lang="en-IN" sz="2000" dirty="0"/>
              <a:t> statement is used to exit a method and return control to the calling method.</a:t>
            </a:r>
          </a:p>
          <a:p>
            <a:pPr marL="285750" indent="-285750">
              <a:buFont typeface="Arial" panose="020B0604020202020204" pitchFamily="34" charset="0"/>
              <a:buChar char="•"/>
            </a:pPr>
            <a:r>
              <a:rPr lang="en-IN" sz="2000" dirty="0"/>
              <a:t>It can optionally return a value if the method is not void.</a:t>
            </a:r>
          </a:p>
        </p:txBody>
      </p:sp>
      <p:pic>
        <p:nvPicPr>
          <p:cNvPr id="3" name="Picture 2">
            <a:extLst>
              <a:ext uri="{FF2B5EF4-FFF2-40B4-BE49-F238E27FC236}">
                <a16:creationId xmlns:a16="http://schemas.microsoft.com/office/drawing/2014/main" id="{5552B526-1E0B-584D-7E79-CF69603DDC18}"/>
              </a:ext>
            </a:extLst>
          </p:cNvPr>
          <p:cNvPicPr>
            <a:picLocks noChangeAspect="1"/>
          </p:cNvPicPr>
          <p:nvPr/>
        </p:nvPicPr>
        <p:blipFill>
          <a:blip r:embed="rId3"/>
          <a:stretch>
            <a:fillRect/>
          </a:stretch>
        </p:blipFill>
        <p:spPr>
          <a:xfrm>
            <a:off x="1849812" y="3082053"/>
            <a:ext cx="5461000" cy="1257300"/>
          </a:xfrm>
          <a:prstGeom prst="rect">
            <a:avLst/>
          </a:prstGeom>
        </p:spPr>
      </p:pic>
    </p:spTree>
    <p:extLst>
      <p:ext uri="{BB962C8B-B14F-4D97-AF65-F5344CB8AC3E}">
        <p14:creationId xmlns:p14="http://schemas.microsoft.com/office/powerpoint/2010/main" val="5963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09" name="Google Shape;209;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0" y="0"/>
            <a:ext cx="9144000" cy="5143498"/>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3" name="Google Shape;113;p15"/>
          <p:cNvSpPr txBox="1"/>
          <p:nvPr/>
        </p:nvSpPr>
        <p:spPr>
          <a:xfrm>
            <a:off x="-1" y="2831593"/>
            <a:ext cx="9143999" cy="410400"/>
          </a:xfrm>
          <a:prstGeom prst="rect">
            <a:avLst/>
          </a:prstGeom>
          <a:noFill/>
          <a:ln>
            <a:noFill/>
          </a:ln>
        </p:spPr>
        <p:txBody>
          <a:bodyPr spcFirstLastPara="1" wrap="square" lIns="0" tIns="10000" rIns="0" bIns="0" anchor="t" anchorCtr="0">
            <a:spAutoFit/>
          </a:bodyPr>
          <a:lstStyle/>
          <a:p>
            <a:pPr marL="12700" marR="0" lvl="0" indent="0" algn="ctr" rtl="0">
              <a:lnSpc>
                <a:spcPct val="100000"/>
              </a:lnSpc>
              <a:spcBef>
                <a:spcPts val="0"/>
              </a:spcBef>
              <a:spcAft>
                <a:spcPts val="0"/>
              </a:spcAft>
              <a:buNone/>
            </a:pPr>
            <a:r>
              <a:rPr lang="en-IN" sz="2600" b="1" dirty="0">
                <a:solidFill>
                  <a:schemeClr val="bg1"/>
                </a:solidFill>
                <a:latin typeface="Calibri"/>
                <a:ea typeface="Calibri"/>
                <a:cs typeface="Calibri"/>
                <a:sym typeface="Calibri"/>
              </a:rPr>
              <a:t>Control Statements</a:t>
            </a:r>
          </a:p>
        </p:txBody>
      </p:sp>
      <p:sp>
        <p:nvSpPr>
          <p:cNvPr id="114" name="Google Shape;114;p15"/>
          <p:cNvSpPr txBox="1">
            <a:spLocks noGrp="1"/>
          </p:cNvSpPr>
          <p:nvPr>
            <p:ph type="ctrTitle"/>
          </p:nvPr>
        </p:nvSpPr>
        <p:spPr>
          <a:xfrm>
            <a:off x="0" y="2308917"/>
            <a:ext cx="9143998" cy="410400"/>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a:t>UNIT-3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Control Statements</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862322"/>
          </a:xfrm>
          <a:prstGeom prst="rect">
            <a:avLst/>
          </a:prstGeom>
          <a:noFill/>
        </p:spPr>
        <p:txBody>
          <a:bodyPr wrap="square" rtlCol="0">
            <a:spAutoFit/>
          </a:bodyPr>
          <a:lstStyle/>
          <a:p>
            <a:r>
              <a:rPr lang="en-IN" sz="2000" dirty="0"/>
              <a:t>Control statements are a fundamental part of programming in Java, as they allow you to control the flow of execution in your program. They enable you to make decisions and perform repetitive tasks based on certain conditions or criteria. </a:t>
            </a:r>
          </a:p>
          <a:p>
            <a:endParaRPr lang="en-IN" sz="2000" dirty="0"/>
          </a:p>
          <a:p>
            <a:r>
              <a:rPr lang="en-IN" sz="2000" dirty="0"/>
              <a:t>Control statements in Java are divided into three categories:</a:t>
            </a:r>
          </a:p>
          <a:p>
            <a:pPr marL="285750" indent="-285750">
              <a:buFont typeface="Arial" panose="020B0604020202020204" pitchFamily="34" charset="0"/>
              <a:buChar char="•"/>
            </a:pPr>
            <a:r>
              <a:rPr lang="en-IN" sz="2000" dirty="0"/>
              <a:t>Conditional Statements</a:t>
            </a:r>
          </a:p>
          <a:p>
            <a:pPr marL="285750" indent="-285750">
              <a:buFont typeface="Arial" panose="020B0604020202020204" pitchFamily="34" charset="0"/>
              <a:buChar char="•"/>
            </a:pPr>
            <a:r>
              <a:rPr lang="en-IN" sz="2000" dirty="0"/>
              <a:t>Looping Statements</a:t>
            </a:r>
          </a:p>
          <a:p>
            <a:pPr marL="285750" indent="-285750">
              <a:buFont typeface="Arial" panose="020B0604020202020204" pitchFamily="34" charset="0"/>
              <a:buChar char="•"/>
            </a:pPr>
            <a:r>
              <a:rPr lang="en-IN" sz="2000" dirty="0"/>
              <a:t>Jump Statements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Conditional Statements</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246769"/>
          </a:xfrm>
          <a:prstGeom prst="rect">
            <a:avLst/>
          </a:prstGeom>
          <a:noFill/>
        </p:spPr>
        <p:txBody>
          <a:bodyPr wrap="square" rtlCol="0">
            <a:spAutoFit/>
          </a:bodyPr>
          <a:lstStyle/>
          <a:p>
            <a:r>
              <a:rPr lang="en-IN" sz="2000" dirty="0"/>
              <a:t>Conditional Statements are used to execute different blocks of code based on certain conditions. They are also known as decision-making statements.</a:t>
            </a:r>
          </a:p>
          <a:p>
            <a:endParaRPr lang="en-IN" sz="2000" dirty="0"/>
          </a:p>
          <a:p>
            <a:r>
              <a:rPr lang="en-IN" sz="2000" dirty="0"/>
              <a:t>Conditional Statements in Java are of three types -</a:t>
            </a:r>
          </a:p>
          <a:p>
            <a:pPr marL="342900" indent="-342900">
              <a:buFont typeface="+mj-lt"/>
              <a:buAutoNum type="arabicPeriod"/>
            </a:pPr>
            <a:r>
              <a:rPr lang="en-IN" sz="2000" dirty="0">
                <a:solidFill>
                  <a:srgbClr val="FF0000"/>
                </a:solidFill>
                <a:latin typeface="Consolas" panose="020B0609020204030204" pitchFamily="49" charset="0"/>
                <a:cs typeface="Consolas" panose="020B0609020204030204" pitchFamily="49" charset="0"/>
              </a:rPr>
              <a:t>if</a:t>
            </a:r>
            <a:r>
              <a:rPr lang="en-IN" sz="2000" dirty="0"/>
              <a:t> statement</a:t>
            </a:r>
          </a:p>
          <a:p>
            <a:pPr marL="342900" indent="-342900">
              <a:buFont typeface="+mj-lt"/>
              <a:buAutoNum type="arabicPeriod"/>
            </a:pPr>
            <a:r>
              <a:rPr lang="en-IN" sz="2000" dirty="0">
                <a:solidFill>
                  <a:srgbClr val="FF0000"/>
                </a:solidFill>
                <a:latin typeface="Consolas" panose="020B0609020204030204" pitchFamily="49" charset="0"/>
                <a:cs typeface="Consolas" panose="020B0609020204030204" pitchFamily="49" charset="0"/>
              </a:rPr>
              <a:t>if-else</a:t>
            </a:r>
            <a:r>
              <a:rPr lang="en-IN" sz="2000" dirty="0"/>
              <a:t> statement</a:t>
            </a:r>
          </a:p>
          <a:p>
            <a:pPr marL="342900" indent="-342900">
              <a:buFont typeface="+mj-lt"/>
              <a:buAutoNum type="arabicPeriod"/>
            </a:pPr>
            <a:r>
              <a:rPr lang="en-IN" sz="2000" dirty="0">
                <a:solidFill>
                  <a:srgbClr val="FF0000"/>
                </a:solidFill>
                <a:latin typeface="Consolas" panose="020B0609020204030204" pitchFamily="49" charset="0"/>
                <a:cs typeface="Consolas" panose="020B0609020204030204" pitchFamily="49" charset="0"/>
              </a:rPr>
              <a:t>switch</a:t>
            </a:r>
            <a:r>
              <a:rPr lang="en-IN" sz="2000" dirty="0"/>
              <a:t> statement</a:t>
            </a:r>
            <a:endParaRPr lang="en-IN" sz="1600" dirty="0"/>
          </a:p>
        </p:txBody>
      </p:sp>
    </p:spTree>
    <p:extLst>
      <p:ext uri="{BB962C8B-B14F-4D97-AF65-F5344CB8AC3E}">
        <p14:creationId xmlns:p14="http://schemas.microsoft.com/office/powerpoint/2010/main" val="403357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if</a:t>
            </a:r>
            <a:r>
              <a:rPr lang="en" sz="2400" dirty="0">
                <a:solidFill>
                  <a:srgbClr val="FFFFFF"/>
                </a:solidFill>
              </a:rPr>
              <a:t> Statement</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954107"/>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a:t>
            </a:r>
            <a:r>
              <a:rPr lang="en-IN" sz="2000" dirty="0">
                <a:solidFill>
                  <a:srgbClr val="FF0000"/>
                </a:solidFill>
                <a:latin typeface="Consolas" panose="020B0609020204030204" pitchFamily="49" charset="0"/>
                <a:cs typeface="Consolas" panose="020B0609020204030204" pitchFamily="49" charset="0"/>
              </a:rPr>
              <a:t>if</a:t>
            </a:r>
            <a:r>
              <a:rPr lang="en-IN" sz="2000" dirty="0"/>
              <a:t> statement is the simplest conditional statement.</a:t>
            </a:r>
          </a:p>
          <a:p>
            <a:pPr marL="285750" indent="-285750">
              <a:buFont typeface="Arial" panose="020B0604020202020204" pitchFamily="34" charset="0"/>
              <a:buChar char="•"/>
            </a:pPr>
            <a:r>
              <a:rPr lang="en-IN" sz="2000" dirty="0"/>
              <a:t>It executes a block of code if the specified condition is true.</a:t>
            </a:r>
          </a:p>
          <a:p>
            <a:endParaRPr lang="en-IN" sz="1600" dirty="0"/>
          </a:p>
        </p:txBody>
      </p:sp>
      <p:pic>
        <p:nvPicPr>
          <p:cNvPr id="3" name="Picture 2">
            <a:extLst>
              <a:ext uri="{FF2B5EF4-FFF2-40B4-BE49-F238E27FC236}">
                <a16:creationId xmlns:a16="http://schemas.microsoft.com/office/drawing/2014/main" id="{5DF0B54F-5CCD-FB76-C024-E7F3A821AA92}"/>
              </a:ext>
            </a:extLst>
          </p:cNvPr>
          <p:cNvPicPr>
            <a:picLocks noChangeAspect="1"/>
          </p:cNvPicPr>
          <p:nvPr/>
        </p:nvPicPr>
        <p:blipFill>
          <a:blip r:embed="rId3"/>
          <a:stretch>
            <a:fillRect/>
          </a:stretch>
        </p:blipFill>
        <p:spPr>
          <a:xfrm>
            <a:off x="1932362" y="2741773"/>
            <a:ext cx="5295900" cy="1295400"/>
          </a:xfrm>
          <a:prstGeom prst="rect">
            <a:avLst/>
          </a:prstGeom>
        </p:spPr>
      </p:pic>
    </p:spTree>
    <p:extLst>
      <p:ext uri="{BB962C8B-B14F-4D97-AF65-F5344CB8AC3E}">
        <p14:creationId xmlns:p14="http://schemas.microsoft.com/office/powerpoint/2010/main" val="326945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if-else</a:t>
            </a:r>
            <a:r>
              <a:rPr lang="en" sz="2400" dirty="0">
                <a:solidFill>
                  <a:srgbClr val="FFFFFF"/>
                </a:solidFill>
              </a:rPr>
              <a:t> Statement</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if-else statement provides an alternative block of code to execute if the condition is false.</a:t>
            </a:r>
          </a:p>
        </p:txBody>
      </p:sp>
      <p:pic>
        <p:nvPicPr>
          <p:cNvPr id="4" name="Picture 3">
            <a:extLst>
              <a:ext uri="{FF2B5EF4-FFF2-40B4-BE49-F238E27FC236}">
                <a16:creationId xmlns:a16="http://schemas.microsoft.com/office/drawing/2014/main" id="{ECE66096-BCD6-C811-8940-667D047231A6}"/>
              </a:ext>
            </a:extLst>
          </p:cNvPr>
          <p:cNvPicPr>
            <a:picLocks noChangeAspect="1"/>
          </p:cNvPicPr>
          <p:nvPr/>
        </p:nvPicPr>
        <p:blipFill>
          <a:blip r:embed="rId3"/>
          <a:stretch>
            <a:fillRect/>
          </a:stretch>
        </p:blipFill>
        <p:spPr>
          <a:xfrm>
            <a:off x="1924050" y="2707005"/>
            <a:ext cx="5295900" cy="1803400"/>
          </a:xfrm>
          <a:prstGeom prst="rect">
            <a:avLst/>
          </a:prstGeom>
        </p:spPr>
      </p:pic>
    </p:spTree>
    <p:extLst>
      <p:ext uri="{BB962C8B-B14F-4D97-AF65-F5344CB8AC3E}">
        <p14:creationId xmlns:p14="http://schemas.microsoft.com/office/powerpoint/2010/main" val="353477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onsolas" panose="020B0609020204030204" pitchFamily="49" charset="0"/>
                <a:cs typeface="Consolas" panose="020B0609020204030204" pitchFamily="49" charset="0"/>
              </a:rPr>
              <a:t>Nested</a:t>
            </a:r>
            <a:r>
              <a:rPr lang="en-IN" sz="2400" dirty="0">
                <a:solidFill>
                  <a:srgbClr val="FF0000"/>
                </a:solidFill>
                <a:latin typeface="Consolas" panose="020B0609020204030204" pitchFamily="49" charset="0"/>
                <a:cs typeface="Consolas" panose="020B0609020204030204" pitchFamily="49" charset="0"/>
              </a:rPr>
              <a:t> if-else</a:t>
            </a:r>
            <a:r>
              <a:rPr lang="en" sz="2400" dirty="0">
                <a:solidFill>
                  <a:srgbClr val="FFFFFF"/>
                </a:solidFill>
              </a:rPr>
              <a:t> Statement</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2483837"/>
            <a:ext cx="4878106"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t>Nested if-else statements are used when you need to check multiple conditions.</a:t>
            </a:r>
          </a:p>
          <a:p>
            <a:pPr marL="285750" indent="-285750">
              <a:buFont typeface="Arial" panose="020B0604020202020204" pitchFamily="34" charset="0"/>
              <a:buChar char="•"/>
            </a:pPr>
            <a:r>
              <a:rPr lang="en-IN" sz="2000" dirty="0"/>
              <a:t>Inner if-else statements are nested within outer if-else statements.</a:t>
            </a:r>
          </a:p>
        </p:txBody>
      </p:sp>
      <p:pic>
        <p:nvPicPr>
          <p:cNvPr id="3" name="Picture 2">
            <a:extLst>
              <a:ext uri="{FF2B5EF4-FFF2-40B4-BE49-F238E27FC236}">
                <a16:creationId xmlns:a16="http://schemas.microsoft.com/office/drawing/2014/main" id="{C46FC800-E325-AE01-9D40-80E517A78952}"/>
              </a:ext>
            </a:extLst>
          </p:cNvPr>
          <p:cNvPicPr>
            <a:picLocks noChangeAspect="1"/>
          </p:cNvPicPr>
          <p:nvPr/>
        </p:nvPicPr>
        <p:blipFill>
          <a:blip r:embed="rId3"/>
          <a:stretch>
            <a:fillRect/>
          </a:stretch>
        </p:blipFill>
        <p:spPr>
          <a:xfrm>
            <a:off x="5173932" y="1828800"/>
            <a:ext cx="3872762" cy="3051603"/>
          </a:xfrm>
          <a:prstGeom prst="rect">
            <a:avLst/>
          </a:prstGeom>
        </p:spPr>
      </p:pic>
    </p:spTree>
    <p:extLst>
      <p:ext uri="{BB962C8B-B14F-4D97-AF65-F5344CB8AC3E}">
        <p14:creationId xmlns:p14="http://schemas.microsoft.com/office/powerpoint/2010/main" val="150731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rgbClr val="FF0000"/>
                </a:solidFill>
                <a:latin typeface="Consolas" panose="020B0609020204030204" pitchFamily="49" charset="0"/>
                <a:cs typeface="Consolas" panose="020B0609020204030204" pitchFamily="49" charset="0"/>
              </a:rPr>
              <a:t>switch</a:t>
            </a:r>
            <a:r>
              <a:rPr lang="en" sz="2400" dirty="0">
                <a:solidFill>
                  <a:srgbClr val="FFFFFF"/>
                </a:solidFill>
              </a:rPr>
              <a:t> Statement</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2385105"/>
            <a:ext cx="487810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switch statement is an alternative to nested if-else statements.</a:t>
            </a:r>
          </a:p>
          <a:p>
            <a:pPr marL="285750" indent="-285750">
              <a:buFont typeface="Arial" panose="020B0604020202020204" pitchFamily="34" charset="0"/>
              <a:buChar char="•"/>
            </a:pPr>
            <a:r>
              <a:rPr lang="en-IN" sz="2000" dirty="0"/>
              <a:t>It evaluates an expression and executes the associated block of code (case) based on the value of the expression.</a:t>
            </a:r>
          </a:p>
        </p:txBody>
      </p:sp>
      <p:pic>
        <p:nvPicPr>
          <p:cNvPr id="4" name="Picture 3">
            <a:extLst>
              <a:ext uri="{FF2B5EF4-FFF2-40B4-BE49-F238E27FC236}">
                <a16:creationId xmlns:a16="http://schemas.microsoft.com/office/drawing/2014/main" id="{ABA3A6FB-9BAC-05E8-B3E8-EEE31A2F9D85}"/>
              </a:ext>
            </a:extLst>
          </p:cNvPr>
          <p:cNvPicPr>
            <a:picLocks noChangeAspect="1"/>
          </p:cNvPicPr>
          <p:nvPr/>
        </p:nvPicPr>
        <p:blipFill>
          <a:blip r:embed="rId3"/>
          <a:stretch>
            <a:fillRect/>
          </a:stretch>
        </p:blipFill>
        <p:spPr>
          <a:xfrm>
            <a:off x="5665934" y="1770937"/>
            <a:ext cx="3380760" cy="3167328"/>
          </a:xfrm>
          <a:prstGeom prst="rect">
            <a:avLst/>
          </a:prstGeom>
        </p:spPr>
      </p:pic>
    </p:spTree>
    <p:extLst>
      <p:ext uri="{BB962C8B-B14F-4D97-AF65-F5344CB8AC3E}">
        <p14:creationId xmlns:p14="http://schemas.microsoft.com/office/powerpoint/2010/main" val="389166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Looping Statements</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862322"/>
          </a:xfrm>
          <a:prstGeom prst="rect">
            <a:avLst/>
          </a:prstGeom>
          <a:noFill/>
        </p:spPr>
        <p:txBody>
          <a:bodyPr wrap="square" rtlCol="0">
            <a:spAutoFit/>
          </a:bodyPr>
          <a:lstStyle/>
          <a:p>
            <a:r>
              <a:rPr lang="en-IN" sz="2000" dirty="0"/>
              <a:t>Looping Statements are used to execute a block of code repeatedly, based on certain conditions. They are essential for iterating over collections, arrays, or performing repetitive tasks.</a:t>
            </a:r>
          </a:p>
          <a:p>
            <a:endParaRPr lang="en-IN" sz="2000" dirty="0"/>
          </a:p>
          <a:p>
            <a:r>
              <a:rPr lang="en-IN" sz="2000" dirty="0"/>
              <a:t>There are four types of loops in Java</a:t>
            </a:r>
          </a:p>
          <a:p>
            <a:pPr marL="342900" indent="-342900">
              <a:buFont typeface="Arial" panose="020B0604020202020204" pitchFamily="34" charset="0"/>
              <a:buChar char="•"/>
            </a:pPr>
            <a:r>
              <a:rPr lang="en-IN" sz="2000" dirty="0">
                <a:solidFill>
                  <a:srgbClr val="FF0000"/>
                </a:solidFill>
                <a:latin typeface="Consolas" panose="020B0609020204030204" pitchFamily="49" charset="0"/>
                <a:cs typeface="Consolas" panose="020B0609020204030204" pitchFamily="49" charset="0"/>
              </a:rPr>
              <a:t>for</a:t>
            </a:r>
            <a:r>
              <a:rPr lang="en-IN" sz="2000" dirty="0"/>
              <a:t> loop.</a:t>
            </a:r>
          </a:p>
          <a:p>
            <a:pPr marL="342900" indent="-342900">
              <a:buFont typeface="Arial" panose="020B0604020202020204" pitchFamily="34" charset="0"/>
              <a:buChar char="•"/>
            </a:pPr>
            <a:r>
              <a:rPr lang="en-IN" sz="2000" dirty="0"/>
              <a:t>Enhanced </a:t>
            </a:r>
            <a:r>
              <a:rPr lang="en-IN" sz="2000" dirty="0">
                <a:solidFill>
                  <a:srgbClr val="FF0000"/>
                </a:solidFill>
                <a:latin typeface="Consolas" panose="020B0609020204030204" pitchFamily="49" charset="0"/>
                <a:cs typeface="Consolas" panose="020B0609020204030204" pitchFamily="49" charset="0"/>
              </a:rPr>
              <a:t>for</a:t>
            </a:r>
            <a:r>
              <a:rPr lang="en-IN" sz="2000" dirty="0"/>
              <a:t> loop.</a:t>
            </a:r>
          </a:p>
          <a:p>
            <a:pPr marL="342900" indent="-342900">
              <a:buFont typeface="Arial" panose="020B0604020202020204" pitchFamily="34" charset="0"/>
              <a:buChar char="•"/>
            </a:pPr>
            <a:r>
              <a:rPr lang="en-IN" sz="2000" dirty="0">
                <a:solidFill>
                  <a:srgbClr val="FF0000"/>
                </a:solidFill>
                <a:latin typeface="Consolas" panose="020B0609020204030204" pitchFamily="49" charset="0"/>
                <a:cs typeface="Consolas" panose="020B0609020204030204" pitchFamily="49" charset="0"/>
              </a:rPr>
              <a:t>while</a:t>
            </a:r>
            <a:r>
              <a:rPr lang="en-IN" sz="2000" dirty="0"/>
              <a:t> loop.</a:t>
            </a:r>
          </a:p>
          <a:p>
            <a:pPr marL="342900" indent="-342900">
              <a:buFont typeface="Arial" panose="020B0604020202020204" pitchFamily="34" charset="0"/>
              <a:buChar char="•"/>
            </a:pPr>
            <a:r>
              <a:rPr lang="en-IN" sz="2000" dirty="0">
                <a:solidFill>
                  <a:srgbClr val="FF0000"/>
                </a:solidFill>
                <a:latin typeface="Consolas" panose="020B0609020204030204" pitchFamily="49" charset="0"/>
                <a:cs typeface="Consolas" panose="020B0609020204030204" pitchFamily="49" charset="0"/>
              </a:rPr>
              <a:t>do-while</a:t>
            </a:r>
            <a:r>
              <a:rPr lang="en-IN" sz="2000" dirty="0"/>
              <a:t> loop.</a:t>
            </a:r>
          </a:p>
        </p:txBody>
      </p:sp>
    </p:spTree>
    <p:extLst>
      <p:ext uri="{BB962C8B-B14F-4D97-AF65-F5344CB8AC3E}">
        <p14:creationId xmlns:p14="http://schemas.microsoft.com/office/powerpoint/2010/main" val="1943767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565</Words>
  <Application>Microsoft Office PowerPoint</Application>
  <PresentationFormat>On-screen Show (16:9)</PresentationFormat>
  <Paragraphs>87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Consolas</vt:lpstr>
      <vt:lpstr>Calibri</vt:lpstr>
      <vt:lpstr>Arial</vt:lpstr>
      <vt:lpstr>Times</vt:lpstr>
      <vt:lpstr>Office Theme</vt:lpstr>
      <vt:lpstr>Object Oriented Programming with JAVA</vt:lpstr>
      <vt:lpstr>UNIT-3</vt:lpstr>
      <vt:lpstr>Control Statements</vt:lpstr>
      <vt:lpstr>Conditional Statements</vt:lpstr>
      <vt:lpstr>if Statement</vt:lpstr>
      <vt:lpstr>if-else Statement</vt:lpstr>
      <vt:lpstr>Nested if-else Statement</vt:lpstr>
      <vt:lpstr>switch Statement</vt:lpstr>
      <vt:lpstr>Looping Statements</vt:lpstr>
      <vt:lpstr>for Loop</vt:lpstr>
      <vt:lpstr>Enhanced for Loop (for-each)</vt:lpstr>
      <vt:lpstr>while Loop</vt:lpstr>
      <vt:lpstr>do-while Loop</vt:lpstr>
      <vt:lpstr>Jump Statements</vt:lpstr>
      <vt:lpstr>break Statement</vt:lpstr>
      <vt:lpstr>continue Statement</vt:lpstr>
      <vt:lpstr>return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komal</dc:creator>
  <cp:lastModifiedBy>anand kumar</cp:lastModifiedBy>
  <cp:revision>5</cp:revision>
  <dcterms:modified xsi:type="dcterms:W3CDTF">2024-06-07T06:44:28Z</dcterms:modified>
</cp:coreProperties>
</file>