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4"/>
  </p:notesMasterIdLst>
  <p:sldIdLst>
    <p:sldId id="256" r:id="rId2"/>
    <p:sldId id="257" r:id="rId3"/>
    <p:sldId id="258" r:id="rId4"/>
    <p:sldId id="270" r:id="rId5"/>
    <p:sldId id="271" r:id="rId6"/>
    <p:sldId id="284" r:id="rId7"/>
    <p:sldId id="272" r:id="rId8"/>
    <p:sldId id="273" r:id="rId9"/>
    <p:sldId id="274" r:id="rId10"/>
    <p:sldId id="275" r:id="rId11"/>
    <p:sldId id="276" r:id="rId12"/>
    <p:sldId id="277" r:id="rId13"/>
    <p:sldId id="278" r:id="rId14"/>
    <p:sldId id="279" r:id="rId15"/>
    <p:sldId id="280" r:id="rId16"/>
    <p:sldId id="281" r:id="rId17"/>
    <p:sldId id="282" r:id="rId18"/>
    <p:sldId id="285" r:id="rId19"/>
    <p:sldId id="286" r:id="rId20"/>
    <p:sldId id="287" r:id="rId21"/>
    <p:sldId id="288" r:id="rId22"/>
    <p:sldId id="269" r:id="rId23"/>
  </p:sldIdLst>
  <p:sldSz cx="9144000" cy="5143500" type="screen16x9"/>
  <p:notesSz cx="6858000" cy="9144000"/>
  <p:embeddedFontLst>
    <p:embeddedFont>
      <p:font typeface="Consolas" panose="020B0609020204030204" pitchFamily="49" charset="0"/>
      <p:regular r:id="rId25"/>
      <p:bold r:id="rId26"/>
      <p:italic r:id="rId27"/>
      <p:boldItalic r:id="rId28"/>
    </p:embeddedFont>
    <p:embeddedFont>
      <p:font typeface="Times" panose="02020603050405020304" pitchFamily="18"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nd kumar" userId="a2cd90dc74d8a848" providerId="LiveId" clId="{5AC29103-5955-4B5C-80AB-503127F89DB9}"/>
    <pc:docChg chg="modSld">
      <pc:chgData name="anand kumar" userId="a2cd90dc74d8a848" providerId="LiveId" clId="{5AC29103-5955-4B5C-80AB-503127F89DB9}" dt="2024-06-07T06:43:41.389" v="2" actId="255"/>
      <pc:docMkLst>
        <pc:docMk/>
      </pc:docMkLst>
      <pc:sldChg chg="modSp mod">
        <pc:chgData name="anand kumar" userId="a2cd90dc74d8a848" providerId="LiveId" clId="{5AC29103-5955-4B5C-80AB-503127F89DB9}" dt="2024-06-07T06:41:43.098" v="0" actId="20577"/>
        <pc:sldMkLst>
          <pc:docMk/>
          <pc:sldMk cId="0" sldId="256"/>
        </pc:sldMkLst>
        <pc:spChg chg="mod">
          <ac:chgData name="anand kumar" userId="a2cd90dc74d8a848" providerId="LiveId" clId="{5AC29103-5955-4B5C-80AB-503127F89DB9}" dt="2024-06-07T06:41:43.098" v="0" actId="20577"/>
          <ac:spMkLst>
            <pc:docMk/>
            <pc:sldMk cId="0" sldId="256"/>
            <ac:spMk id="99" creationId="{00000000-0000-0000-0000-000000000000}"/>
          </ac:spMkLst>
        </pc:spChg>
      </pc:sldChg>
      <pc:sldChg chg="modSp mod">
        <pc:chgData name="anand kumar" userId="a2cd90dc74d8a848" providerId="LiveId" clId="{5AC29103-5955-4B5C-80AB-503127F89DB9}" dt="2024-06-07T06:43:41.389" v="2" actId="255"/>
        <pc:sldMkLst>
          <pc:docMk/>
          <pc:sldMk cId="3269450680" sldId="271"/>
        </pc:sldMkLst>
        <pc:spChg chg="mod">
          <ac:chgData name="anand kumar" userId="a2cd90dc74d8a848" providerId="LiveId" clId="{5AC29103-5955-4B5C-80AB-503127F89DB9}" dt="2024-06-07T06:43:41.389" v="2" actId="255"/>
          <ac:spMkLst>
            <pc:docMk/>
            <pc:sldMk cId="3269450680" sldId="271"/>
            <ac:spMk id="2" creationId="{C61D65F5-FBCE-455A-06EB-2F4FB76A890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6a15357efe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26a15357efe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a15357efe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6a15357efe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3881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a15357efe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6a15357efe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0506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a15357efe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6a15357efe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4330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a15357efe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6a15357efe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8189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a15357efe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6a15357efe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2815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a15357efe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6a15357efe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8504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a15357efe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6a15357efe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60135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6a15357efe_0_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26a15357efe_0_566:notes"/>
          <p:cNvSpPr>
            <a:spLocks noGrp="1" noRot="1" noChangeAspect="1"/>
          </p:cNvSpPr>
          <p:nvPr>
            <p:ph type="sldImg" idx="2"/>
          </p:nvPr>
        </p:nvSpPr>
        <p:spPr>
          <a:xfrm>
            <a:off x="1143225" y="685800"/>
            <a:ext cx="4572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a15357efe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g26a15357efe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a15357efe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6a15357efe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a15357efe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6a15357efe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5146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a15357efe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6a15357efe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4629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a15357efe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6a15357efe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6229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a15357efe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6a15357efe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2874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a15357efe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6a15357efe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4402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a15357efe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6a15357efe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769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2858167" y="1109434"/>
            <a:ext cx="3427800" cy="4200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sz="2600" b="1" i="0">
                <a:solidFill>
                  <a:schemeClr val="dk1"/>
                </a:solidFill>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0" name="Google Shape;60;p9"/>
          <p:cNvSpPr txBox="1">
            <a:spLocks noGrp="1"/>
          </p:cNvSpPr>
          <p:nvPr>
            <p:ph type="body" idx="1"/>
          </p:nvPr>
        </p:nvSpPr>
        <p:spPr>
          <a:xfrm>
            <a:off x="699516" y="2519172"/>
            <a:ext cx="7745100" cy="16050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100"/>
              <a:buNone/>
              <a:defRPr b="0" i="0">
                <a:solidFill>
                  <a:schemeClr val="dk1"/>
                </a:solidFill>
              </a:defRPr>
            </a:lvl1pPr>
            <a:lvl2pPr marL="914400" lvl="1" indent="-228600" algn="l" rtl="0">
              <a:spcBef>
                <a:spcPts val="0"/>
              </a:spcBef>
              <a:spcAft>
                <a:spcPts val="0"/>
              </a:spcAft>
              <a:buSzPts val="1100"/>
              <a:buNone/>
              <a:defRPr/>
            </a:lvl2pPr>
            <a:lvl3pPr marL="1371600" lvl="2" indent="-228600" algn="l" rtl="0">
              <a:spcBef>
                <a:spcPts val="0"/>
              </a:spcBef>
              <a:spcAft>
                <a:spcPts val="0"/>
              </a:spcAft>
              <a:buSzPts val="1100"/>
              <a:buNone/>
              <a:defRPr/>
            </a:lvl3pPr>
            <a:lvl4pPr marL="1828800" lvl="3" indent="-228600" algn="l" rtl="0">
              <a:spcBef>
                <a:spcPts val="0"/>
              </a:spcBef>
              <a:spcAft>
                <a:spcPts val="0"/>
              </a:spcAft>
              <a:buSzPts val="1100"/>
              <a:buNone/>
              <a:defRPr/>
            </a:lvl4pPr>
            <a:lvl5pPr marL="2286000" lvl="4" indent="-228600" algn="l" rtl="0">
              <a:spcBef>
                <a:spcPts val="0"/>
              </a:spcBef>
              <a:spcAft>
                <a:spcPts val="0"/>
              </a:spcAft>
              <a:buSzPts val="1100"/>
              <a:buNone/>
              <a:defRPr/>
            </a:lvl5pPr>
            <a:lvl6pPr marL="2743200" lvl="5" indent="-228600" algn="l" rtl="0">
              <a:spcBef>
                <a:spcPts val="0"/>
              </a:spcBef>
              <a:spcAft>
                <a:spcPts val="0"/>
              </a:spcAft>
              <a:buSzPts val="1100"/>
              <a:buNone/>
              <a:defRPr/>
            </a:lvl6pPr>
            <a:lvl7pPr marL="3200400" lvl="6" indent="-228600" algn="l" rtl="0">
              <a:spcBef>
                <a:spcPts val="0"/>
              </a:spcBef>
              <a:spcAft>
                <a:spcPts val="0"/>
              </a:spcAft>
              <a:buSzPts val="1100"/>
              <a:buNone/>
              <a:defRPr/>
            </a:lvl7pPr>
            <a:lvl8pPr marL="3657600" lvl="7" indent="-228600" algn="l" rtl="0">
              <a:spcBef>
                <a:spcPts val="0"/>
              </a:spcBef>
              <a:spcAft>
                <a:spcPts val="0"/>
              </a:spcAft>
              <a:buSzPts val="1100"/>
              <a:buNone/>
              <a:defRPr/>
            </a:lvl8pPr>
            <a:lvl9pPr marL="4114800" lvl="8" indent="-228600" algn="l" rtl="0">
              <a:spcBef>
                <a:spcPts val="0"/>
              </a:spcBef>
              <a:spcAft>
                <a:spcPts val="0"/>
              </a:spcAft>
              <a:buSzPts val="1100"/>
              <a:buNone/>
              <a:defRPr/>
            </a:lvl9pPr>
          </a:lstStyle>
          <a:p>
            <a:endParaRPr/>
          </a:p>
        </p:txBody>
      </p:sp>
      <p:sp>
        <p:nvSpPr>
          <p:cNvPr id="61" name="Google Shape;61;p9"/>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2" name="Google Shape;62;p9"/>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3" name="Google Shape;63;p9"/>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sz="1400" b="0" i="0" u="none" strike="noStrike" cap="non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lt1"/>
        </a:solidFill>
        <a:effectLst/>
      </p:bgPr>
    </p:bg>
    <p:spTree>
      <p:nvGrpSpPr>
        <p:cNvPr id="1" name="Shape 64"/>
        <p:cNvGrpSpPr/>
        <p:nvPr/>
      </p:nvGrpSpPr>
      <p:grpSpPr>
        <a:xfrm>
          <a:off x="0" y="0"/>
          <a:ext cx="0" cy="0"/>
          <a:chOff x="0" y="0"/>
          <a:chExt cx="0" cy="0"/>
        </a:xfrm>
      </p:grpSpPr>
      <p:pic>
        <p:nvPicPr>
          <p:cNvPr id="65" name="Google Shape;65;p10"/>
          <p:cNvPicPr preferRelativeResize="0"/>
          <p:nvPr/>
        </p:nvPicPr>
        <p:blipFill rotWithShape="1">
          <a:blip r:embed="rId2">
            <a:alphaModFix/>
          </a:blip>
          <a:srcRect/>
          <a:stretch/>
        </p:blipFill>
        <p:spPr>
          <a:xfrm>
            <a:off x="0" y="82296"/>
            <a:ext cx="9143999" cy="5061201"/>
          </a:xfrm>
          <a:prstGeom prst="rect">
            <a:avLst/>
          </a:prstGeom>
          <a:noFill/>
          <a:ln>
            <a:noFill/>
          </a:ln>
        </p:spPr>
      </p:pic>
      <p:sp>
        <p:nvSpPr>
          <p:cNvPr id="66" name="Google Shape;66;p10"/>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67;p10"/>
          <p:cNvSpPr txBox="1">
            <a:spLocks noGrp="1"/>
          </p:cNvSpPr>
          <p:nvPr>
            <p:ph type="ctrTitle"/>
          </p:nvPr>
        </p:nvSpPr>
        <p:spPr>
          <a:xfrm>
            <a:off x="3785330" y="2308917"/>
            <a:ext cx="1573500" cy="4200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sz="2600" b="1" i="0">
                <a:solidFill>
                  <a:schemeClr val="dk1"/>
                </a:solidFill>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8" name="Google Shape;68;p10"/>
          <p:cNvSpPr txBox="1">
            <a:spLocks noGrp="1"/>
          </p:cNvSpPr>
          <p:nvPr>
            <p:ph type="subTitle" idx="1"/>
          </p:nvPr>
        </p:nvSpPr>
        <p:spPr>
          <a:xfrm>
            <a:off x="1371600" y="2880360"/>
            <a:ext cx="6400800" cy="1285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9" name="Google Shape;69;p10"/>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0" name="Google Shape;70;p10"/>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1" name="Google Shape;71;p10"/>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sz="14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2858167" y="1109434"/>
            <a:ext cx="3427800" cy="4200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sz="2600" b="1" i="0">
                <a:solidFill>
                  <a:schemeClr val="dk1"/>
                </a:solidFill>
                <a:latin typeface="Calibri"/>
                <a:ea typeface="Calibri"/>
                <a:cs typeface="Calibri"/>
                <a:sym typeface="Calibri"/>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4" name="Google Shape;74;p11"/>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5" name="Google Shape;75;p11"/>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6" name="Google Shape;76;p11"/>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sz="14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77"/>
        <p:cNvGrpSpPr/>
        <p:nvPr/>
      </p:nvGrpSpPr>
      <p:grpSpPr>
        <a:xfrm>
          <a:off x="0" y="0"/>
          <a:ext cx="0" cy="0"/>
          <a:chOff x="0" y="0"/>
          <a:chExt cx="0" cy="0"/>
        </a:xfrm>
      </p:grpSpPr>
      <p:sp>
        <p:nvSpPr>
          <p:cNvPr id="78" name="Google Shape;78;p12"/>
          <p:cNvSpPr/>
          <p:nvPr/>
        </p:nvSpPr>
        <p:spPr>
          <a:xfrm>
            <a:off x="1143000" y="4770882"/>
            <a:ext cx="6858000" cy="372903"/>
          </a:xfrm>
          <a:custGeom>
            <a:avLst/>
            <a:gdLst/>
            <a:ahLst/>
            <a:cxnLst/>
            <a:rect l="l" t="t" r="r" b="b"/>
            <a:pathLst>
              <a:path w="9144000" h="497204" extrusionOk="0">
                <a:moveTo>
                  <a:pt x="0" y="496824"/>
                </a:moveTo>
                <a:lnTo>
                  <a:pt x="9144000" y="496824"/>
                </a:lnTo>
                <a:lnTo>
                  <a:pt x="9144000" y="0"/>
                </a:lnTo>
                <a:lnTo>
                  <a:pt x="0" y="0"/>
                </a:lnTo>
                <a:lnTo>
                  <a:pt x="0" y="496824"/>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79;p12"/>
          <p:cNvSpPr/>
          <p:nvPr/>
        </p:nvSpPr>
        <p:spPr>
          <a:xfrm>
            <a:off x="1143000" y="2411729"/>
            <a:ext cx="6858000" cy="2091690"/>
          </a:xfrm>
          <a:custGeom>
            <a:avLst/>
            <a:gdLst/>
            <a:ahLst/>
            <a:cxnLst/>
            <a:rect l="l" t="t" r="r" b="b"/>
            <a:pathLst>
              <a:path w="9144000" h="2788920" extrusionOk="0">
                <a:moveTo>
                  <a:pt x="0" y="2788920"/>
                </a:moveTo>
                <a:lnTo>
                  <a:pt x="9144000" y="2788920"/>
                </a:lnTo>
                <a:lnTo>
                  <a:pt x="9144000" y="0"/>
                </a:lnTo>
                <a:lnTo>
                  <a:pt x="0" y="0"/>
                </a:lnTo>
                <a:lnTo>
                  <a:pt x="0" y="278892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80" name="Google Shape;80;p12"/>
          <p:cNvPicPr preferRelativeResize="0"/>
          <p:nvPr/>
        </p:nvPicPr>
        <p:blipFill rotWithShape="1">
          <a:blip r:embed="rId2">
            <a:alphaModFix/>
          </a:blip>
          <a:srcRect/>
          <a:stretch/>
        </p:blipFill>
        <p:spPr>
          <a:xfrm>
            <a:off x="2057400" y="272033"/>
            <a:ext cx="5029200" cy="2141982"/>
          </a:xfrm>
          <a:prstGeom prst="rect">
            <a:avLst/>
          </a:prstGeom>
          <a:noFill/>
          <a:ln>
            <a:noFill/>
          </a:ln>
        </p:spPr>
      </p:pic>
      <p:pic>
        <p:nvPicPr>
          <p:cNvPr id="81" name="Google Shape;81;p12"/>
          <p:cNvPicPr preferRelativeResize="0"/>
          <p:nvPr/>
        </p:nvPicPr>
        <p:blipFill rotWithShape="1">
          <a:blip r:embed="rId3">
            <a:alphaModFix/>
          </a:blip>
          <a:srcRect/>
          <a:stretch/>
        </p:blipFill>
        <p:spPr>
          <a:xfrm>
            <a:off x="2967228" y="3001517"/>
            <a:ext cx="3209544" cy="427482"/>
          </a:xfrm>
          <a:prstGeom prst="rect">
            <a:avLst/>
          </a:prstGeom>
          <a:noFill/>
          <a:ln>
            <a:noFill/>
          </a:ln>
        </p:spPr>
      </p:pic>
      <p:pic>
        <p:nvPicPr>
          <p:cNvPr id="82" name="Google Shape;82;p12"/>
          <p:cNvPicPr preferRelativeResize="0"/>
          <p:nvPr/>
        </p:nvPicPr>
        <p:blipFill rotWithShape="1">
          <a:blip r:embed="rId4">
            <a:alphaModFix/>
          </a:blip>
          <a:srcRect/>
          <a:stretch/>
        </p:blipFill>
        <p:spPr>
          <a:xfrm>
            <a:off x="3422141" y="3710177"/>
            <a:ext cx="2299716" cy="194310"/>
          </a:xfrm>
          <a:prstGeom prst="rect">
            <a:avLst/>
          </a:prstGeom>
          <a:noFill/>
          <a:ln>
            <a:noFill/>
          </a:ln>
        </p:spPr>
      </p:pic>
      <p:sp>
        <p:nvSpPr>
          <p:cNvPr id="83" name="Google Shape;83;p12"/>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4" name="Google Shape;84;p12"/>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a:solidFill>
                  <a:srgbClr val="888888"/>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5" name="Google Shape;85;p12"/>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sz="14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
        <p:cNvGrpSpPr/>
        <p:nvPr/>
      </p:nvGrpSpPr>
      <p:grpSpPr>
        <a:xfrm>
          <a:off x="0" y="0"/>
          <a:ext cx="0" cy="0"/>
          <a:chOff x="0" y="0"/>
          <a:chExt cx="0" cy="0"/>
        </a:xfrm>
      </p:grpSpPr>
      <p:pic>
        <p:nvPicPr>
          <p:cNvPr id="52" name="Google Shape;52;p8"/>
          <p:cNvPicPr preferRelativeResize="0"/>
          <p:nvPr/>
        </p:nvPicPr>
        <p:blipFill rotWithShape="1">
          <a:blip r:embed="rId6">
            <a:alphaModFix/>
          </a:blip>
          <a:srcRect/>
          <a:stretch/>
        </p:blipFill>
        <p:spPr>
          <a:xfrm>
            <a:off x="0" y="0"/>
            <a:ext cx="9143999" cy="5143499"/>
          </a:xfrm>
          <a:prstGeom prst="rect">
            <a:avLst/>
          </a:prstGeom>
          <a:noFill/>
          <a:ln>
            <a:noFill/>
          </a:ln>
        </p:spPr>
      </p:pic>
      <p:sp>
        <p:nvSpPr>
          <p:cNvPr id="53" name="Google Shape;53;p8"/>
          <p:cNvSpPr txBox="1">
            <a:spLocks noGrp="1"/>
          </p:cNvSpPr>
          <p:nvPr>
            <p:ph type="title"/>
          </p:nvPr>
        </p:nvSpPr>
        <p:spPr>
          <a:xfrm>
            <a:off x="2858167" y="1109434"/>
            <a:ext cx="3427800" cy="4200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100"/>
              <a:buNone/>
              <a:defRPr sz="2600" b="1"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4" name="Google Shape;54;p8"/>
          <p:cNvSpPr txBox="1">
            <a:spLocks noGrp="1"/>
          </p:cNvSpPr>
          <p:nvPr>
            <p:ph type="body" idx="1"/>
          </p:nvPr>
        </p:nvSpPr>
        <p:spPr>
          <a:xfrm>
            <a:off x="699516" y="2519172"/>
            <a:ext cx="7745100" cy="16050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100"/>
              <a:buNone/>
              <a:defRPr sz="1400" b="0" i="0" u="none" strike="noStrike" cap="none">
                <a:latin typeface="Calibri"/>
                <a:ea typeface="Calibri"/>
                <a:cs typeface="Calibri"/>
                <a:sym typeface="Calibri"/>
              </a:defRPr>
            </a:lvl2pPr>
            <a:lvl3pPr marL="1371600" marR="0" lvl="2" indent="-228600" algn="l" rtl="0">
              <a:spcBef>
                <a:spcPts val="0"/>
              </a:spcBef>
              <a:spcAft>
                <a:spcPts val="0"/>
              </a:spcAft>
              <a:buSzPts val="1100"/>
              <a:buNone/>
              <a:defRPr sz="1400" b="0" i="0" u="none" strike="noStrike" cap="none">
                <a:latin typeface="Calibri"/>
                <a:ea typeface="Calibri"/>
                <a:cs typeface="Calibri"/>
                <a:sym typeface="Calibri"/>
              </a:defRPr>
            </a:lvl3pPr>
            <a:lvl4pPr marL="1828800" marR="0" lvl="3" indent="-228600" algn="l" rtl="0">
              <a:spcBef>
                <a:spcPts val="0"/>
              </a:spcBef>
              <a:spcAft>
                <a:spcPts val="0"/>
              </a:spcAft>
              <a:buSzPts val="1100"/>
              <a:buNone/>
              <a:defRPr sz="1400" b="0" i="0" u="none" strike="noStrike" cap="none">
                <a:latin typeface="Calibri"/>
                <a:ea typeface="Calibri"/>
                <a:cs typeface="Calibri"/>
                <a:sym typeface="Calibri"/>
              </a:defRPr>
            </a:lvl4pPr>
            <a:lvl5pPr marL="2286000" marR="0" lvl="4" indent="-228600" algn="l" rtl="0">
              <a:spcBef>
                <a:spcPts val="0"/>
              </a:spcBef>
              <a:spcAft>
                <a:spcPts val="0"/>
              </a:spcAft>
              <a:buSzPts val="1100"/>
              <a:buNone/>
              <a:defRPr sz="1400" b="0" i="0" u="none" strike="noStrike" cap="none">
                <a:latin typeface="Calibri"/>
                <a:ea typeface="Calibri"/>
                <a:cs typeface="Calibri"/>
                <a:sym typeface="Calibri"/>
              </a:defRPr>
            </a:lvl5pPr>
            <a:lvl6pPr marL="2743200" marR="0" lvl="5" indent="-228600" algn="l" rtl="0">
              <a:spcBef>
                <a:spcPts val="0"/>
              </a:spcBef>
              <a:spcAft>
                <a:spcPts val="0"/>
              </a:spcAft>
              <a:buSzPts val="1100"/>
              <a:buNone/>
              <a:defRPr sz="1400" b="0" i="0" u="none" strike="noStrike" cap="none">
                <a:latin typeface="Calibri"/>
                <a:ea typeface="Calibri"/>
                <a:cs typeface="Calibri"/>
                <a:sym typeface="Calibri"/>
              </a:defRPr>
            </a:lvl6pPr>
            <a:lvl7pPr marL="3200400" marR="0" lvl="6" indent="-228600" algn="l" rtl="0">
              <a:spcBef>
                <a:spcPts val="0"/>
              </a:spcBef>
              <a:spcAft>
                <a:spcPts val="0"/>
              </a:spcAft>
              <a:buSzPts val="1100"/>
              <a:buNone/>
              <a:defRPr sz="1400" b="0" i="0" u="none" strike="noStrike" cap="none">
                <a:latin typeface="Calibri"/>
                <a:ea typeface="Calibri"/>
                <a:cs typeface="Calibri"/>
                <a:sym typeface="Calibri"/>
              </a:defRPr>
            </a:lvl7pPr>
            <a:lvl8pPr marL="3657600" marR="0" lvl="7" indent="-228600" algn="l" rtl="0">
              <a:spcBef>
                <a:spcPts val="0"/>
              </a:spcBef>
              <a:spcAft>
                <a:spcPts val="0"/>
              </a:spcAft>
              <a:buSzPts val="1100"/>
              <a:buNone/>
              <a:defRPr sz="1400" b="0" i="0" u="none" strike="noStrike" cap="none">
                <a:latin typeface="Calibri"/>
                <a:ea typeface="Calibri"/>
                <a:cs typeface="Calibri"/>
                <a:sym typeface="Calibri"/>
              </a:defRPr>
            </a:lvl8pPr>
            <a:lvl9pPr marL="4114800" marR="0" lvl="8" indent="-228600" algn="l" rtl="0">
              <a:spcBef>
                <a:spcPts val="0"/>
              </a:spcBef>
              <a:spcAft>
                <a:spcPts val="0"/>
              </a:spcAft>
              <a:buSzPts val="1100"/>
              <a:buNone/>
              <a:defRPr sz="1400" b="0" i="0" u="none" strike="noStrike" cap="none">
                <a:latin typeface="Calibri"/>
                <a:ea typeface="Calibri"/>
                <a:cs typeface="Calibri"/>
                <a:sym typeface="Calibri"/>
              </a:defRPr>
            </a:lvl9pPr>
          </a:lstStyle>
          <a:p>
            <a:endParaRPr/>
          </a:p>
        </p:txBody>
      </p:sp>
      <p:sp>
        <p:nvSpPr>
          <p:cNvPr id="55" name="Google Shape;55;p8"/>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1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100"/>
              <a:buNone/>
              <a:defRPr sz="1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583680" y="4783455"/>
            <a:ext cx="2103000" cy="2154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400" b="0" i="0" u="none" strike="noStrike" cap="none">
                <a:solidFill>
                  <a:srgbClr val="888888"/>
                </a:solidFill>
                <a:latin typeface="Calibri"/>
                <a:ea typeface="Calibri"/>
                <a:cs typeface="Calibri"/>
                <a:sym typeface="Calibri"/>
              </a:defRPr>
            </a:lvl1pPr>
            <a:lvl2pPr marL="0" marR="0" lvl="1" indent="0" algn="r" rtl="0">
              <a:spcBef>
                <a:spcPts val="0"/>
              </a:spcBef>
              <a:buNone/>
              <a:defRPr sz="1400" b="0" i="0" u="none" strike="noStrike" cap="none">
                <a:solidFill>
                  <a:srgbClr val="888888"/>
                </a:solidFill>
                <a:latin typeface="Calibri"/>
                <a:ea typeface="Calibri"/>
                <a:cs typeface="Calibri"/>
                <a:sym typeface="Calibri"/>
              </a:defRPr>
            </a:lvl2pPr>
            <a:lvl3pPr marL="0" marR="0" lvl="2" indent="0" algn="r" rtl="0">
              <a:spcBef>
                <a:spcPts val="0"/>
              </a:spcBef>
              <a:buNone/>
              <a:defRPr sz="1400" b="0" i="0" u="none" strike="noStrike" cap="none">
                <a:solidFill>
                  <a:srgbClr val="888888"/>
                </a:solidFill>
                <a:latin typeface="Calibri"/>
                <a:ea typeface="Calibri"/>
                <a:cs typeface="Calibri"/>
                <a:sym typeface="Calibri"/>
              </a:defRPr>
            </a:lvl3pPr>
            <a:lvl4pPr marL="0" marR="0" lvl="3" indent="0" algn="r" rtl="0">
              <a:spcBef>
                <a:spcPts val="0"/>
              </a:spcBef>
              <a:buNone/>
              <a:defRPr sz="1400" b="0" i="0" u="none" strike="noStrike" cap="none">
                <a:solidFill>
                  <a:srgbClr val="888888"/>
                </a:solidFill>
                <a:latin typeface="Calibri"/>
                <a:ea typeface="Calibri"/>
                <a:cs typeface="Calibri"/>
                <a:sym typeface="Calibri"/>
              </a:defRPr>
            </a:lvl4pPr>
            <a:lvl5pPr marL="0" marR="0" lvl="4" indent="0" algn="r" rtl="0">
              <a:spcBef>
                <a:spcPts val="0"/>
              </a:spcBef>
              <a:buNone/>
              <a:defRPr sz="1400" b="0" i="0" u="none" strike="noStrike" cap="none">
                <a:solidFill>
                  <a:srgbClr val="888888"/>
                </a:solidFill>
                <a:latin typeface="Calibri"/>
                <a:ea typeface="Calibri"/>
                <a:cs typeface="Calibri"/>
                <a:sym typeface="Calibri"/>
              </a:defRPr>
            </a:lvl5pPr>
            <a:lvl6pPr marL="0" marR="0" lvl="5" indent="0" algn="r" rtl="0">
              <a:spcBef>
                <a:spcPts val="0"/>
              </a:spcBef>
              <a:buNone/>
              <a:defRPr sz="1400" b="0" i="0" u="none" strike="noStrike" cap="none">
                <a:solidFill>
                  <a:srgbClr val="888888"/>
                </a:solidFill>
                <a:latin typeface="Calibri"/>
                <a:ea typeface="Calibri"/>
                <a:cs typeface="Calibri"/>
                <a:sym typeface="Calibri"/>
              </a:defRPr>
            </a:lvl6pPr>
            <a:lvl7pPr marL="0" marR="0" lvl="6" indent="0" algn="r" rtl="0">
              <a:spcBef>
                <a:spcPts val="0"/>
              </a:spcBef>
              <a:buNone/>
              <a:defRPr sz="1400" b="0" i="0" u="none" strike="noStrike" cap="none">
                <a:solidFill>
                  <a:srgbClr val="888888"/>
                </a:solidFill>
                <a:latin typeface="Calibri"/>
                <a:ea typeface="Calibri"/>
                <a:cs typeface="Calibri"/>
                <a:sym typeface="Calibri"/>
              </a:defRPr>
            </a:lvl7pPr>
            <a:lvl8pPr marL="0" marR="0" lvl="7" indent="0" algn="r" rtl="0">
              <a:spcBef>
                <a:spcPts val="0"/>
              </a:spcBef>
              <a:buNone/>
              <a:defRPr sz="1400" b="0" i="0" u="none" strike="noStrike" cap="none">
                <a:solidFill>
                  <a:srgbClr val="888888"/>
                </a:solidFill>
                <a:latin typeface="Calibri"/>
                <a:ea typeface="Calibri"/>
                <a:cs typeface="Calibri"/>
                <a:sym typeface="Calibri"/>
              </a:defRPr>
            </a:lvl8pPr>
            <a:lvl9pPr marL="0" marR="0" lvl="8" indent="0" algn="r" rtl="0">
              <a:spcBef>
                <a:spcPts val="0"/>
              </a:spcBef>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paruluniversity.ac.in/"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pic>
        <p:nvPicPr>
          <p:cNvPr id="97" name="Google Shape;97;p14"/>
          <p:cNvPicPr preferRelativeResize="0"/>
          <p:nvPr/>
        </p:nvPicPr>
        <p:blipFill rotWithShape="1">
          <a:blip r:embed="rId3">
            <a:alphaModFix/>
          </a:blip>
          <a:srcRect/>
          <a:stretch/>
        </p:blipFill>
        <p:spPr>
          <a:xfrm>
            <a:off x="0" y="0"/>
            <a:ext cx="9143999" cy="5143499"/>
          </a:xfrm>
          <a:prstGeom prst="rect">
            <a:avLst/>
          </a:prstGeom>
          <a:noFill/>
          <a:ln>
            <a:noFill/>
          </a:ln>
        </p:spPr>
      </p:pic>
      <p:sp>
        <p:nvSpPr>
          <p:cNvPr id="98" name="Google Shape;98;p14"/>
          <p:cNvSpPr txBox="1">
            <a:spLocks noGrp="1"/>
          </p:cNvSpPr>
          <p:nvPr>
            <p:ph type="title"/>
          </p:nvPr>
        </p:nvSpPr>
        <p:spPr>
          <a:xfrm>
            <a:off x="2177512" y="1109434"/>
            <a:ext cx="4664989" cy="810317"/>
          </a:xfrm>
          <a:prstGeom prst="rect">
            <a:avLst/>
          </a:prstGeom>
          <a:noFill/>
          <a:ln>
            <a:noFill/>
          </a:ln>
        </p:spPr>
        <p:txBody>
          <a:bodyPr spcFirstLastPara="1" wrap="square" lIns="0" tIns="10000" rIns="0" bIns="0" anchor="t" anchorCtr="0">
            <a:spAutoFit/>
          </a:bodyPr>
          <a:lstStyle/>
          <a:p>
            <a:pPr marL="12700" lvl="0" indent="0" algn="ctr" rtl="0">
              <a:lnSpc>
                <a:spcPct val="100000"/>
              </a:lnSpc>
              <a:spcBef>
                <a:spcPts val="0"/>
              </a:spcBef>
              <a:spcAft>
                <a:spcPts val="0"/>
              </a:spcAft>
              <a:buNone/>
            </a:pPr>
            <a:r>
              <a:rPr lang="en" dirty="0"/>
              <a:t>Object Oriented Programming with JAVA</a:t>
            </a:r>
            <a:endParaRPr dirty="0"/>
          </a:p>
        </p:txBody>
      </p:sp>
      <p:sp>
        <p:nvSpPr>
          <p:cNvPr id="99" name="Google Shape;99;p14"/>
          <p:cNvSpPr txBox="1"/>
          <p:nvPr/>
        </p:nvSpPr>
        <p:spPr>
          <a:xfrm>
            <a:off x="1511044" y="2152612"/>
            <a:ext cx="6121909" cy="272187"/>
          </a:xfrm>
          <a:prstGeom prst="rect">
            <a:avLst/>
          </a:prstGeom>
          <a:noFill/>
          <a:ln>
            <a:noFill/>
          </a:ln>
        </p:spPr>
        <p:txBody>
          <a:bodyPr spcFirstLastPara="1" wrap="square" lIns="0" tIns="10475" rIns="0" bIns="0" anchor="t" anchorCtr="0">
            <a:spAutoFit/>
          </a:bodyPr>
          <a:lstStyle/>
          <a:p>
            <a:pPr marL="0" marR="0" lvl="0" indent="0" algn="ctr" rtl="0">
              <a:lnSpc>
                <a:spcPct val="100000"/>
              </a:lnSpc>
              <a:spcBef>
                <a:spcPts val="0"/>
              </a:spcBef>
              <a:spcAft>
                <a:spcPts val="0"/>
              </a:spcAft>
              <a:buNone/>
            </a:pPr>
            <a:r>
              <a:rPr lang="en" sz="1700" b="0" i="0" u="none" strike="noStrike" cap="none" dirty="0">
                <a:solidFill>
                  <a:schemeClr val="dk1"/>
                </a:solidFill>
                <a:latin typeface="Calibri"/>
                <a:ea typeface="Calibri"/>
                <a:cs typeface="Calibri"/>
                <a:sym typeface="Calibri"/>
              </a:rPr>
              <a:t>Department of Computer Science &amp; Engineering, PIET</a:t>
            </a:r>
            <a:endParaRPr sz="1700" b="0" i="0" u="none" strike="noStrike" cap="none" dirty="0">
              <a:solidFill>
                <a:schemeClr val="dk1"/>
              </a:solidFill>
              <a:latin typeface="Calibri"/>
              <a:ea typeface="Calibri"/>
              <a:cs typeface="Calibri"/>
              <a:sym typeface="Calibri"/>
            </a:endParaRPr>
          </a:p>
        </p:txBody>
      </p:sp>
      <p:grpSp>
        <p:nvGrpSpPr>
          <p:cNvPr id="100" name="Google Shape;100;p14"/>
          <p:cNvGrpSpPr/>
          <p:nvPr/>
        </p:nvGrpSpPr>
        <p:grpSpPr>
          <a:xfrm>
            <a:off x="1417319" y="374904"/>
            <a:ext cx="6309360" cy="1714499"/>
            <a:chOff x="1889759" y="499872"/>
            <a:chExt cx="8412480" cy="2285998"/>
          </a:xfrm>
        </p:grpSpPr>
        <p:pic>
          <p:nvPicPr>
            <p:cNvPr id="101" name="Google Shape;101;p14"/>
            <p:cNvPicPr preferRelativeResize="0"/>
            <p:nvPr/>
          </p:nvPicPr>
          <p:blipFill rotWithShape="1">
            <a:blip r:embed="rId4">
              <a:alphaModFix/>
            </a:blip>
            <a:srcRect/>
            <a:stretch/>
          </p:blipFill>
          <p:spPr>
            <a:xfrm>
              <a:off x="4507991" y="499872"/>
              <a:ext cx="3176016" cy="627888"/>
            </a:xfrm>
            <a:prstGeom prst="rect">
              <a:avLst/>
            </a:prstGeom>
            <a:noFill/>
            <a:ln>
              <a:noFill/>
            </a:ln>
          </p:spPr>
        </p:pic>
        <p:sp>
          <p:nvSpPr>
            <p:cNvPr id="102" name="Google Shape;102;p14"/>
            <p:cNvSpPr/>
            <p:nvPr/>
          </p:nvSpPr>
          <p:spPr>
            <a:xfrm>
              <a:off x="1891283" y="2738627"/>
              <a:ext cx="8382000" cy="3175"/>
            </a:xfrm>
            <a:custGeom>
              <a:avLst/>
              <a:gdLst/>
              <a:ahLst/>
              <a:cxnLst/>
              <a:rect l="l" t="t" r="r" b="b"/>
              <a:pathLst>
                <a:path w="8382000" h="3175" extrusionOk="0">
                  <a:moveTo>
                    <a:pt x="0" y="0"/>
                  </a:moveTo>
                  <a:lnTo>
                    <a:pt x="8382000" y="304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103" name="Google Shape;103;p14"/>
            <p:cNvPicPr preferRelativeResize="0"/>
            <p:nvPr/>
          </p:nvPicPr>
          <p:blipFill rotWithShape="1">
            <a:blip r:embed="rId5">
              <a:alphaModFix/>
            </a:blip>
            <a:srcRect/>
            <a:stretch/>
          </p:blipFill>
          <p:spPr>
            <a:xfrm>
              <a:off x="1889759" y="2691383"/>
              <a:ext cx="124967" cy="94487"/>
            </a:xfrm>
            <a:prstGeom prst="rect">
              <a:avLst/>
            </a:prstGeom>
            <a:noFill/>
            <a:ln>
              <a:noFill/>
            </a:ln>
          </p:spPr>
        </p:pic>
        <p:pic>
          <p:nvPicPr>
            <p:cNvPr id="104" name="Google Shape;104;p14"/>
            <p:cNvPicPr preferRelativeResize="0"/>
            <p:nvPr/>
          </p:nvPicPr>
          <p:blipFill rotWithShape="1">
            <a:blip r:embed="rId5">
              <a:alphaModFix/>
            </a:blip>
            <a:srcRect/>
            <a:stretch/>
          </p:blipFill>
          <p:spPr>
            <a:xfrm>
              <a:off x="10177271" y="2691383"/>
              <a:ext cx="124968" cy="94487"/>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 name="Google Shape;120;p16"/>
          <p:cNvSpPr txBox="1">
            <a:spLocks noGrp="1"/>
          </p:cNvSpPr>
          <p:nvPr>
            <p:ph type="title"/>
          </p:nvPr>
        </p:nvSpPr>
        <p:spPr>
          <a:xfrm>
            <a:off x="97306" y="1277831"/>
            <a:ext cx="9046693" cy="377991"/>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 sz="2400" dirty="0">
                <a:solidFill>
                  <a:srgbClr val="FFFFFF"/>
                </a:solidFill>
              </a:rPr>
              <a:t>Diagram of Thread Life Cycle</a:t>
            </a:r>
            <a:endParaRPr sz="2400" dirty="0"/>
          </a:p>
        </p:txBody>
      </p:sp>
      <p:sp>
        <p:nvSpPr>
          <p:cNvPr id="121" name="Google Shape;121;p16"/>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 name="Google Shape;122;p16"/>
          <p:cNvSpPr txBox="1"/>
          <p:nvPr/>
        </p:nvSpPr>
        <p:spPr>
          <a:xfrm>
            <a:off x="1072289" y="1999119"/>
            <a:ext cx="6286500" cy="130032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600" dirty="0">
              <a:solidFill>
                <a:schemeClr val="dk1"/>
              </a:solidFill>
              <a:latin typeface="Times"/>
              <a:ea typeface="Times"/>
              <a:cs typeface="Times"/>
              <a:sym typeface="Times"/>
            </a:endParaRPr>
          </a:p>
          <a:p>
            <a:pPr marL="34290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342900" marR="0" lvl="0" indent="0" algn="l" rtl="0">
              <a:spcBef>
                <a:spcPts val="0"/>
              </a:spcBef>
              <a:spcAft>
                <a:spcPts val="0"/>
              </a:spcAft>
              <a:buNone/>
            </a:pPr>
            <a:endParaRPr sz="1800" dirty="0">
              <a:latin typeface="Calibri"/>
              <a:ea typeface="Calibri"/>
              <a:cs typeface="Calibri"/>
              <a:sym typeface="Calibri"/>
            </a:endParaRPr>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pic>
        <p:nvPicPr>
          <p:cNvPr id="7" name="Picture 6" descr="Screenshot 2024-05-14 131405.png"/>
          <p:cNvPicPr>
            <a:picLocks noChangeAspect="1"/>
          </p:cNvPicPr>
          <p:nvPr/>
        </p:nvPicPr>
        <p:blipFill>
          <a:blip r:embed="rId3"/>
          <a:stretch>
            <a:fillRect/>
          </a:stretch>
        </p:blipFill>
        <p:spPr>
          <a:xfrm>
            <a:off x="389196" y="1710466"/>
            <a:ext cx="8346013" cy="3282427"/>
          </a:xfrm>
          <a:prstGeom prst="rect">
            <a:avLst/>
          </a:prstGeom>
        </p:spPr>
      </p:pic>
    </p:spTree>
    <p:extLst>
      <p:ext uri="{BB962C8B-B14F-4D97-AF65-F5344CB8AC3E}">
        <p14:creationId xmlns:p14="http://schemas.microsoft.com/office/powerpoint/2010/main" val="1943767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 name="Google Shape;120;p16"/>
          <p:cNvSpPr txBox="1">
            <a:spLocks noGrp="1"/>
          </p:cNvSpPr>
          <p:nvPr>
            <p:ph type="title"/>
          </p:nvPr>
        </p:nvSpPr>
        <p:spPr>
          <a:xfrm>
            <a:off x="97306" y="1277831"/>
            <a:ext cx="9046693" cy="377991"/>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IN" sz="2400" dirty="0">
                <a:solidFill>
                  <a:schemeClr val="bg1"/>
                </a:solidFill>
                <a:latin typeface="Consolas" panose="020B0609020204030204" pitchFamily="49" charset="0"/>
              </a:rPr>
              <a:t>NEWBORN,RUNNABLE STATES</a:t>
            </a:r>
            <a:endParaRPr lang="en-IN" sz="2400" dirty="0">
              <a:solidFill>
                <a:schemeClr val="bg1"/>
              </a:solidFill>
            </a:endParaRPr>
          </a:p>
        </p:txBody>
      </p:sp>
      <p:sp>
        <p:nvSpPr>
          <p:cNvPr id="121" name="Google Shape;121;p16"/>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C61D65F5-FBCE-455A-06EB-2F4FB76A890A}"/>
              </a:ext>
            </a:extLst>
          </p:cNvPr>
          <p:cNvSpPr txBox="1"/>
          <p:nvPr/>
        </p:nvSpPr>
        <p:spPr>
          <a:xfrm>
            <a:off x="97306" y="1828800"/>
            <a:ext cx="8966012" cy="3139321"/>
          </a:xfrm>
          <a:prstGeom prst="rect">
            <a:avLst/>
          </a:prstGeom>
          <a:noFill/>
        </p:spPr>
        <p:txBody>
          <a:bodyPr wrap="square" rtlCol="0">
            <a:spAutoFit/>
          </a:bodyPr>
          <a:lstStyle/>
          <a:p>
            <a:pPr marL="285750" indent="-285750">
              <a:buFont typeface="Arial" pitchFamily="34" charset="0"/>
              <a:buChar char="•"/>
            </a:pPr>
            <a:r>
              <a:rPr lang="en-US" sz="1800" b="1" dirty="0"/>
              <a:t>Newborn State</a:t>
            </a:r>
            <a:r>
              <a:rPr lang="en-US" sz="1800" dirty="0"/>
              <a:t>: When we create a thread it is said to be in the new born state. At this state we can do the following:</a:t>
            </a:r>
          </a:p>
          <a:p>
            <a:pPr marL="457200" indent="-457200">
              <a:buFont typeface="+mj-lt"/>
              <a:buAutoNum type="arabicPeriod"/>
            </a:pPr>
            <a:r>
              <a:rPr lang="en-US" sz="1800" dirty="0"/>
              <a:t>schedule it for running using the start() method.</a:t>
            </a:r>
          </a:p>
          <a:p>
            <a:pPr marL="457200" indent="-457200">
              <a:buFont typeface="+mj-lt"/>
              <a:buAutoNum type="arabicPeriod"/>
            </a:pPr>
            <a:r>
              <a:rPr lang="en-US" sz="1800" dirty="0"/>
              <a:t>Kill it using stop() method. </a:t>
            </a:r>
          </a:p>
          <a:p>
            <a:pPr marL="457200" indent="-457200">
              <a:buFont typeface="+mj-lt"/>
              <a:buAutoNum type="arabicPeriod"/>
            </a:pPr>
            <a:endParaRPr lang="en-US" sz="1800" dirty="0"/>
          </a:p>
          <a:p>
            <a:pPr marL="457200" indent="-457200">
              <a:buFont typeface="Arial" pitchFamily="34" charset="0"/>
              <a:buChar char="•"/>
            </a:pPr>
            <a:r>
              <a:rPr lang="en-US" sz="1800" b="1" dirty="0"/>
              <a:t>Runnable State</a:t>
            </a:r>
            <a:r>
              <a:rPr lang="en-US" sz="1800" dirty="0"/>
              <a:t>: A runnable state means that a thread is ready for execution and waiting for the availability of the processor. That is the thread has joined the queue of the threads for execution. If all the threads have equal priority, then they are given time slots for execution in the round robin fashion, first-come, first-serve manner. The thread that relinquishes the control will join the queue at the end and again waits for its turn. This is known as time slicing. </a:t>
            </a:r>
            <a:endParaRPr lang="en-IN" sz="1800" dirty="0"/>
          </a:p>
        </p:txBody>
      </p:sp>
    </p:spTree>
    <p:extLst>
      <p:ext uri="{BB962C8B-B14F-4D97-AF65-F5344CB8AC3E}">
        <p14:creationId xmlns:p14="http://schemas.microsoft.com/office/powerpoint/2010/main" val="3047809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 name="Google Shape;120;p16"/>
          <p:cNvSpPr txBox="1">
            <a:spLocks noGrp="1"/>
          </p:cNvSpPr>
          <p:nvPr>
            <p:ph type="title"/>
          </p:nvPr>
        </p:nvSpPr>
        <p:spPr>
          <a:xfrm>
            <a:off x="97306" y="1277831"/>
            <a:ext cx="9046693" cy="377991"/>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IN" sz="2400" dirty="0">
                <a:solidFill>
                  <a:schemeClr val="bg1"/>
                </a:solidFill>
              </a:rPr>
              <a:t>RUNNING, BLOCKED, DEAD STATES</a:t>
            </a:r>
          </a:p>
        </p:txBody>
      </p:sp>
      <p:sp>
        <p:nvSpPr>
          <p:cNvPr id="121" name="Google Shape;121;p16"/>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C61D65F5-FBCE-455A-06EB-2F4FB76A890A}"/>
              </a:ext>
            </a:extLst>
          </p:cNvPr>
          <p:cNvSpPr txBox="1"/>
          <p:nvPr/>
        </p:nvSpPr>
        <p:spPr>
          <a:xfrm>
            <a:off x="97306" y="1828800"/>
            <a:ext cx="8966012" cy="2585323"/>
          </a:xfrm>
          <a:prstGeom prst="rect">
            <a:avLst/>
          </a:prstGeom>
          <a:noFill/>
        </p:spPr>
        <p:txBody>
          <a:bodyPr wrap="square" rtlCol="0">
            <a:spAutoFit/>
          </a:bodyPr>
          <a:lstStyle/>
          <a:p>
            <a:pPr marL="285750" indent="-285750">
              <a:buFont typeface="Arial" panose="020B0604020202020204" pitchFamily="34" charset="0"/>
              <a:buChar char="•"/>
            </a:pPr>
            <a:r>
              <a:rPr lang="en-US" sz="1800" b="1" dirty="0"/>
              <a:t>Running state: </a:t>
            </a:r>
            <a:r>
              <a:rPr lang="en-US" sz="1800" dirty="0"/>
              <a:t>Running state means that the processor has given its time to the thread for it execution. The thread runs until it relinquishes the control or it is preempted by the other higher priority thread. As shown in the fig. a running thread can be preempted using the suspend(), wait(), sleep() methods. </a:t>
            </a:r>
          </a:p>
          <a:p>
            <a:pPr marL="285750" indent="-285750">
              <a:buFont typeface="Arial" panose="020B0604020202020204" pitchFamily="34" charset="0"/>
              <a:buChar char="•"/>
            </a:pPr>
            <a:r>
              <a:rPr lang="en-US" sz="1800" b="1" dirty="0"/>
              <a:t>Blocked state: </a:t>
            </a:r>
            <a:r>
              <a:rPr lang="en-US" sz="1800" dirty="0"/>
              <a:t>A thread is said to be in the blocked state when it is prevented from entering into runnable state and subsequently the running state.</a:t>
            </a:r>
          </a:p>
          <a:p>
            <a:pPr marL="285750" indent="-285750">
              <a:buFont typeface="Arial" panose="020B0604020202020204" pitchFamily="34" charset="0"/>
              <a:buChar char="•"/>
            </a:pPr>
            <a:r>
              <a:rPr lang="en-US" sz="1800" dirty="0"/>
              <a:t> </a:t>
            </a:r>
            <a:r>
              <a:rPr lang="en-US" sz="1800" b="1" dirty="0"/>
              <a:t>Dead state: </a:t>
            </a:r>
            <a:r>
              <a:rPr lang="en-US" sz="1800" dirty="0"/>
              <a:t>Every thread has a life cycle. A running thread ends its life when it has completed execution. It is a natural death. However we also can kill the thread by sending the stop() message to it at any time.</a:t>
            </a:r>
            <a:endParaRPr lang="en-IN" sz="1800" dirty="0"/>
          </a:p>
        </p:txBody>
      </p:sp>
    </p:spTree>
    <p:extLst>
      <p:ext uri="{BB962C8B-B14F-4D97-AF65-F5344CB8AC3E}">
        <p14:creationId xmlns:p14="http://schemas.microsoft.com/office/powerpoint/2010/main" val="773068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 name="Google Shape;120;p16"/>
          <p:cNvSpPr txBox="1">
            <a:spLocks noGrp="1"/>
          </p:cNvSpPr>
          <p:nvPr>
            <p:ph type="title"/>
          </p:nvPr>
        </p:nvSpPr>
        <p:spPr>
          <a:xfrm>
            <a:off x="97306" y="1277831"/>
            <a:ext cx="9046693" cy="377991"/>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IN" sz="2400" dirty="0">
                <a:solidFill>
                  <a:schemeClr val="bg1"/>
                </a:solidFill>
                <a:latin typeface="Consolas" panose="020B0609020204030204" pitchFamily="49" charset="0"/>
              </a:rPr>
              <a:t>THE THREAD METHODS</a:t>
            </a:r>
            <a:endParaRPr lang="en-IN" sz="2400" dirty="0">
              <a:solidFill>
                <a:schemeClr val="bg1"/>
              </a:solidFill>
            </a:endParaRPr>
          </a:p>
        </p:txBody>
      </p:sp>
      <p:sp>
        <p:nvSpPr>
          <p:cNvPr id="121" name="Google Shape;121;p16"/>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F7E0F83F-2DBF-ECCD-A8A0-9D5F3EED9987}"/>
              </a:ext>
            </a:extLst>
          </p:cNvPr>
          <p:cNvPicPr>
            <a:picLocks noChangeAspect="1"/>
          </p:cNvPicPr>
          <p:nvPr/>
        </p:nvPicPr>
        <p:blipFill>
          <a:blip r:embed="rId3"/>
          <a:stretch>
            <a:fillRect/>
          </a:stretch>
        </p:blipFill>
        <p:spPr>
          <a:xfrm>
            <a:off x="236668" y="1839558"/>
            <a:ext cx="8756725" cy="3029076"/>
          </a:xfrm>
          <a:prstGeom prst="rect">
            <a:avLst/>
          </a:prstGeom>
        </p:spPr>
      </p:pic>
    </p:spTree>
    <p:extLst>
      <p:ext uri="{BB962C8B-B14F-4D97-AF65-F5344CB8AC3E}">
        <p14:creationId xmlns:p14="http://schemas.microsoft.com/office/powerpoint/2010/main" val="612967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 name="Google Shape;120;p16"/>
          <p:cNvSpPr txBox="1">
            <a:spLocks noGrp="1"/>
          </p:cNvSpPr>
          <p:nvPr>
            <p:ph type="title"/>
          </p:nvPr>
        </p:nvSpPr>
        <p:spPr>
          <a:xfrm>
            <a:off x="97306" y="1277831"/>
            <a:ext cx="9046693" cy="377991"/>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IN" sz="2400" dirty="0">
                <a:solidFill>
                  <a:schemeClr val="bg1"/>
                </a:solidFill>
                <a:latin typeface="Consolas" panose="020B0609020204030204" pitchFamily="49" charset="0"/>
              </a:rPr>
              <a:t>TYPES OF THREADS</a:t>
            </a:r>
            <a:endParaRPr lang="en-IN" sz="2400" dirty="0">
              <a:solidFill>
                <a:schemeClr val="bg1"/>
              </a:solidFill>
            </a:endParaRPr>
          </a:p>
        </p:txBody>
      </p:sp>
      <p:sp>
        <p:nvSpPr>
          <p:cNvPr id="121" name="Google Shape;121;p16"/>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C61D65F5-FBCE-455A-06EB-2F4FB76A890A}"/>
              </a:ext>
            </a:extLst>
          </p:cNvPr>
          <p:cNvSpPr txBox="1"/>
          <p:nvPr/>
        </p:nvSpPr>
        <p:spPr>
          <a:xfrm>
            <a:off x="97306" y="1828800"/>
            <a:ext cx="8966012" cy="2862322"/>
          </a:xfrm>
          <a:prstGeom prst="rect">
            <a:avLst/>
          </a:prstGeom>
          <a:noFill/>
        </p:spPr>
        <p:txBody>
          <a:bodyPr wrap="square" rtlCol="0">
            <a:spAutoFit/>
          </a:bodyPr>
          <a:lstStyle/>
          <a:p>
            <a:pPr>
              <a:buFont typeface="Arial" pitchFamily="34" charset="0"/>
              <a:buChar char="•"/>
            </a:pPr>
            <a:r>
              <a:rPr lang="en-US" sz="2000" dirty="0"/>
              <a:t> Java offers two types of threads: </a:t>
            </a:r>
            <a:r>
              <a:rPr lang="en-US" sz="2000" b="1" dirty="0"/>
              <a:t>user threads </a:t>
            </a:r>
            <a:r>
              <a:rPr lang="en-US" sz="2000" dirty="0"/>
              <a:t>and </a:t>
            </a:r>
            <a:r>
              <a:rPr lang="en-US" sz="2000" b="1" dirty="0"/>
              <a:t>daemon threads</a:t>
            </a:r>
            <a:r>
              <a:rPr lang="en-US" sz="2000" dirty="0"/>
              <a:t>.</a:t>
            </a:r>
          </a:p>
          <a:p>
            <a:pPr>
              <a:buFont typeface="Arial" pitchFamily="34" charset="0"/>
              <a:buChar char="•"/>
            </a:pPr>
            <a:r>
              <a:rPr lang="en-US" sz="2000" dirty="0"/>
              <a:t> User threads are </a:t>
            </a:r>
            <a:r>
              <a:rPr lang="en-US" sz="2000" b="1" dirty="0"/>
              <a:t>high-priority threads</a:t>
            </a:r>
            <a:r>
              <a:rPr lang="en-US" sz="2000" dirty="0"/>
              <a:t>. The JVM will wait for any user thread to complete its task before terminating it.</a:t>
            </a:r>
          </a:p>
          <a:p>
            <a:pPr>
              <a:buFont typeface="Arial" pitchFamily="34" charset="0"/>
              <a:buChar char="•"/>
            </a:pPr>
            <a:r>
              <a:rPr lang="en-US" sz="2000" dirty="0"/>
              <a:t>Daemon threads are </a:t>
            </a:r>
            <a:r>
              <a:rPr lang="en-US" sz="2000" b="1" dirty="0"/>
              <a:t>low-priority threads </a:t>
            </a:r>
            <a:r>
              <a:rPr lang="en-US" sz="2000" dirty="0"/>
              <a:t>whose only role is to provide services to user threads.</a:t>
            </a:r>
          </a:p>
          <a:p>
            <a:pPr>
              <a:buFont typeface="Arial" pitchFamily="34" charset="0"/>
              <a:buChar char="•"/>
            </a:pPr>
            <a:r>
              <a:rPr lang="en-US" sz="2000" dirty="0"/>
              <a:t>Since daemon threads are meant to serve user threads and are only needed while user threads are running, they won’t prevent the JVM from exiting once all user threads have finished their execution.</a:t>
            </a:r>
          </a:p>
          <a:p>
            <a:pPr marL="285750"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983034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 name="Google Shape;120;p16"/>
          <p:cNvSpPr txBox="1">
            <a:spLocks noGrp="1"/>
          </p:cNvSpPr>
          <p:nvPr>
            <p:ph type="title"/>
          </p:nvPr>
        </p:nvSpPr>
        <p:spPr>
          <a:xfrm>
            <a:off x="97306" y="1277831"/>
            <a:ext cx="9046693" cy="377991"/>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IN" sz="2400" dirty="0">
                <a:solidFill>
                  <a:schemeClr val="bg1"/>
                </a:solidFill>
              </a:rPr>
              <a:t>CREATING AND RUNNING A THREAD</a:t>
            </a:r>
            <a:endParaRPr sz="2400" dirty="0">
              <a:solidFill>
                <a:schemeClr val="bg1"/>
              </a:solidFill>
            </a:endParaRPr>
          </a:p>
        </p:txBody>
      </p:sp>
      <p:sp>
        <p:nvSpPr>
          <p:cNvPr id="121" name="Google Shape;121;p16"/>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 name="Google Shape;122;p16"/>
          <p:cNvSpPr txBox="1"/>
          <p:nvPr/>
        </p:nvSpPr>
        <p:spPr>
          <a:xfrm>
            <a:off x="1072289" y="1999119"/>
            <a:ext cx="6286500" cy="130032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600" dirty="0">
              <a:solidFill>
                <a:schemeClr val="dk1"/>
              </a:solidFill>
              <a:latin typeface="Times"/>
              <a:ea typeface="Times"/>
              <a:cs typeface="Times"/>
              <a:sym typeface="Times"/>
            </a:endParaRPr>
          </a:p>
          <a:p>
            <a:pPr marL="34290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342900" marR="0" lvl="0" indent="0" algn="l" rtl="0">
              <a:spcBef>
                <a:spcPts val="0"/>
              </a:spcBef>
              <a:spcAft>
                <a:spcPts val="0"/>
              </a:spcAft>
              <a:buNone/>
            </a:pPr>
            <a:endParaRPr sz="1800" dirty="0">
              <a:latin typeface="Calibri"/>
              <a:ea typeface="Calibri"/>
              <a:cs typeface="Calibri"/>
              <a:sym typeface="Calibri"/>
            </a:endParaRPr>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C61D65F5-FBCE-455A-06EB-2F4FB76A890A}"/>
              </a:ext>
            </a:extLst>
          </p:cNvPr>
          <p:cNvSpPr txBox="1"/>
          <p:nvPr/>
        </p:nvSpPr>
        <p:spPr>
          <a:xfrm>
            <a:off x="97306" y="1828800"/>
            <a:ext cx="8966012" cy="3170099"/>
          </a:xfrm>
          <a:prstGeom prst="rect">
            <a:avLst/>
          </a:prstGeom>
          <a:noFill/>
        </p:spPr>
        <p:txBody>
          <a:bodyPr wrap="square" rtlCol="0">
            <a:spAutoFit/>
          </a:bodyPr>
          <a:lstStyle/>
          <a:p>
            <a:pPr>
              <a:buFont typeface="Arial" pitchFamily="34" charset="0"/>
              <a:buChar char="•"/>
            </a:pPr>
            <a:r>
              <a:rPr lang="en-US" sz="2000" dirty="0"/>
              <a:t> There are two ways to create a thread:</a:t>
            </a:r>
          </a:p>
          <a:p>
            <a:pPr>
              <a:buFont typeface="Arial" pitchFamily="34" charset="0"/>
              <a:buChar char="•"/>
            </a:pPr>
            <a:endParaRPr lang="en-US" sz="2000" dirty="0"/>
          </a:p>
          <a:p>
            <a:pPr marL="457200" indent="-457200">
              <a:buFont typeface="+mj-lt"/>
              <a:buAutoNum type="arabicPeriod"/>
            </a:pPr>
            <a:r>
              <a:rPr lang="en-US" sz="2000" dirty="0"/>
              <a:t>By extending Thread class.</a:t>
            </a:r>
          </a:p>
          <a:p>
            <a:pPr marL="457200" indent="-457200">
              <a:buFont typeface="+mj-lt"/>
              <a:buAutoNum type="arabicPeriod"/>
            </a:pPr>
            <a:r>
              <a:rPr lang="en-US" sz="2000" dirty="0"/>
              <a:t>By implementing Runnable interface.</a:t>
            </a:r>
          </a:p>
          <a:p>
            <a:pPr marL="457200" indent="-457200"/>
            <a:endParaRPr lang="en-US" sz="2000" dirty="0"/>
          </a:p>
          <a:p>
            <a:r>
              <a:rPr lang="en-US" sz="2000" b="1" dirty="0"/>
              <a:t>Thread class:</a:t>
            </a:r>
          </a:p>
          <a:p>
            <a:r>
              <a:rPr lang="en-US" sz="2000" dirty="0"/>
              <a:t>Thread class provide constructors and methods to create and perform operations on a thread. Thread class extends Object class and implements Runnable interface.</a:t>
            </a:r>
          </a:p>
          <a:p>
            <a:endParaRPr lang="en-IN" sz="2000" dirty="0"/>
          </a:p>
        </p:txBody>
      </p:sp>
    </p:spTree>
    <p:extLst>
      <p:ext uri="{BB962C8B-B14F-4D97-AF65-F5344CB8AC3E}">
        <p14:creationId xmlns:p14="http://schemas.microsoft.com/office/powerpoint/2010/main" val="3064477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 name="Google Shape;120;p16"/>
          <p:cNvSpPr txBox="1">
            <a:spLocks noGrp="1"/>
          </p:cNvSpPr>
          <p:nvPr>
            <p:ph type="title"/>
          </p:nvPr>
        </p:nvSpPr>
        <p:spPr>
          <a:xfrm>
            <a:off x="97306" y="1277831"/>
            <a:ext cx="9046693" cy="377991"/>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IN" sz="2400" dirty="0">
                <a:solidFill>
                  <a:schemeClr val="bg1"/>
                </a:solidFill>
              </a:rPr>
              <a:t>Run() and start() Methods</a:t>
            </a:r>
          </a:p>
        </p:txBody>
      </p:sp>
      <p:sp>
        <p:nvSpPr>
          <p:cNvPr id="121" name="Google Shape;121;p16"/>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C61D65F5-FBCE-455A-06EB-2F4FB76A890A}"/>
              </a:ext>
            </a:extLst>
          </p:cNvPr>
          <p:cNvSpPr txBox="1"/>
          <p:nvPr/>
        </p:nvSpPr>
        <p:spPr>
          <a:xfrm>
            <a:off x="97306" y="1828801"/>
            <a:ext cx="9046694" cy="4031873"/>
          </a:xfrm>
          <a:prstGeom prst="rect">
            <a:avLst/>
          </a:prstGeom>
          <a:noFill/>
        </p:spPr>
        <p:txBody>
          <a:bodyPr wrap="square" rtlCol="0">
            <a:spAutoFit/>
          </a:bodyPr>
          <a:lstStyle/>
          <a:p>
            <a:r>
              <a:rPr lang="en-US" sz="1800" b="1" dirty="0"/>
              <a:t>Runnable interface:</a:t>
            </a:r>
          </a:p>
          <a:p>
            <a:r>
              <a:rPr lang="en-US" sz="1800" dirty="0"/>
              <a:t>The Runnable interface should be implemented by any class whose instances are intended to be executed by a thread. Runnable interface have only one method named run().</a:t>
            </a:r>
          </a:p>
          <a:p>
            <a:r>
              <a:rPr lang="en-US" sz="1800" dirty="0"/>
              <a:t>public void run(): is used to perform action for a thread.</a:t>
            </a:r>
          </a:p>
          <a:p>
            <a:r>
              <a:rPr lang="en-US" sz="1800" b="1" dirty="0"/>
              <a:t>Starting a thread:</a:t>
            </a:r>
          </a:p>
          <a:p>
            <a:r>
              <a:rPr lang="en-US" sz="1800" dirty="0"/>
              <a:t>The </a:t>
            </a:r>
            <a:r>
              <a:rPr lang="en-US" sz="1800" b="1" dirty="0"/>
              <a:t>start() method</a:t>
            </a:r>
            <a:r>
              <a:rPr lang="en-US" sz="1800" dirty="0"/>
              <a:t> of Thread class is used to start a newly created thread. It performs the following tasks:</a:t>
            </a:r>
          </a:p>
          <a:p>
            <a:pPr>
              <a:buFont typeface="Arial" pitchFamily="34" charset="0"/>
              <a:buChar char="•"/>
            </a:pPr>
            <a:r>
              <a:rPr lang="en-US" sz="1800" dirty="0"/>
              <a:t> A new thread starts(with new callstack).</a:t>
            </a:r>
          </a:p>
          <a:p>
            <a:pPr>
              <a:buFont typeface="Arial" pitchFamily="34" charset="0"/>
              <a:buChar char="•"/>
            </a:pPr>
            <a:r>
              <a:rPr lang="en-US" sz="1800" dirty="0"/>
              <a:t> The thread moves from New state to the Runnable state.</a:t>
            </a:r>
          </a:p>
          <a:p>
            <a:pPr>
              <a:buFont typeface="Arial" pitchFamily="34" charset="0"/>
              <a:buChar char="•"/>
            </a:pPr>
            <a:r>
              <a:rPr lang="en-US" sz="1800" dirty="0"/>
              <a:t> When the thread gets a chance to execute, its target run() method will run.</a:t>
            </a:r>
          </a:p>
          <a:p>
            <a:endParaRPr lang="en-IN" sz="1800" dirty="0"/>
          </a:p>
          <a:p>
            <a:endParaRPr lang="en-US" sz="2000" dirty="0"/>
          </a:p>
          <a:p>
            <a:pPr marL="285750"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4064473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 name="Google Shape;120;p16"/>
          <p:cNvSpPr txBox="1">
            <a:spLocks noGrp="1"/>
          </p:cNvSpPr>
          <p:nvPr>
            <p:ph type="title"/>
          </p:nvPr>
        </p:nvSpPr>
        <p:spPr>
          <a:xfrm>
            <a:off x="97306" y="1277831"/>
            <a:ext cx="9046693" cy="747322"/>
          </a:xfrm>
          <a:prstGeom prst="rect">
            <a:avLst/>
          </a:prstGeom>
          <a:noFill/>
          <a:ln>
            <a:noFill/>
          </a:ln>
        </p:spPr>
        <p:txBody>
          <a:bodyPr spcFirstLastPara="1" wrap="square" lIns="0" tIns="8575" rIns="0" bIns="0" anchor="t" anchorCtr="0">
            <a:spAutoFit/>
          </a:bodyPr>
          <a:lstStyle/>
          <a:p>
            <a:pPr marL="12700"/>
            <a:r>
              <a:rPr lang="en-US" sz="2400" b="0" dirty="0">
                <a:solidFill>
                  <a:schemeClr val="bg1"/>
                </a:solidFill>
              </a:rPr>
              <a:t>1) Java Thread Example by extending Thread class</a:t>
            </a:r>
            <a:br>
              <a:rPr lang="en-US" sz="2400" b="0" dirty="0"/>
            </a:br>
            <a:r>
              <a:rPr lang="en-IN" sz="2400" dirty="0">
                <a:solidFill>
                  <a:srgbClr val="FFFFFF"/>
                </a:solidFill>
              </a:rPr>
              <a:t>men</a:t>
            </a:r>
            <a:endParaRPr lang="en-IN" sz="2400" dirty="0"/>
          </a:p>
        </p:txBody>
      </p:sp>
      <p:sp>
        <p:nvSpPr>
          <p:cNvPr id="121" name="Google Shape;121;p16"/>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5552B526-1E0B-584D-7E79-CF69603DDC18}"/>
              </a:ext>
            </a:extLst>
          </p:cNvPr>
          <p:cNvPicPr>
            <a:picLocks noChangeAspect="1"/>
          </p:cNvPicPr>
          <p:nvPr/>
        </p:nvPicPr>
        <p:blipFill>
          <a:blip r:embed="rId3"/>
          <a:stretch>
            <a:fillRect/>
          </a:stretch>
        </p:blipFill>
        <p:spPr>
          <a:xfrm>
            <a:off x="225911" y="1742740"/>
            <a:ext cx="8068235" cy="3195020"/>
          </a:xfrm>
          <a:prstGeom prst="rect">
            <a:avLst/>
          </a:prstGeom>
        </p:spPr>
      </p:pic>
    </p:spTree>
    <p:extLst>
      <p:ext uri="{BB962C8B-B14F-4D97-AF65-F5344CB8AC3E}">
        <p14:creationId xmlns:p14="http://schemas.microsoft.com/office/powerpoint/2010/main" val="59632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 y="1234946"/>
            <a:ext cx="8573845" cy="800219"/>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2600" b="0" i="0" u="none" strike="noStrike" kern="0" cap="none" spc="0" normalizeH="0" baseline="0" noProof="0" dirty="0">
                <a:ln>
                  <a:noFill/>
                </a:ln>
                <a:solidFill>
                  <a:schemeClr val="bg1"/>
                </a:solidFill>
                <a:effectLst/>
                <a:uLnTx/>
                <a:uFillTx/>
                <a:latin typeface="Calibri"/>
                <a:ea typeface="Calibri"/>
                <a:cs typeface="Calibri"/>
                <a:sym typeface="Calibri"/>
              </a:rPr>
              <a:t> 2) Java Thread Example by implementing Runnable interface</a:t>
            </a:r>
            <a:br>
              <a:rPr kumimoji="0" lang="en-US" sz="2600" b="0" i="0" u="none" strike="noStrike" kern="0" cap="none" spc="0" normalizeH="0" baseline="0" noProof="0" dirty="0">
                <a:ln>
                  <a:noFill/>
                </a:ln>
                <a:solidFill>
                  <a:schemeClr val="dk1"/>
                </a:solidFill>
                <a:effectLst/>
                <a:uLnTx/>
                <a:uFillTx/>
                <a:latin typeface="Calibri"/>
                <a:ea typeface="Calibri"/>
                <a:cs typeface="Calibri"/>
                <a:sym typeface="Calibri"/>
              </a:rPr>
            </a:br>
            <a:endParaRPr kumimoji="0" lang="en-US" sz="2600" b="1" i="0" u="none" strike="noStrike" kern="0" cap="none" spc="0" normalizeH="0" baseline="0" noProof="0" dirty="0">
              <a:ln>
                <a:noFill/>
              </a:ln>
              <a:solidFill>
                <a:schemeClr val="dk1"/>
              </a:solidFill>
              <a:effectLst/>
              <a:uLnTx/>
              <a:uFillTx/>
              <a:latin typeface="Calibri"/>
              <a:ea typeface="Calibri"/>
              <a:cs typeface="Calibri"/>
              <a:sym typeface="Calibri"/>
            </a:endParaRPr>
          </a:p>
        </p:txBody>
      </p:sp>
      <p:pic>
        <p:nvPicPr>
          <p:cNvPr id="6" name="Picture 5" descr="Screenshot 2024-05-14 134628.png"/>
          <p:cNvPicPr>
            <a:picLocks noChangeAspect="1"/>
          </p:cNvPicPr>
          <p:nvPr/>
        </p:nvPicPr>
        <p:blipFill>
          <a:blip r:embed="rId2"/>
          <a:stretch>
            <a:fillRect/>
          </a:stretch>
        </p:blipFill>
        <p:spPr>
          <a:xfrm>
            <a:off x="303912" y="1729648"/>
            <a:ext cx="8101958" cy="322455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638" y="1893346"/>
            <a:ext cx="8724451" cy="2954655"/>
          </a:xfrm>
        </p:spPr>
        <p:txBody>
          <a:bodyPr/>
          <a:lstStyle/>
          <a:p>
            <a:pPr>
              <a:buFont typeface="Arial" pitchFamily="34" charset="0"/>
              <a:buChar char="•"/>
            </a:pPr>
            <a:r>
              <a:rPr lang="en-US" sz="1600" dirty="0"/>
              <a:t>Whenever we want stop a thread we can stop from running using "</a:t>
            </a:r>
            <a:r>
              <a:rPr lang="en-US" sz="1600" b="1" dirty="0"/>
              <a:t>stop()</a:t>
            </a:r>
            <a:r>
              <a:rPr lang="en-US" sz="1600" dirty="0"/>
              <a:t>" method of thread class. It's general form will be as follows: </a:t>
            </a:r>
          </a:p>
          <a:p>
            <a:pPr>
              <a:buFont typeface="Arial" pitchFamily="34" charset="0"/>
              <a:buChar char="•"/>
            </a:pPr>
            <a:r>
              <a:rPr lang="en-US" sz="1600" b="1" dirty="0"/>
              <a:t>Thread.stop(); </a:t>
            </a:r>
            <a:r>
              <a:rPr lang="en-US" sz="1600" dirty="0"/>
              <a:t>This method causes a thread to move from running to dead state. A thread will also move to dead state automatically when it reaches the end of its method. </a:t>
            </a:r>
          </a:p>
          <a:p>
            <a:pPr>
              <a:buFont typeface="Arial" pitchFamily="34" charset="0"/>
              <a:buChar char="•"/>
            </a:pPr>
            <a:r>
              <a:rPr lang="en-US" sz="1600" dirty="0"/>
              <a:t>Blocking Thread - A thread can be temporarily suspended or blocked from entering into the runnable and running state by using the following methods: </a:t>
            </a:r>
          </a:p>
          <a:p>
            <a:pPr>
              <a:buFont typeface="Arial" pitchFamily="34" charset="0"/>
              <a:buChar char="•"/>
            </a:pPr>
            <a:r>
              <a:rPr lang="en-US" sz="1600" b="1" dirty="0"/>
              <a:t>sleep() </a:t>
            </a:r>
            <a:r>
              <a:rPr lang="en-US" sz="1600" dirty="0"/>
              <a:t>—blocked for specified time.</a:t>
            </a:r>
          </a:p>
          <a:p>
            <a:pPr>
              <a:buFont typeface="Arial" pitchFamily="34" charset="0"/>
              <a:buChar char="•"/>
            </a:pPr>
            <a:r>
              <a:rPr lang="en-US" sz="1600" b="1" dirty="0"/>
              <a:t>suspend() </a:t>
            </a:r>
            <a:r>
              <a:rPr lang="en-US" sz="1600" dirty="0"/>
              <a:t>----blocked until further orders.</a:t>
            </a:r>
          </a:p>
          <a:p>
            <a:pPr>
              <a:buFont typeface="Arial" pitchFamily="34" charset="0"/>
              <a:buChar char="•"/>
            </a:pPr>
            <a:r>
              <a:rPr lang="en-US" sz="1600" b="1" dirty="0"/>
              <a:t>wait() </a:t>
            </a:r>
            <a:r>
              <a:rPr lang="en-US" sz="1600" dirty="0"/>
              <a:t>--blocked until certain condition occurs.</a:t>
            </a:r>
          </a:p>
          <a:p>
            <a:pPr>
              <a:buFont typeface="Arial" pitchFamily="34" charset="0"/>
              <a:buChar char="•"/>
            </a:pPr>
            <a:r>
              <a:rPr lang="en-US" sz="1600" dirty="0"/>
              <a:t>These methods cause the thread to go into the blocked state. The thread will return to the runnable state when the specified time is elapsed in the case of </a:t>
            </a:r>
            <a:r>
              <a:rPr lang="en-US" sz="1600" b="1" dirty="0"/>
              <a:t>sleep(), </a:t>
            </a:r>
            <a:r>
              <a:rPr lang="en-US" sz="1600" dirty="0"/>
              <a:t>the </a:t>
            </a:r>
            <a:r>
              <a:rPr lang="en-US" sz="1600" b="1" dirty="0"/>
              <a:t>resume() </a:t>
            </a:r>
            <a:r>
              <a:rPr lang="en-US" sz="1600" dirty="0"/>
              <a:t>method is invoked in the case of </a:t>
            </a:r>
            <a:r>
              <a:rPr lang="en-US" sz="1600" b="1" dirty="0"/>
              <a:t>suspend()</a:t>
            </a:r>
            <a:r>
              <a:rPr lang="en-US" sz="1600" dirty="0"/>
              <a:t>, and the </a:t>
            </a:r>
            <a:r>
              <a:rPr lang="en-US" sz="1600" b="1" dirty="0"/>
              <a:t>notify() </a:t>
            </a:r>
            <a:r>
              <a:rPr lang="en-US" sz="1600" dirty="0"/>
              <a:t>method is called in the case of </a:t>
            </a:r>
            <a:r>
              <a:rPr lang="en-US" sz="1600" b="1" dirty="0"/>
              <a:t>wait().</a:t>
            </a:r>
          </a:p>
        </p:txBody>
      </p:sp>
      <p:sp>
        <p:nvSpPr>
          <p:cNvPr id="4" name="Rectangle 3"/>
          <p:cNvSpPr/>
          <p:nvPr/>
        </p:nvSpPr>
        <p:spPr>
          <a:xfrm>
            <a:off x="149506" y="1288309"/>
            <a:ext cx="6369627" cy="400110"/>
          </a:xfrm>
          <a:prstGeom prst="rect">
            <a:avLst/>
          </a:prstGeom>
        </p:spPr>
        <p:txBody>
          <a:bodyPr wrap="square">
            <a:spAutoFit/>
          </a:bodyPr>
          <a:lstStyle/>
          <a:p>
            <a:r>
              <a:rPr lang="en-US" sz="2000" b="1" dirty="0">
                <a:solidFill>
                  <a:schemeClr val="bg1"/>
                </a:solidFill>
              </a:rPr>
              <a:t>Suspending, Blocking and Stopping Threads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grpSp>
        <p:nvGrpSpPr>
          <p:cNvPr id="109" name="Google Shape;109;p15"/>
          <p:cNvGrpSpPr/>
          <p:nvPr/>
        </p:nvGrpSpPr>
        <p:grpSpPr>
          <a:xfrm>
            <a:off x="0" y="0"/>
            <a:ext cx="9144000" cy="5143498"/>
            <a:chOff x="0" y="0"/>
            <a:chExt cx="12192000" cy="6857997"/>
          </a:xfrm>
        </p:grpSpPr>
        <p:pic>
          <p:nvPicPr>
            <p:cNvPr id="110" name="Google Shape;110;p15"/>
            <p:cNvPicPr preferRelativeResize="0"/>
            <p:nvPr/>
          </p:nvPicPr>
          <p:blipFill rotWithShape="1">
            <a:blip r:embed="rId3">
              <a:alphaModFix/>
            </a:blip>
            <a:srcRect/>
            <a:stretch/>
          </p:blipFill>
          <p:spPr>
            <a:xfrm>
              <a:off x="0" y="0"/>
              <a:ext cx="12192000" cy="6857997"/>
            </a:xfrm>
            <a:prstGeom prst="rect">
              <a:avLst/>
            </a:prstGeom>
            <a:noFill/>
            <a:ln>
              <a:noFill/>
            </a:ln>
          </p:spPr>
        </p:pic>
        <p:pic>
          <p:nvPicPr>
            <p:cNvPr id="111" name="Google Shape;111;p15"/>
            <p:cNvPicPr preferRelativeResize="0"/>
            <p:nvPr/>
          </p:nvPicPr>
          <p:blipFill rotWithShape="1">
            <a:blip r:embed="rId4">
              <a:alphaModFix/>
            </a:blip>
            <a:srcRect/>
            <a:stretch/>
          </p:blipFill>
          <p:spPr>
            <a:xfrm>
              <a:off x="2478023" y="2572511"/>
              <a:ext cx="7239000" cy="2804160"/>
            </a:xfrm>
            <a:prstGeom prst="rect">
              <a:avLst/>
            </a:prstGeom>
            <a:noFill/>
            <a:ln>
              <a:noFill/>
            </a:ln>
          </p:spPr>
        </p:pic>
        <p:sp>
          <p:nvSpPr>
            <p:cNvPr id="112" name="Google Shape;112;p15"/>
            <p:cNvSpPr/>
            <p:nvPr/>
          </p:nvSpPr>
          <p:spPr>
            <a:xfrm>
              <a:off x="0" y="3715511"/>
              <a:ext cx="12192000" cy="713739"/>
            </a:xfrm>
            <a:custGeom>
              <a:avLst/>
              <a:gdLst/>
              <a:ahLst/>
              <a:cxnLst/>
              <a:rect l="l" t="t" r="r" b="b"/>
              <a:pathLst>
                <a:path w="12192000" h="713739" extrusionOk="0">
                  <a:moveTo>
                    <a:pt x="12192000" y="0"/>
                  </a:moveTo>
                  <a:lnTo>
                    <a:pt x="0" y="0"/>
                  </a:lnTo>
                  <a:lnTo>
                    <a:pt x="0" y="713232"/>
                  </a:lnTo>
                  <a:lnTo>
                    <a:pt x="12192000" y="713232"/>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13" name="Google Shape;113;p15"/>
          <p:cNvSpPr txBox="1"/>
          <p:nvPr/>
        </p:nvSpPr>
        <p:spPr>
          <a:xfrm>
            <a:off x="-1" y="2831593"/>
            <a:ext cx="9143999" cy="410400"/>
          </a:xfrm>
          <a:prstGeom prst="rect">
            <a:avLst/>
          </a:prstGeom>
          <a:noFill/>
          <a:ln>
            <a:noFill/>
          </a:ln>
        </p:spPr>
        <p:txBody>
          <a:bodyPr spcFirstLastPara="1" wrap="square" lIns="0" tIns="10000" rIns="0" bIns="0" anchor="t" anchorCtr="0">
            <a:spAutoFit/>
          </a:bodyPr>
          <a:lstStyle/>
          <a:p>
            <a:pPr marL="12700" marR="0" lvl="0" indent="0" algn="ctr" rtl="0">
              <a:lnSpc>
                <a:spcPct val="100000"/>
              </a:lnSpc>
              <a:spcBef>
                <a:spcPts val="0"/>
              </a:spcBef>
              <a:spcAft>
                <a:spcPts val="0"/>
              </a:spcAft>
              <a:buNone/>
            </a:pPr>
            <a:r>
              <a:rPr lang="en-IN" sz="2600" b="1" dirty="0">
                <a:solidFill>
                  <a:schemeClr val="bg1"/>
                </a:solidFill>
                <a:latin typeface="Calibri"/>
                <a:ea typeface="Calibri"/>
                <a:cs typeface="Calibri"/>
                <a:sym typeface="Calibri"/>
              </a:rPr>
              <a:t>MULTI THREADING</a:t>
            </a:r>
          </a:p>
        </p:txBody>
      </p:sp>
      <p:sp>
        <p:nvSpPr>
          <p:cNvPr id="114" name="Google Shape;114;p15"/>
          <p:cNvSpPr txBox="1">
            <a:spLocks noGrp="1"/>
          </p:cNvSpPr>
          <p:nvPr>
            <p:ph type="ctrTitle"/>
          </p:nvPr>
        </p:nvSpPr>
        <p:spPr>
          <a:xfrm>
            <a:off x="0" y="2308917"/>
            <a:ext cx="9143998" cy="410400"/>
          </a:xfrm>
          <a:prstGeom prst="rect">
            <a:avLst/>
          </a:prstGeom>
          <a:noFill/>
          <a:ln>
            <a:noFill/>
          </a:ln>
        </p:spPr>
        <p:txBody>
          <a:bodyPr spcFirstLastPara="1" wrap="square" lIns="0" tIns="10000" rIns="0" bIns="0" anchor="t" anchorCtr="0">
            <a:spAutoFit/>
          </a:bodyPr>
          <a:lstStyle/>
          <a:p>
            <a:pPr marL="12700" lvl="0" indent="0" algn="ctr" rtl="0">
              <a:lnSpc>
                <a:spcPct val="100000"/>
              </a:lnSpc>
              <a:spcBef>
                <a:spcPts val="0"/>
              </a:spcBef>
              <a:spcAft>
                <a:spcPts val="0"/>
              </a:spcAft>
              <a:buNone/>
            </a:pPr>
            <a:r>
              <a:rPr lang="en" dirty="0"/>
              <a:t>UNIT- 9</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8487" y="1243910"/>
            <a:ext cx="4229118" cy="400110"/>
          </a:xfrm>
        </p:spPr>
        <p:txBody>
          <a:bodyPr/>
          <a:lstStyle/>
          <a:p>
            <a:r>
              <a:rPr lang="en-IN" dirty="0">
                <a:solidFill>
                  <a:schemeClr val="bg1"/>
                </a:solidFill>
              </a:rPr>
              <a:t>Example Program:</a:t>
            </a:r>
            <a:endParaRPr lang="en-US" dirty="0">
              <a:solidFill>
                <a:schemeClr val="bg1"/>
              </a:solidFill>
            </a:endParaRPr>
          </a:p>
        </p:txBody>
      </p:sp>
      <p:sp>
        <p:nvSpPr>
          <p:cNvPr id="5" name="Subtitle 4"/>
          <p:cNvSpPr>
            <a:spLocks noGrp="1"/>
          </p:cNvSpPr>
          <p:nvPr>
            <p:ph type="subTitle" idx="1"/>
          </p:nvPr>
        </p:nvSpPr>
        <p:spPr>
          <a:xfrm>
            <a:off x="236669" y="1796527"/>
            <a:ext cx="7982174" cy="215444"/>
          </a:xfrm>
        </p:spPr>
        <p:txBody>
          <a:bodyPr/>
          <a:lstStyle/>
          <a:p>
            <a:r>
              <a:rPr lang="en-US" dirty="0"/>
              <a:t>The following program demonstrates these methods: // Using suspend() and resume().</a:t>
            </a:r>
          </a:p>
        </p:txBody>
      </p:sp>
      <p:sp>
        <p:nvSpPr>
          <p:cNvPr id="7" name="Subtitle 4"/>
          <p:cNvSpPr txBox="1">
            <a:spLocks/>
          </p:cNvSpPr>
          <p:nvPr/>
        </p:nvSpPr>
        <p:spPr>
          <a:xfrm>
            <a:off x="344245" y="2151529"/>
            <a:ext cx="4184725" cy="2800767"/>
          </a:xfrm>
          <a:prstGeom prst="rect">
            <a:avLst/>
          </a:prstGeom>
          <a:noFill/>
          <a:ln>
            <a:noFill/>
          </a:ln>
        </p:spPr>
        <p:txBody>
          <a:bodyPr spcFirstLastPara="1" wrap="square" lIns="0" tIns="0" rIns="0" bIns="0" anchor="t" anchorCtr="0">
            <a:spAutoFit/>
          </a:bodyPr>
          <a:lstStyle/>
          <a:p>
            <a:pPr marL="457200" lvl="0" indent="-228600">
              <a:buSzPts val="1100"/>
            </a:pPr>
            <a:r>
              <a:rPr lang="en-US" dirty="0"/>
              <a:t>class NewThread implements Runnable </a:t>
            </a:r>
          </a:p>
          <a:p>
            <a:pPr marL="457200" lvl="0" indent="-228600">
              <a:buSzPts val="1100"/>
            </a:pPr>
            <a:r>
              <a:rPr lang="en-US" dirty="0"/>
              <a:t>     { </a:t>
            </a:r>
          </a:p>
          <a:p>
            <a:pPr marL="457200" lvl="0" indent="-228600">
              <a:buSzPts val="1100"/>
            </a:pPr>
            <a:r>
              <a:rPr lang="en-US" dirty="0"/>
              <a:t>          String name; // name of thread </a:t>
            </a:r>
          </a:p>
          <a:p>
            <a:pPr marL="457200" lvl="0" indent="-228600">
              <a:buSzPts val="1100"/>
            </a:pPr>
            <a:r>
              <a:rPr lang="en-US" dirty="0"/>
              <a:t>          Thread t; </a:t>
            </a:r>
          </a:p>
          <a:p>
            <a:pPr marL="457200" lvl="0" indent="-228600">
              <a:buSzPts val="1100"/>
            </a:pPr>
            <a:r>
              <a:rPr lang="en-US" dirty="0"/>
              <a:t>          NewThread(String threadname) { </a:t>
            </a:r>
          </a:p>
          <a:p>
            <a:pPr marL="457200" lvl="0" indent="-228600">
              <a:buSzPts val="1100"/>
            </a:pPr>
            <a:r>
              <a:rPr lang="en-US" dirty="0"/>
              <a:t>          name = threadname;</a:t>
            </a:r>
          </a:p>
          <a:p>
            <a:pPr marL="457200" lvl="0" indent="-228600">
              <a:buSzPts val="1100"/>
            </a:pPr>
            <a:r>
              <a:rPr lang="en-US" dirty="0"/>
              <a:t>          t = new Thread(this, name);     System.out.println("New thread: " + t);</a:t>
            </a:r>
          </a:p>
          <a:p>
            <a:pPr marL="457200" lvl="0" indent="-228600">
              <a:buSzPts val="1100"/>
            </a:pPr>
            <a:r>
              <a:rPr lang="en-US" dirty="0"/>
              <a:t>          t.start(); // Start the thread </a:t>
            </a:r>
          </a:p>
          <a:p>
            <a:pPr marL="457200" lvl="0" indent="-228600">
              <a:buSzPts val="1100"/>
            </a:pPr>
            <a:r>
              <a:rPr lang="en-US" dirty="0"/>
              <a:t>        } </a:t>
            </a:r>
          </a:p>
          <a:p>
            <a:pPr marL="457200" lvl="0" indent="-228600">
              <a:buSzPts val="1100"/>
            </a:pPr>
            <a:endParaRPr lang="en-US" dirty="0"/>
          </a:p>
          <a:p>
            <a:pPr marL="457200" lvl="0" indent="-228600">
              <a:buSzPts val="1100"/>
            </a:pPr>
            <a:r>
              <a:rPr lang="en-US" dirty="0"/>
              <a:t>// This is the entry point for thread.</a:t>
            </a:r>
          </a:p>
          <a:p>
            <a:pPr marL="457200" lvl="0" indent="-228600">
              <a:buSzPts val="1100"/>
            </a:pPr>
            <a:r>
              <a:rPr lang="en-US" dirty="0"/>
              <a:t>      public void run() { </a:t>
            </a:r>
            <a:endParaRPr kumimoji="0" lang="en-US" sz="14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9" name="Rectangle 8"/>
          <p:cNvSpPr/>
          <p:nvPr/>
        </p:nvSpPr>
        <p:spPr>
          <a:xfrm>
            <a:off x="4233133" y="2137872"/>
            <a:ext cx="4572000" cy="2893100"/>
          </a:xfrm>
          <a:prstGeom prst="rect">
            <a:avLst/>
          </a:prstGeom>
        </p:spPr>
        <p:txBody>
          <a:bodyPr>
            <a:spAutoFit/>
          </a:bodyPr>
          <a:lstStyle/>
          <a:p>
            <a:pPr marL="457200" lvl="0" indent="-228600">
              <a:buSzPts val="1100"/>
            </a:pPr>
            <a:r>
              <a:rPr lang="en-US" dirty="0"/>
              <a:t>try </a:t>
            </a:r>
          </a:p>
          <a:p>
            <a:pPr marL="457200" lvl="0" indent="-228600">
              <a:buSzPts val="1100"/>
            </a:pPr>
            <a:r>
              <a:rPr lang="en-US" dirty="0"/>
              <a:t> {</a:t>
            </a:r>
          </a:p>
          <a:p>
            <a:pPr marL="457200" lvl="0" indent="-228600">
              <a:buSzPts val="1100"/>
            </a:pPr>
            <a:r>
              <a:rPr lang="en-US" dirty="0"/>
              <a:t>for(int i = 15; i &gt; 0; i--) </a:t>
            </a:r>
          </a:p>
          <a:p>
            <a:pPr marL="457200" lvl="0" indent="-228600">
              <a:buSzPts val="1100"/>
            </a:pPr>
            <a:r>
              <a:rPr lang="en-US" dirty="0"/>
              <a:t>    { </a:t>
            </a:r>
          </a:p>
          <a:p>
            <a:pPr marL="457200" lvl="0" indent="-228600">
              <a:buSzPts val="1100"/>
            </a:pPr>
            <a:r>
              <a:rPr lang="en-US" dirty="0"/>
              <a:t>    System.out.println(name + ": " + i); Thread.sleep(200); </a:t>
            </a:r>
          </a:p>
          <a:p>
            <a:pPr marL="457200" lvl="0" indent="-228600">
              <a:buSzPts val="1100"/>
            </a:pPr>
            <a:r>
              <a:rPr lang="en-US" dirty="0"/>
              <a:t>     }  }</a:t>
            </a:r>
          </a:p>
          <a:p>
            <a:pPr marL="457200" lvl="0" indent="-228600">
              <a:buSzPts val="1100"/>
            </a:pPr>
            <a:r>
              <a:rPr lang="en-US" dirty="0"/>
              <a:t> catch (InterruptedException e) </a:t>
            </a:r>
          </a:p>
          <a:p>
            <a:pPr marL="457200" lvl="0" indent="-228600">
              <a:buSzPts val="1100"/>
            </a:pPr>
            <a:r>
              <a:rPr lang="en-US" dirty="0"/>
              <a:t>     { </a:t>
            </a:r>
          </a:p>
          <a:p>
            <a:pPr marL="457200" lvl="0" indent="-228600">
              <a:buSzPts val="1100"/>
            </a:pPr>
            <a:r>
              <a:rPr lang="en-US" dirty="0"/>
              <a:t>     System.out.println(name + " interrupted."); </a:t>
            </a:r>
          </a:p>
          <a:p>
            <a:pPr marL="457200" lvl="0" indent="-228600">
              <a:buSzPts val="1100"/>
            </a:pPr>
            <a:r>
              <a:rPr lang="en-US" dirty="0"/>
              <a:t>      } </a:t>
            </a:r>
          </a:p>
          <a:p>
            <a:pPr marL="457200" lvl="0" indent="-228600">
              <a:buSzPts val="1100"/>
            </a:pPr>
            <a:r>
              <a:rPr lang="en-US" dirty="0"/>
              <a:t>     System.out.println(name + " exiting."); } </a:t>
            </a:r>
          </a:p>
          <a:p>
            <a:pPr marL="457200" lvl="0" indent="-228600">
              <a:buSzPts val="1100"/>
            </a:pPr>
            <a:r>
              <a:rPr lang="en-US" dirty="0"/>
              <a:t>} </a:t>
            </a:r>
            <a:endParaRPr lang="en-US" dirty="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548" y="1243910"/>
            <a:ext cx="3927903" cy="420000"/>
          </a:xfrm>
        </p:spPr>
        <p:txBody>
          <a:bodyPr/>
          <a:lstStyle/>
          <a:p>
            <a:endParaRPr lang="en-US" dirty="0"/>
          </a:p>
        </p:txBody>
      </p:sp>
      <p:sp>
        <p:nvSpPr>
          <p:cNvPr id="4" name="Subtitle 2"/>
          <p:cNvSpPr>
            <a:spLocks noGrp="1"/>
          </p:cNvSpPr>
          <p:nvPr>
            <p:ph type="subTitle" idx="1"/>
          </p:nvPr>
        </p:nvSpPr>
        <p:spPr>
          <a:xfrm>
            <a:off x="252805" y="1729291"/>
            <a:ext cx="3942677" cy="3447098"/>
          </a:xfrm>
        </p:spPr>
        <p:txBody>
          <a:bodyPr/>
          <a:lstStyle/>
          <a:p>
            <a:r>
              <a:rPr lang="en-US" dirty="0"/>
              <a:t>class SuspendResume </a:t>
            </a:r>
          </a:p>
          <a:p>
            <a:r>
              <a:rPr lang="en-US" dirty="0"/>
              <a:t>{</a:t>
            </a:r>
          </a:p>
          <a:p>
            <a:r>
              <a:rPr lang="en-US" dirty="0"/>
              <a:t> public static void main(String args[]) </a:t>
            </a:r>
          </a:p>
          <a:p>
            <a:r>
              <a:rPr lang="en-US" dirty="0"/>
              <a:t>{ </a:t>
            </a:r>
          </a:p>
          <a:p>
            <a:r>
              <a:rPr lang="en-US" dirty="0"/>
              <a:t>       NewThread ob1 = new NewThread("One"); NewThread ob2 = new NewThread("Two"); </a:t>
            </a:r>
          </a:p>
          <a:p>
            <a:r>
              <a:rPr lang="en-US" dirty="0"/>
              <a:t>        try</a:t>
            </a:r>
          </a:p>
          <a:p>
            <a:r>
              <a:rPr lang="en-US" dirty="0"/>
              <a:t>	 { </a:t>
            </a:r>
          </a:p>
          <a:p>
            <a:r>
              <a:rPr lang="en-US" dirty="0"/>
              <a:t>	Thread.sleep(1000); ob1.t.suspend(); System.out.println("Suspending thread One"); Thread.sleep(1000); ob1.t.resume(); System.out.println("Resuming thread One"); ob2.t.suspend(); System.out.println("Suspending thread Two"); Thread.sleep(1000); </a:t>
            </a:r>
          </a:p>
          <a:p>
            <a:r>
              <a:rPr lang="en-US" dirty="0"/>
              <a:t>	ob2.t.resume(); </a:t>
            </a:r>
          </a:p>
        </p:txBody>
      </p:sp>
      <p:sp>
        <p:nvSpPr>
          <p:cNvPr id="5" name="Subtitle 2"/>
          <p:cNvSpPr txBox="1">
            <a:spLocks/>
          </p:cNvSpPr>
          <p:nvPr/>
        </p:nvSpPr>
        <p:spPr>
          <a:xfrm>
            <a:off x="4837356" y="1739723"/>
            <a:ext cx="3942677" cy="3662541"/>
          </a:xfrm>
          <a:prstGeom prst="rect">
            <a:avLst/>
          </a:prstGeom>
          <a:noFill/>
          <a:ln>
            <a:noFill/>
          </a:ln>
        </p:spPr>
        <p:txBody>
          <a:bodyPr spcFirstLastPara="1" wrap="square" lIns="0" tIns="0" rIns="0" bIns="0" anchor="t" anchorCtr="0">
            <a:spAutoFit/>
          </a:bodyPr>
          <a:lstStyle/>
          <a:p>
            <a:pPr marL="457200" lvl="0" indent="-228600">
              <a:buSzPts val="1100"/>
            </a:pPr>
            <a:r>
              <a:rPr lang="en-US" dirty="0">
                <a:solidFill>
                  <a:schemeClr val="dk1"/>
                </a:solidFill>
                <a:latin typeface="Calibri"/>
                <a:ea typeface="Calibri"/>
                <a:cs typeface="Calibri"/>
                <a:sym typeface="Calibri"/>
              </a:rPr>
              <a:t>System.out.println("Resuming thread Two");</a:t>
            </a:r>
            <a:r>
              <a:rPr lang="en-US" dirty="0"/>
              <a:t> </a:t>
            </a:r>
          </a:p>
          <a:p>
            <a:pPr marL="457200" lvl="0" indent="-228600">
              <a:buSzPts val="1100"/>
            </a:pPr>
            <a:r>
              <a:rPr lang="en-US" dirty="0"/>
              <a:t>} </a:t>
            </a:r>
          </a:p>
          <a:p>
            <a:pPr marL="457200" lvl="0" indent="-228600">
              <a:buSzPts val="1100"/>
            </a:pPr>
            <a:r>
              <a:rPr lang="en-US" dirty="0"/>
              <a:t>catch (InterruptedException e) </a:t>
            </a:r>
          </a:p>
          <a:p>
            <a:pPr marL="457200" lvl="0" indent="-228600">
              <a:buSzPts val="1100"/>
            </a:pPr>
            <a:r>
              <a:rPr lang="en-US" dirty="0"/>
              <a:t>{ </a:t>
            </a:r>
          </a:p>
          <a:p>
            <a:pPr marL="457200" lvl="0" indent="-228600">
              <a:buSzPts val="1100"/>
            </a:pPr>
            <a:r>
              <a:rPr lang="en-US" dirty="0"/>
              <a:t>System.out.println("Main thread Interrupted"); } // wait for threads to finish </a:t>
            </a:r>
          </a:p>
          <a:p>
            <a:pPr marL="457200" lvl="0" indent="-228600">
              <a:buSzPts val="1100"/>
            </a:pPr>
            <a:r>
              <a:rPr lang="en-US" dirty="0"/>
              <a:t>	try { </a:t>
            </a:r>
          </a:p>
          <a:p>
            <a:pPr marL="457200" lvl="0" indent="-228600">
              <a:buSzPts val="1100"/>
            </a:pPr>
            <a:r>
              <a:rPr lang="en-US" dirty="0"/>
              <a:t>System.out.println("Waiting for threads to finish."); </a:t>
            </a:r>
          </a:p>
          <a:p>
            <a:pPr marL="457200" lvl="0" indent="-228600">
              <a:buSzPts val="1100"/>
            </a:pPr>
            <a:r>
              <a:rPr lang="en-US" dirty="0"/>
              <a:t>ob1.t.join(); </a:t>
            </a:r>
          </a:p>
          <a:p>
            <a:pPr marL="457200" lvl="0" indent="-228600">
              <a:buSzPts val="1100"/>
            </a:pPr>
            <a:r>
              <a:rPr lang="en-US" dirty="0"/>
              <a:t>ob2.t.join(); } </a:t>
            </a:r>
          </a:p>
          <a:p>
            <a:pPr marL="457200" lvl="0" indent="-228600">
              <a:buSzPts val="1100"/>
            </a:pPr>
            <a:r>
              <a:rPr lang="en-US" dirty="0"/>
              <a:t>catch (InterruptedException e) { System.out.println("Main thread Interrupted"); } System.out.println("Main thread exiting."); } } </a:t>
            </a:r>
            <a:r>
              <a:rPr lang="en-US" dirty="0">
                <a:solidFill>
                  <a:schemeClr val="dk1"/>
                </a:solidFill>
                <a:latin typeface="Calibri"/>
                <a:ea typeface="Calibri"/>
                <a:cs typeface="Calibri"/>
                <a:sym typeface="Calibri"/>
              </a:rPr>
              <a:t> </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chemeClr val="dk1"/>
                </a:solidFill>
                <a:latin typeface="Calibri"/>
                <a:ea typeface="Calibri"/>
                <a:cs typeface="Calibri"/>
                <a:sym typeface="Calibri"/>
              </a:rPr>
              <a:t> </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400" b="0" i="0" u="none" strike="noStrike" kern="0" cap="none" spc="0" normalizeH="0" baseline="0" noProof="0" dirty="0">
                <a:ln>
                  <a:noFill/>
                </a:ln>
                <a:solidFill>
                  <a:schemeClr val="dk1"/>
                </a:solidFill>
                <a:effectLst/>
                <a:uLnTx/>
                <a:uFillTx/>
                <a:latin typeface="Calibri"/>
                <a:ea typeface="Calibri"/>
                <a:cs typeface="Calibri"/>
                <a:sym typeface="Calibri"/>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7"/>
          <p:cNvSpPr txBox="1"/>
          <p:nvPr/>
        </p:nvSpPr>
        <p:spPr>
          <a:xfrm>
            <a:off x="3665886" y="4513783"/>
            <a:ext cx="1814100" cy="440700"/>
          </a:xfrm>
          <a:prstGeom prst="rect">
            <a:avLst/>
          </a:prstGeom>
          <a:noFill/>
          <a:ln>
            <a:noFill/>
          </a:ln>
        </p:spPr>
        <p:txBody>
          <a:bodyPr spcFirstLastPara="1" wrap="square" lIns="0" tIns="9525" rIns="0" bIns="0" anchor="t" anchorCtr="0">
            <a:spAutoFit/>
          </a:bodyPr>
          <a:lstStyle/>
          <a:p>
            <a:pPr marL="12700" marR="0" lvl="0" indent="0" algn="l" rtl="0">
              <a:lnSpc>
                <a:spcPct val="100000"/>
              </a:lnSpc>
              <a:spcBef>
                <a:spcPts val="0"/>
              </a:spcBef>
              <a:spcAft>
                <a:spcPts val="0"/>
              </a:spcAft>
              <a:buNone/>
            </a:pPr>
            <a:r>
              <a:rPr lang="en" sz="1400" u="sng">
                <a:solidFill>
                  <a:schemeClr val="hlink"/>
                </a:solidFill>
                <a:latin typeface="Calibri"/>
                <a:ea typeface="Calibri"/>
                <a:cs typeface="Calibri"/>
                <a:sym typeface="Calibri"/>
                <a:hlinkClick r:id="rId3"/>
              </a:rPr>
              <a:t>www.paruluniversity.ac.in</a:t>
            </a:r>
            <a:endParaRPr sz="1400">
              <a:solidFill>
                <a:schemeClr val="dk1"/>
              </a:solidFill>
              <a:latin typeface="Calibri"/>
              <a:ea typeface="Calibri"/>
              <a:cs typeface="Calibri"/>
              <a:sym typeface="Calibri"/>
            </a:endParaRPr>
          </a:p>
        </p:txBody>
      </p:sp>
      <p:pic>
        <p:nvPicPr>
          <p:cNvPr id="209" name="Google Shape;209;p27"/>
          <p:cNvPicPr preferRelativeResize="0"/>
          <p:nvPr/>
        </p:nvPicPr>
        <p:blipFill rotWithShape="1">
          <a:blip r:embed="rId4">
            <a:alphaModFix/>
          </a:blip>
          <a:srcRect/>
          <a:stretch/>
        </p:blipFill>
        <p:spPr>
          <a:xfrm>
            <a:off x="7381494" y="4523993"/>
            <a:ext cx="457200" cy="4571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 name="Google Shape;120;p16"/>
          <p:cNvSpPr txBox="1">
            <a:spLocks noGrp="1"/>
          </p:cNvSpPr>
          <p:nvPr>
            <p:ph type="title"/>
          </p:nvPr>
        </p:nvSpPr>
        <p:spPr>
          <a:xfrm>
            <a:off x="97306" y="1277831"/>
            <a:ext cx="9046693" cy="377991"/>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 sz="2400" dirty="0">
                <a:solidFill>
                  <a:srgbClr val="FFFFFF"/>
                </a:solidFill>
              </a:rPr>
              <a:t>MULTI TASKING</a:t>
            </a:r>
            <a:endParaRPr sz="2400" dirty="0"/>
          </a:p>
        </p:txBody>
      </p:sp>
      <p:sp>
        <p:nvSpPr>
          <p:cNvPr id="121" name="Google Shape;121;p16"/>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 name="Google Shape;122;p16"/>
          <p:cNvSpPr txBox="1"/>
          <p:nvPr/>
        </p:nvSpPr>
        <p:spPr>
          <a:xfrm>
            <a:off x="1072289" y="1999119"/>
            <a:ext cx="6286500" cy="130032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600" dirty="0">
              <a:solidFill>
                <a:schemeClr val="dk1"/>
              </a:solidFill>
              <a:latin typeface="Times"/>
              <a:ea typeface="Times"/>
              <a:cs typeface="Times"/>
              <a:sym typeface="Times"/>
            </a:endParaRPr>
          </a:p>
          <a:p>
            <a:pPr marL="34290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342900" marR="0" lvl="0" indent="0" algn="l" rtl="0">
              <a:spcBef>
                <a:spcPts val="0"/>
              </a:spcBef>
              <a:spcAft>
                <a:spcPts val="0"/>
              </a:spcAft>
              <a:buNone/>
            </a:pPr>
            <a:endParaRPr sz="1800" dirty="0">
              <a:latin typeface="Calibri"/>
              <a:ea typeface="Calibri"/>
              <a:cs typeface="Calibri"/>
              <a:sym typeface="Calibri"/>
            </a:endParaRPr>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C61D65F5-FBCE-455A-06EB-2F4FB76A890A}"/>
              </a:ext>
            </a:extLst>
          </p:cNvPr>
          <p:cNvSpPr txBox="1"/>
          <p:nvPr/>
        </p:nvSpPr>
        <p:spPr>
          <a:xfrm>
            <a:off x="97305" y="1828797"/>
            <a:ext cx="8766996" cy="2246769"/>
          </a:xfrm>
          <a:prstGeom prst="rect">
            <a:avLst/>
          </a:prstGeom>
          <a:noFill/>
        </p:spPr>
        <p:txBody>
          <a:bodyPr wrap="square" rtlCol="0">
            <a:spAutoFit/>
          </a:bodyPr>
          <a:lstStyle/>
          <a:p>
            <a:pPr>
              <a:buFont typeface="Arial" pitchFamily="34" charset="0"/>
              <a:buChar char="•"/>
            </a:pPr>
            <a:r>
              <a:rPr lang="en-US" sz="2000" dirty="0"/>
              <a:t>  Multitasking is a process of executing multiple tasks simultaneously. </a:t>
            </a:r>
          </a:p>
          <a:p>
            <a:pPr>
              <a:buFont typeface="Arial" pitchFamily="34" charset="0"/>
              <a:buChar char="•"/>
            </a:pPr>
            <a:r>
              <a:rPr lang="en-US" sz="2000" dirty="0"/>
              <a:t>  We use multitasking to utilize the CPU. </a:t>
            </a:r>
          </a:p>
          <a:p>
            <a:pPr>
              <a:buFont typeface="Arial" pitchFamily="34" charset="0"/>
              <a:buChar char="•"/>
            </a:pPr>
            <a:endParaRPr lang="en-US" sz="2000" dirty="0"/>
          </a:p>
          <a:p>
            <a:r>
              <a:rPr lang="en-US" sz="2000" dirty="0"/>
              <a:t>       Multitasking can be achieved in two ways: </a:t>
            </a:r>
          </a:p>
          <a:p>
            <a:endParaRPr lang="en-IN" sz="2000" dirty="0"/>
          </a:p>
          <a:p>
            <a:pPr marL="457200" indent="-457200">
              <a:buFont typeface="+mj-lt"/>
              <a:buAutoNum type="arabicPeriod"/>
            </a:pPr>
            <a:r>
              <a:rPr lang="en-US" sz="2000" dirty="0"/>
              <a:t>Process-based Multitasking (Multiprocessing)</a:t>
            </a:r>
            <a:endParaRPr lang="en-IN" sz="2000" dirty="0"/>
          </a:p>
          <a:p>
            <a:pPr marL="457200" indent="-457200">
              <a:buFont typeface="+mj-lt"/>
              <a:buAutoNum type="arabicPeriod"/>
            </a:pPr>
            <a:r>
              <a:rPr lang="en-US" sz="2000" dirty="0"/>
              <a:t>Thread-based Multitasking (Multithreading)</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 name="Google Shape;120;p16"/>
          <p:cNvSpPr txBox="1">
            <a:spLocks noGrp="1"/>
          </p:cNvSpPr>
          <p:nvPr>
            <p:ph type="title"/>
          </p:nvPr>
        </p:nvSpPr>
        <p:spPr>
          <a:xfrm>
            <a:off x="97306" y="1277831"/>
            <a:ext cx="9046693" cy="377991"/>
          </a:xfrm>
          <a:prstGeom prst="rect">
            <a:avLst/>
          </a:prstGeom>
          <a:noFill/>
          <a:ln>
            <a:noFill/>
          </a:ln>
        </p:spPr>
        <p:txBody>
          <a:bodyPr spcFirstLastPara="1" wrap="square" lIns="0" tIns="8575" rIns="0" bIns="0" anchor="t" anchorCtr="0">
            <a:spAutoFit/>
          </a:bodyPr>
          <a:lstStyle/>
          <a:p>
            <a:pPr marL="12700" lvl="0"/>
            <a:r>
              <a:rPr lang="en-US" sz="2400" dirty="0">
                <a:solidFill>
                  <a:schemeClr val="bg1"/>
                </a:solidFill>
              </a:rPr>
              <a:t>1) Process-based Multitasking (Multiprocessing) </a:t>
            </a:r>
            <a:endParaRPr sz="2400" dirty="0">
              <a:solidFill>
                <a:schemeClr val="bg1"/>
              </a:solidFill>
            </a:endParaRPr>
          </a:p>
        </p:txBody>
      </p:sp>
      <p:sp>
        <p:nvSpPr>
          <p:cNvPr id="121" name="Google Shape;121;p16"/>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 name="Google Shape;122;p16"/>
          <p:cNvSpPr txBox="1"/>
          <p:nvPr/>
        </p:nvSpPr>
        <p:spPr>
          <a:xfrm>
            <a:off x="1072289" y="1999119"/>
            <a:ext cx="6286500" cy="130032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600" dirty="0">
              <a:solidFill>
                <a:schemeClr val="dk1"/>
              </a:solidFill>
              <a:latin typeface="Times"/>
              <a:ea typeface="Times"/>
              <a:cs typeface="Times"/>
              <a:sym typeface="Times"/>
            </a:endParaRPr>
          </a:p>
          <a:p>
            <a:pPr marL="34290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342900" marR="0" lvl="0" indent="0" algn="l" rtl="0">
              <a:spcBef>
                <a:spcPts val="0"/>
              </a:spcBef>
              <a:spcAft>
                <a:spcPts val="0"/>
              </a:spcAft>
              <a:buNone/>
            </a:pPr>
            <a:endParaRPr sz="1800" dirty="0">
              <a:latin typeface="Calibri"/>
              <a:ea typeface="Calibri"/>
              <a:cs typeface="Calibri"/>
              <a:sym typeface="Calibri"/>
            </a:endParaRPr>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C61D65F5-FBCE-455A-06EB-2F4FB76A890A}"/>
              </a:ext>
            </a:extLst>
          </p:cNvPr>
          <p:cNvSpPr txBox="1"/>
          <p:nvPr/>
        </p:nvSpPr>
        <p:spPr>
          <a:xfrm>
            <a:off x="97306" y="1828800"/>
            <a:ext cx="8966012" cy="2246769"/>
          </a:xfrm>
          <a:prstGeom prst="rect">
            <a:avLst/>
          </a:prstGeom>
          <a:noFill/>
        </p:spPr>
        <p:txBody>
          <a:bodyPr wrap="square" rtlCol="0">
            <a:spAutoFit/>
          </a:bodyPr>
          <a:lstStyle/>
          <a:p>
            <a:endParaRPr lang="en-IN" sz="2000" dirty="0"/>
          </a:p>
          <a:p>
            <a:pPr>
              <a:buFont typeface="Arial" pitchFamily="34" charset="0"/>
              <a:buChar char="•"/>
            </a:pPr>
            <a:r>
              <a:rPr lang="en-US" sz="2000" dirty="0"/>
              <a:t>  Each process has an address in memory. In other words, each process   allocates a separate memory area. </a:t>
            </a:r>
          </a:p>
          <a:p>
            <a:pPr>
              <a:buFont typeface="Arial" pitchFamily="34" charset="0"/>
              <a:buChar char="•"/>
            </a:pPr>
            <a:r>
              <a:rPr lang="en-US" sz="2000" dirty="0"/>
              <a:t>  A process is heavyweight. </a:t>
            </a:r>
          </a:p>
          <a:p>
            <a:pPr>
              <a:buFont typeface="Arial" pitchFamily="34" charset="0"/>
              <a:buChar char="•"/>
            </a:pPr>
            <a:r>
              <a:rPr lang="en-US" sz="2000" dirty="0"/>
              <a:t>  Cost of communication between the process is high. </a:t>
            </a:r>
          </a:p>
          <a:p>
            <a:pPr>
              <a:buFont typeface="Arial" pitchFamily="34" charset="0"/>
              <a:buChar char="•"/>
            </a:pPr>
            <a:r>
              <a:rPr lang="en-US" sz="2000" dirty="0"/>
              <a:t>  Switching from one process to another requires some time for saving and loading registers, memory maps, updating lists, etc</a:t>
            </a:r>
            <a:endParaRPr lang="en-IN" sz="2000" dirty="0"/>
          </a:p>
        </p:txBody>
      </p:sp>
    </p:spTree>
    <p:extLst>
      <p:ext uri="{BB962C8B-B14F-4D97-AF65-F5344CB8AC3E}">
        <p14:creationId xmlns:p14="http://schemas.microsoft.com/office/powerpoint/2010/main" val="4033574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 name="Google Shape;120;p16"/>
          <p:cNvSpPr txBox="1">
            <a:spLocks noGrp="1"/>
          </p:cNvSpPr>
          <p:nvPr>
            <p:ph type="title"/>
          </p:nvPr>
        </p:nvSpPr>
        <p:spPr>
          <a:xfrm>
            <a:off x="97306" y="1277831"/>
            <a:ext cx="9046693" cy="377991"/>
          </a:xfrm>
          <a:prstGeom prst="rect">
            <a:avLst/>
          </a:prstGeom>
          <a:noFill/>
          <a:ln>
            <a:noFill/>
          </a:ln>
        </p:spPr>
        <p:txBody>
          <a:bodyPr spcFirstLastPara="1" wrap="square" lIns="0" tIns="8575" rIns="0" bIns="0" anchor="t" anchorCtr="0">
            <a:spAutoFit/>
          </a:bodyPr>
          <a:lstStyle/>
          <a:p>
            <a:pPr marL="12700" lvl="0"/>
            <a:r>
              <a:rPr lang="en-US" sz="2400" dirty="0">
                <a:solidFill>
                  <a:schemeClr val="bg1"/>
                </a:solidFill>
              </a:rPr>
              <a:t>2) Thread-based Multitasking (Multithreading)</a:t>
            </a:r>
            <a:endParaRPr sz="2400" dirty="0">
              <a:solidFill>
                <a:schemeClr val="bg1"/>
              </a:solidFill>
            </a:endParaRPr>
          </a:p>
        </p:txBody>
      </p:sp>
      <p:sp>
        <p:nvSpPr>
          <p:cNvPr id="121" name="Google Shape;121;p16"/>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 name="Google Shape;122;p16"/>
          <p:cNvSpPr txBox="1"/>
          <p:nvPr/>
        </p:nvSpPr>
        <p:spPr>
          <a:xfrm>
            <a:off x="1072289" y="1999119"/>
            <a:ext cx="6286500" cy="130032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600" dirty="0">
              <a:solidFill>
                <a:schemeClr val="dk1"/>
              </a:solidFill>
              <a:latin typeface="Times"/>
              <a:ea typeface="Times"/>
              <a:cs typeface="Times"/>
              <a:sym typeface="Times"/>
            </a:endParaRPr>
          </a:p>
          <a:p>
            <a:pPr marL="34290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342900" marR="0" lvl="0" indent="0" algn="l" rtl="0">
              <a:spcBef>
                <a:spcPts val="0"/>
              </a:spcBef>
              <a:spcAft>
                <a:spcPts val="0"/>
              </a:spcAft>
              <a:buNone/>
            </a:pPr>
            <a:endParaRPr sz="1800" dirty="0">
              <a:latin typeface="Calibri"/>
              <a:ea typeface="Calibri"/>
              <a:cs typeface="Calibri"/>
              <a:sym typeface="Calibri"/>
            </a:endParaRPr>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C61D65F5-FBCE-455A-06EB-2F4FB76A890A}"/>
              </a:ext>
            </a:extLst>
          </p:cNvPr>
          <p:cNvSpPr txBox="1"/>
          <p:nvPr/>
        </p:nvSpPr>
        <p:spPr>
          <a:xfrm>
            <a:off x="0" y="1849086"/>
            <a:ext cx="8966012" cy="1200329"/>
          </a:xfrm>
          <a:prstGeom prst="rect">
            <a:avLst/>
          </a:prstGeom>
          <a:noFill/>
        </p:spPr>
        <p:txBody>
          <a:bodyPr wrap="square" rtlCol="0">
            <a:spAutoFit/>
          </a:bodyPr>
          <a:lstStyle/>
          <a:p>
            <a:pPr marL="285750" indent="-285750">
              <a:buFont typeface="Arial" pitchFamily="34" charset="0"/>
              <a:buChar char="•"/>
            </a:pPr>
            <a:r>
              <a:rPr lang="en-US" sz="2400" dirty="0"/>
              <a:t>Threads share the same address space. </a:t>
            </a:r>
          </a:p>
          <a:p>
            <a:pPr marL="285750" indent="-285750">
              <a:buFont typeface="Arial" pitchFamily="34" charset="0"/>
              <a:buChar char="•"/>
            </a:pPr>
            <a:r>
              <a:rPr lang="en-US" sz="2400" dirty="0"/>
              <a:t> A thread is lightweight. </a:t>
            </a:r>
          </a:p>
          <a:p>
            <a:pPr marL="285750" indent="-285750">
              <a:buFont typeface="Arial" pitchFamily="34" charset="0"/>
              <a:buChar char="•"/>
            </a:pPr>
            <a:r>
              <a:rPr lang="en-US" sz="2400" dirty="0"/>
              <a:t>Cost of communication between the thread is low.</a:t>
            </a:r>
            <a:endParaRPr lang="en-IN" sz="2400" dirty="0"/>
          </a:p>
        </p:txBody>
      </p:sp>
    </p:spTree>
    <p:extLst>
      <p:ext uri="{BB962C8B-B14F-4D97-AF65-F5344CB8AC3E}">
        <p14:creationId xmlns:p14="http://schemas.microsoft.com/office/powerpoint/2010/main" val="3269450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2122" y="1764254"/>
            <a:ext cx="8433996" cy="2677656"/>
          </a:xfrm>
          <a:prstGeom prst="rect">
            <a:avLst/>
          </a:prstGeom>
        </p:spPr>
        <p:txBody>
          <a:bodyPr wrap="square">
            <a:spAutoFit/>
          </a:bodyPr>
          <a:lstStyle/>
          <a:p>
            <a:pPr>
              <a:buFont typeface="Arial" pitchFamily="34" charset="0"/>
              <a:buChar char="•"/>
            </a:pPr>
            <a:endParaRPr lang="en-US" dirty="0"/>
          </a:p>
          <a:p>
            <a:pPr>
              <a:buFont typeface="Arial" pitchFamily="34" charset="0"/>
              <a:buChar char="•"/>
            </a:pPr>
            <a:r>
              <a:rPr lang="en-US" dirty="0"/>
              <a:t> The Program in execution is defined as </a:t>
            </a:r>
            <a:r>
              <a:rPr lang="en-US" b="1" dirty="0"/>
              <a:t>Process</a:t>
            </a:r>
            <a:r>
              <a:rPr lang="en-US" dirty="0"/>
              <a:t>. Thus, the process based multi tasking is the feature that allows your computer to run two or more programs concurrently. For example we are able to use the java compiler and text editor at the same time. Another example is, we are able to hear the music and also able to get the print outs from the printer. </a:t>
            </a:r>
          </a:p>
          <a:p>
            <a:endParaRPr lang="en-IN" dirty="0"/>
          </a:p>
          <a:p>
            <a:endParaRPr lang="en-US" dirty="0"/>
          </a:p>
          <a:p>
            <a:pPr>
              <a:buFont typeface="Arial" pitchFamily="34" charset="0"/>
              <a:buChar char="•"/>
            </a:pPr>
            <a:r>
              <a:rPr lang="en-US" dirty="0"/>
              <a:t>  The </a:t>
            </a:r>
            <a:r>
              <a:rPr lang="en-US" b="1" dirty="0"/>
              <a:t>Thread</a:t>
            </a:r>
            <a:r>
              <a:rPr lang="en-US" dirty="0"/>
              <a:t> is the smallest unit of </a:t>
            </a:r>
            <a:r>
              <a:rPr lang="en-US" b="1" dirty="0"/>
              <a:t>dispatchable code</a:t>
            </a:r>
            <a:r>
              <a:rPr lang="en-US" dirty="0"/>
              <a:t>. This means that the single program can contain two or more parts, each part of the program is called, Thread. For example the text editor can be formatting the text and also printing the text. Although the Java programs make use of the process-based multi tasking environments, but the process-based multi tasking is not under the control of java, Where as the thread-based multitasking is under the control of Java.</a:t>
            </a:r>
          </a:p>
        </p:txBody>
      </p:sp>
      <p:sp>
        <p:nvSpPr>
          <p:cNvPr id="5" name="Rectangle 4"/>
          <p:cNvSpPr/>
          <p:nvPr/>
        </p:nvSpPr>
        <p:spPr>
          <a:xfrm>
            <a:off x="218399" y="1309824"/>
            <a:ext cx="5300274" cy="400110"/>
          </a:xfrm>
          <a:prstGeom prst="rect">
            <a:avLst/>
          </a:prstGeom>
        </p:spPr>
        <p:txBody>
          <a:bodyPr wrap="square">
            <a:spAutoFit/>
          </a:bodyPr>
          <a:lstStyle/>
          <a:p>
            <a:r>
              <a:rPr lang="en-IN" sz="2000" b="1" dirty="0">
                <a:solidFill>
                  <a:schemeClr val="bg1"/>
                </a:solidFill>
              </a:rPr>
              <a:t>PROCESS AND THREADS</a:t>
            </a:r>
            <a:endParaRPr lang="en-US" sz="2000" b="1"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 name="Google Shape;120;p16"/>
          <p:cNvSpPr txBox="1">
            <a:spLocks noGrp="1"/>
          </p:cNvSpPr>
          <p:nvPr>
            <p:ph type="title"/>
          </p:nvPr>
        </p:nvSpPr>
        <p:spPr>
          <a:xfrm>
            <a:off x="97306" y="1277831"/>
            <a:ext cx="9046693" cy="377991"/>
          </a:xfrm>
          <a:prstGeom prst="rect">
            <a:avLst/>
          </a:prstGeom>
          <a:noFill/>
          <a:ln>
            <a:noFill/>
          </a:ln>
        </p:spPr>
        <p:txBody>
          <a:bodyPr spcFirstLastPara="1" wrap="square" lIns="0" tIns="8575" rIns="0" bIns="0" anchor="t" anchorCtr="0">
            <a:spAutoFit/>
          </a:bodyPr>
          <a:lstStyle/>
          <a:p>
            <a:pPr marL="12700" lvl="0"/>
            <a:r>
              <a:rPr lang="en-US" sz="2400" dirty="0">
                <a:solidFill>
                  <a:schemeClr val="bg1"/>
                </a:solidFill>
              </a:rPr>
              <a:t>Difference between Process and Threads</a:t>
            </a:r>
            <a:endParaRPr sz="2400" dirty="0">
              <a:solidFill>
                <a:schemeClr val="bg1"/>
              </a:solidFill>
            </a:endParaRPr>
          </a:p>
        </p:txBody>
      </p:sp>
      <p:sp>
        <p:nvSpPr>
          <p:cNvPr id="121" name="Google Shape;121;p16"/>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ECE66096-BCD6-C811-8940-667D047231A6}"/>
              </a:ext>
            </a:extLst>
          </p:cNvPr>
          <p:cNvPicPr>
            <a:picLocks noChangeAspect="1"/>
          </p:cNvPicPr>
          <p:nvPr/>
        </p:nvPicPr>
        <p:blipFill>
          <a:blip r:embed="rId3"/>
          <a:stretch>
            <a:fillRect/>
          </a:stretch>
        </p:blipFill>
        <p:spPr>
          <a:xfrm>
            <a:off x="258184" y="1893347"/>
            <a:ext cx="8885816" cy="2904564"/>
          </a:xfrm>
          <a:prstGeom prst="rect">
            <a:avLst/>
          </a:prstGeom>
        </p:spPr>
      </p:pic>
    </p:spTree>
    <p:extLst>
      <p:ext uri="{BB962C8B-B14F-4D97-AF65-F5344CB8AC3E}">
        <p14:creationId xmlns:p14="http://schemas.microsoft.com/office/powerpoint/2010/main" val="3534774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 name="Google Shape;120;p16"/>
          <p:cNvSpPr txBox="1">
            <a:spLocks noGrp="1"/>
          </p:cNvSpPr>
          <p:nvPr>
            <p:ph type="title"/>
          </p:nvPr>
        </p:nvSpPr>
        <p:spPr>
          <a:xfrm>
            <a:off x="97306" y="1277831"/>
            <a:ext cx="9046693" cy="377991"/>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IN" sz="2400" dirty="0">
                <a:solidFill>
                  <a:schemeClr val="bg1"/>
                </a:solidFill>
                <a:latin typeface="Consolas" panose="020B0609020204030204" pitchFamily="49" charset="0"/>
                <a:cs typeface="Consolas" panose="020B0609020204030204" pitchFamily="49" charset="0"/>
              </a:rPr>
              <a:t>ADVANTAGES OF MULTITHREADING</a:t>
            </a:r>
            <a:endParaRPr sz="2400" dirty="0"/>
          </a:p>
        </p:txBody>
      </p:sp>
      <p:sp>
        <p:nvSpPr>
          <p:cNvPr id="121" name="Google Shape;121;p16"/>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 name="Google Shape;122;p16"/>
          <p:cNvSpPr txBox="1"/>
          <p:nvPr/>
        </p:nvSpPr>
        <p:spPr>
          <a:xfrm>
            <a:off x="1072289" y="1999119"/>
            <a:ext cx="6286500" cy="130032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600" dirty="0">
              <a:solidFill>
                <a:schemeClr val="dk1"/>
              </a:solidFill>
              <a:latin typeface="Times"/>
              <a:ea typeface="Times"/>
              <a:cs typeface="Times"/>
              <a:sym typeface="Times"/>
            </a:endParaRPr>
          </a:p>
          <a:p>
            <a:pPr marL="34290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342900" marR="0" lvl="0" indent="0" algn="l" rtl="0">
              <a:spcBef>
                <a:spcPts val="0"/>
              </a:spcBef>
              <a:spcAft>
                <a:spcPts val="0"/>
              </a:spcAft>
              <a:buNone/>
            </a:pPr>
            <a:endParaRPr sz="1800" dirty="0">
              <a:latin typeface="Calibri"/>
              <a:ea typeface="Calibri"/>
              <a:cs typeface="Calibri"/>
              <a:sym typeface="Calibri"/>
            </a:endParaRPr>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C61D65F5-FBCE-455A-06EB-2F4FB76A890A}"/>
              </a:ext>
            </a:extLst>
          </p:cNvPr>
          <p:cNvSpPr txBox="1"/>
          <p:nvPr/>
        </p:nvSpPr>
        <p:spPr>
          <a:xfrm>
            <a:off x="97305" y="1871831"/>
            <a:ext cx="8831541" cy="2862322"/>
          </a:xfrm>
          <a:prstGeom prst="rect">
            <a:avLst/>
          </a:prstGeom>
          <a:noFill/>
        </p:spPr>
        <p:txBody>
          <a:bodyPr wrap="square" rtlCol="0">
            <a:spAutoFit/>
          </a:bodyPr>
          <a:lstStyle/>
          <a:p>
            <a:pPr marL="285750" indent="-285750">
              <a:buFont typeface="Arial" panose="020B0604020202020204" pitchFamily="34" charset="0"/>
              <a:buChar char="•"/>
            </a:pPr>
            <a:r>
              <a:rPr lang="en-US" sz="1600" dirty="0"/>
              <a:t>It enables you to write very efficient programs that maximizes the CPU utilization and reduces the idle time.</a:t>
            </a:r>
          </a:p>
          <a:p>
            <a:pPr marL="285750" indent="-285750">
              <a:buFont typeface="Arial" panose="020B0604020202020204" pitchFamily="34" charset="0"/>
              <a:buChar char="•"/>
            </a:pPr>
            <a:r>
              <a:rPr lang="en-US" sz="1600" dirty="0"/>
              <a:t> Most I/O devices such as network ports, disk drives or the keyboard are much slower than CPU.</a:t>
            </a:r>
          </a:p>
          <a:p>
            <a:pPr marL="285750" indent="-285750">
              <a:buFont typeface="Arial" panose="020B0604020202020204" pitchFamily="34" charset="0"/>
              <a:buChar char="•"/>
            </a:pPr>
            <a:r>
              <a:rPr lang="en-US" sz="1600" dirty="0"/>
              <a:t>A program will spend much of it time just send and receive the information to or from the devices, which in turn wastes the CPU valuable time. </a:t>
            </a:r>
          </a:p>
          <a:p>
            <a:pPr marL="285750" indent="-285750">
              <a:buFont typeface="Arial" panose="020B0604020202020204" pitchFamily="34" charset="0"/>
              <a:buChar char="•"/>
            </a:pPr>
            <a:r>
              <a:rPr lang="en-US" sz="1600" dirty="0"/>
              <a:t>By using the multithreading</a:t>
            </a:r>
            <a:r>
              <a:rPr lang="en-US" sz="2000" dirty="0"/>
              <a:t>, </a:t>
            </a:r>
            <a:r>
              <a:rPr lang="en-US" sz="1600" dirty="0"/>
              <a:t>your program can perform another task during this idle time.</a:t>
            </a:r>
          </a:p>
          <a:p>
            <a:pPr marL="285750" indent="-285750">
              <a:buFont typeface="Arial" panose="020B0604020202020204" pitchFamily="34" charset="0"/>
              <a:buChar char="•"/>
            </a:pPr>
            <a:r>
              <a:rPr lang="en-US" sz="1600" dirty="0"/>
              <a:t>For example, while one part of the program is sending a file over the internet, another part can read the input from the keyboard, while other part can buffer the next block to send.</a:t>
            </a:r>
          </a:p>
          <a:p>
            <a:pPr marL="285750" indent="-285750">
              <a:buFont typeface="Arial" panose="020B0604020202020204" pitchFamily="34" charset="0"/>
              <a:buChar char="•"/>
            </a:pPr>
            <a:r>
              <a:rPr lang="en-US" sz="1600" dirty="0"/>
              <a:t> It is possible to run two or more threads in multiprocessor or multi core systems simultaneously.</a:t>
            </a:r>
            <a:endParaRPr lang="en-IN" sz="1600" dirty="0"/>
          </a:p>
        </p:txBody>
      </p:sp>
    </p:spTree>
    <p:extLst>
      <p:ext uri="{BB962C8B-B14F-4D97-AF65-F5344CB8AC3E}">
        <p14:creationId xmlns:p14="http://schemas.microsoft.com/office/powerpoint/2010/main" val="1507318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p:nvPr/>
        </p:nvSpPr>
        <p:spPr>
          <a:xfrm>
            <a:off x="0" y="1232154"/>
            <a:ext cx="9144000" cy="482441"/>
          </a:xfrm>
          <a:custGeom>
            <a:avLst/>
            <a:gdLst/>
            <a:ahLst/>
            <a:cxnLst/>
            <a:rect l="l" t="t" r="r" b="b"/>
            <a:pathLst>
              <a:path w="12192000" h="643255" extrusionOk="0">
                <a:moveTo>
                  <a:pt x="12192000" y="0"/>
                </a:moveTo>
                <a:lnTo>
                  <a:pt x="0" y="0"/>
                </a:lnTo>
                <a:lnTo>
                  <a:pt x="0" y="643127"/>
                </a:lnTo>
                <a:lnTo>
                  <a:pt x="12192000" y="643127"/>
                </a:lnTo>
                <a:lnTo>
                  <a:pt x="1219200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 name="Google Shape;120;p16"/>
          <p:cNvSpPr txBox="1">
            <a:spLocks noGrp="1"/>
          </p:cNvSpPr>
          <p:nvPr>
            <p:ph type="title"/>
          </p:nvPr>
        </p:nvSpPr>
        <p:spPr>
          <a:xfrm>
            <a:off x="97306" y="1277831"/>
            <a:ext cx="9046693" cy="377991"/>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IN" sz="2400" dirty="0">
                <a:solidFill>
                  <a:schemeClr val="bg1"/>
                </a:solidFill>
                <a:latin typeface="Consolas" panose="020B0609020204030204" pitchFamily="49" charset="0"/>
              </a:rPr>
              <a:t>THREAD LIFE CYCLE</a:t>
            </a:r>
            <a:endParaRPr sz="2400" dirty="0">
              <a:solidFill>
                <a:schemeClr val="bg1"/>
              </a:solidFill>
            </a:endParaRPr>
          </a:p>
        </p:txBody>
      </p:sp>
      <p:sp>
        <p:nvSpPr>
          <p:cNvPr id="121" name="Google Shape;121;p16"/>
          <p:cNvSpPr/>
          <p:nvPr/>
        </p:nvSpPr>
        <p:spPr>
          <a:xfrm>
            <a:off x="6565392" y="4553711"/>
            <a:ext cx="2578894" cy="162401"/>
          </a:xfrm>
          <a:custGeom>
            <a:avLst/>
            <a:gdLst/>
            <a:ahLst/>
            <a:cxnLst/>
            <a:rect l="l" t="t" r="r" b="b"/>
            <a:pathLst>
              <a:path w="3438525" h="216535" extrusionOk="0">
                <a:moveTo>
                  <a:pt x="60947" y="0"/>
                </a:moveTo>
                <a:lnTo>
                  <a:pt x="0" y="0"/>
                </a:lnTo>
                <a:lnTo>
                  <a:pt x="0" y="216408"/>
                </a:lnTo>
                <a:lnTo>
                  <a:pt x="60947" y="216408"/>
                </a:lnTo>
                <a:lnTo>
                  <a:pt x="60947" y="0"/>
                </a:lnTo>
                <a:close/>
              </a:path>
              <a:path w="3438525" h="216535" extrusionOk="0">
                <a:moveTo>
                  <a:pt x="3438144" y="3048"/>
                </a:moveTo>
                <a:lnTo>
                  <a:pt x="103632" y="3048"/>
                </a:lnTo>
                <a:lnTo>
                  <a:pt x="103632" y="216408"/>
                </a:lnTo>
                <a:lnTo>
                  <a:pt x="3438144" y="216408"/>
                </a:lnTo>
                <a:lnTo>
                  <a:pt x="3438144" y="3048"/>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 name="Google Shape;122;p16"/>
          <p:cNvSpPr txBox="1"/>
          <p:nvPr/>
        </p:nvSpPr>
        <p:spPr>
          <a:xfrm>
            <a:off x="1072289" y="1999119"/>
            <a:ext cx="6286500" cy="1300326"/>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600" dirty="0">
              <a:solidFill>
                <a:schemeClr val="dk1"/>
              </a:solidFill>
              <a:latin typeface="Times"/>
              <a:ea typeface="Times"/>
              <a:cs typeface="Times"/>
              <a:sym typeface="Times"/>
            </a:endParaRPr>
          </a:p>
          <a:p>
            <a:pPr marL="34290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342900" marR="0" lvl="0" indent="0" algn="l" rtl="0">
              <a:spcBef>
                <a:spcPts val="0"/>
              </a:spcBef>
              <a:spcAft>
                <a:spcPts val="0"/>
              </a:spcAft>
              <a:buNone/>
            </a:pPr>
            <a:endParaRPr sz="1800" dirty="0">
              <a:latin typeface="Calibri"/>
              <a:ea typeface="Calibri"/>
              <a:cs typeface="Calibri"/>
              <a:sym typeface="Calibri"/>
            </a:endParaRPr>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C61D65F5-FBCE-455A-06EB-2F4FB76A890A}"/>
              </a:ext>
            </a:extLst>
          </p:cNvPr>
          <p:cNvSpPr txBox="1"/>
          <p:nvPr/>
        </p:nvSpPr>
        <p:spPr>
          <a:xfrm>
            <a:off x="279699" y="1753497"/>
            <a:ext cx="8326419"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t>During the life time of the thread, there are many states it can enter. They include the following: </a:t>
            </a:r>
          </a:p>
          <a:p>
            <a:pPr marL="285750" indent="-285750"/>
            <a:r>
              <a:rPr lang="en-US" sz="2000" dirty="0"/>
              <a:t> </a:t>
            </a:r>
          </a:p>
          <a:p>
            <a:pPr marL="457200" indent="-457200">
              <a:buFont typeface="+mj-lt"/>
              <a:buAutoNum type="arabicPeriod"/>
            </a:pPr>
            <a:r>
              <a:rPr lang="en-US" sz="2000" b="1" dirty="0"/>
              <a:t>Newborn state </a:t>
            </a:r>
          </a:p>
          <a:p>
            <a:pPr marL="457200" indent="-457200">
              <a:buFont typeface="+mj-lt"/>
              <a:buAutoNum type="arabicPeriod"/>
            </a:pPr>
            <a:r>
              <a:rPr lang="en-US" sz="2000" b="1" dirty="0"/>
              <a:t>Runnable State  </a:t>
            </a:r>
          </a:p>
          <a:p>
            <a:pPr marL="457200" indent="-457200">
              <a:buFont typeface="+mj-lt"/>
              <a:buAutoNum type="arabicPeriod"/>
            </a:pPr>
            <a:r>
              <a:rPr lang="en-US" sz="2000" b="1" dirty="0"/>
              <a:t>Running State </a:t>
            </a:r>
          </a:p>
          <a:p>
            <a:pPr marL="457200" indent="-457200">
              <a:buFont typeface="+mj-lt"/>
              <a:buAutoNum type="arabicPeriod"/>
            </a:pPr>
            <a:r>
              <a:rPr lang="en-US" sz="2000" b="1" dirty="0"/>
              <a:t>Blocked state </a:t>
            </a:r>
          </a:p>
          <a:p>
            <a:pPr marL="457200" indent="-457200">
              <a:buFont typeface="+mj-lt"/>
              <a:buAutoNum type="arabicPeriod"/>
            </a:pPr>
            <a:r>
              <a:rPr lang="en-US" sz="2000" b="1" dirty="0"/>
              <a:t>Dead state</a:t>
            </a:r>
            <a:endParaRPr lang="en-IN" sz="2000" b="1" dirty="0"/>
          </a:p>
        </p:txBody>
      </p:sp>
    </p:spTree>
    <p:extLst>
      <p:ext uri="{BB962C8B-B14F-4D97-AF65-F5344CB8AC3E}">
        <p14:creationId xmlns:p14="http://schemas.microsoft.com/office/powerpoint/2010/main" val="389166281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4536A"/>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1635</Words>
  <Application>Microsoft Office PowerPoint</Application>
  <PresentationFormat>On-screen Show (16:9)</PresentationFormat>
  <Paragraphs>158</Paragraphs>
  <Slides>22</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Consolas</vt:lpstr>
      <vt:lpstr>Calibri</vt:lpstr>
      <vt:lpstr>Arial</vt:lpstr>
      <vt:lpstr>Times</vt:lpstr>
      <vt:lpstr>Office Theme</vt:lpstr>
      <vt:lpstr>Object Oriented Programming with JAVA</vt:lpstr>
      <vt:lpstr>UNIT- 9</vt:lpstr>
      <vt:lpstr>MULTI TASKING</vt:lpstr>
      <vt:lpstr>1) Process-based Multitasking (Multiprocessing) </vt:lpstr>
      <vt:lpstr>2) Thread-based Multitasking (Multithreading)</vt:lpstr>
      <vt:lpstr>PowerPoint Presentation</vt:lpstr>
      <vt:lpstr>Difference between Process and Threads</vt:lpstr>
      <vt:lpstr>ADVANTAGES OF MULTITHREADING</vt:lpstr>
      <vt:lpstr>THREAD LIFE CYCLE</vt:lpstr>
      <vt:lpstr>Diagram of Thread Life Cycle</vt:lpstr>
      <vt:lpstr>NEWBORN,RUNNABLE STATES</vt:lpstr>
      <vt:lpstr>RUNNING, BLOCKED, DEAD STATES</vt:lpstr>
      <vt:lpstr>THE THREAD METHODS</vt:lpstr>
      <vt:lpstr>TYPES OF THREADS</vt:lpstr>
      <vt:lpstr>CREATING AND RUNNING A THREAD</vt:lpstr>
      <vt:lpstr>Run() and start() Methods</vt:lpstr>
      <vt:lpstr>1) Java Thread Example by extending Thread class men</vt:lpstr>
      <vt:lpstr>PowerPoint Presentation</vt:lpstr>
      <vt:lpstr>PowerPoint Presentation</vt:lpstr>
      <vt:lpstr>Example Program: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dc:title>
  <dc:creator>komal</dc:creator>
  <cp:lastModifiedBy>anand kumar</cp:lastModifiedBy>
  <cp:revision>49</cp:revision>
  <dcterms:modified xsi:type="dcterms:W3CDTF">2024-06-07T06:43:46Z</dcterms:modified>
</cp:coreProperties>
</file>