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98" r:id="rId2"/>
    <p:sldId id="257" r:id="rId3"/>
    <p:sldId id="354" r:id="rId4"/>
    <p:sldId id="392" r:id="rId5"/>
    <p:sldId id="350" r:id="rId6"/>
    <p:sldId id="351" r:id="rId7"/>
    <p:sldId id="300" r:id="rId8"/>
    <p:sldId id="301" r:id="rId9"/>
    <p:sldId id="302" r:id="rId10"/>
    <p:sldId id="385" r:id="rId11"/>
    <p:sldId id="393" r:id="rId12"/>
    <p:sldId id="356" r:id="rId13"/>
    <p:sldId id="357" r:id="rId14"/>
    <p:sldId id="358" r:id="rId15"/>
    <p:sldId id="359" r:id="rId16"/>
    <p:sldId id="394" r:id="rId17"/>
    <p:sldId id="395" r:id="rId18"/>
    <p:sldId id="389" r:id="rId19"/>
    <p:sldId id="390" r:id="rId20"/>
    <p:sldId id="396" r:id="rId21"/>
    <p:sldId id="397" r:id="rId22"/>
    <p:sldId id="306" r:id="rId23"/>
    <p:sldId id="362" r:id="rId24"/>
    <p:sldId id="363" r:id="rId25"/>
    <p:sldId id="364" r:id="rId26"/>
    <p:sldId id="365" r:id="rId27"/>
    <p:sldId id="366" r:id="rId28"/>
    <p:sldId id="367" r:id="rId29"/>
    <p:sldId id="371" r:id="rId30"/>
    <p:sldId id="372" r:id="rId31"/>
    <p:sldId id="373" r:id="rId32"/>
    <p:sldId id="374" r:id="rId33"/>
    <p:sldId id="360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10" r:id="rId44"/>
    <p:sldId id="311" r:id="rId45"/>
    <p:sldId id="316" r:id="rId46"/>
    <p:sldId id="317" r:id="rId47"/>
    <p:sldId id="319" r:id="rId48"/>
    <p:sldId id="320" r:id="rId49"/>
    <p:sldId id="321" r:id="rId50"/>
    <p:sldId id="323" r:id="rId51"/>
    <p:sldId id="322" r:id="rId52"/>
    <p:sldId id="384" r:id="rId53"/>
    <p:sldId id="337" r:id="rId54"/>
    <p:sldId id="391" r:id="rId55"/>
    <p:sldId id="347" r:id="rId56"/>
    <p:sldId id="346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58AA2-D85E-464F-A1F1-D08E8DC37A3F}" v="2" dt="2024-06-07T06:48:1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5131" autoAdjust="0"/>
  </p:normalViewPr>
  <p:slideViewPr>
    <p:cSldViewPr>
      <p:cViewPr varScale="1">
        <p:scale>
          <a:sx n="82" d="100"/>
          <a:sy n="82" d="100"/>
        </p:scale>
        <p:origin x="1848" y="72"/>
      </p:cViewPr>
      <p:guideLst>
        <p:guide orient="horz" pos="2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umar" userId="a2cd90dc74d8a848" providerId="LiveId" clId="{87458AA2-D85E-464F-A1F1-D08E8DC37A3F}"/>
    <pc:docChg chg="addSld delSld modSld sldOrd">
      <pc:chgData name="anand kumar" userId="a2cd90dc74d8a848" providerId="LiveId" clId="{87458AA2-D85E-464F-A1F1-D08E8DC37A3F}" dt="2024-06-27T05:16:05.079" v="43" actId="1076"/>
      <pc:docMkLst>
        <pc:docMk/>
      </pc:docMkLst>
      <pc:sldChg chg="del ord">
        <pc:chgData name="anand kumar" userId="a2cd90dc74d8a848" providerId="LiveId" clId="{87458AA2-D85E-464F-A1F1-D08E8DC37A3F}" dt="2024-06-07T06:48:19.217" v="34" actId="47"/>
        <pc:sldMkLst>
          <pc:docMk/>
          <pc:sldMk cId="0" sldId="256"/>
        </pc:sldMkLst>
      </pc:sldChg>
      <pc:sldChg chg="modSp add mod modNotes">
        <pc:chgData name="anand kumar" userId="a2cd90dc74d8a848" providerId="LiveId" clId="{87458AA2-D85E-464F-A1F1-D08E8DC37A3F}" dt="2024-06-26T11:19:44.598" v="42" actId="1076"/>
        <pc:sldMkLst>
          <pc:docMk/>
          <pc:sldMk cId="0" sldId="257"/>
        </pc:sldMkLst>
        <pc:spChg chg="mod">
          <ac:chgData name="anand kumar" userId="a2cd90dc74d8a848" providerId="LiveId" clId="{87458AA2-D85E-464F-A1F1-D08E8DC37A3F}" dt="2024-06-26T11:19:44.598" v="42" actId="1076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anand kumar" userId="a2cd90dc74d8a848" providerId="LiveId" clId="{87458AA2-D85E-464F-A1F1-D08E8DC37A3F}" dt="2024-06-07T06:48:25.013" v="36" actId="20577"/>
          <ac:spMkLst>
            <pc:docMk/>
            <pc:sldMk cId="0" sldId="257"/>
            <ac:spMk id="114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27T05:16:05.079" v="43" actId="1076"/>
        <pc:sldMkLst>
          <pc:docMk/>
          <pc:sldMk cId="0" sldId="310"/>
        </pc:sldMkLst>
        <pc:spChg chg="mod">
          <ac:chgData name="anand kumar" userId="a2cd90dc74d8a848" providerId="LiveId" clId="{87458AA2-D85E-464F-A1F1-D08E8DC37A3F}" dt="2024-06-27T05:16:05.079" v="43" actId="1076"/>
          <ac:spMkLst>
            <pc:docMk/>
            <pc:sldMk cId="0" sldId="310"/>
            <ac:spMk id="12" creationId="{00000000-0000-0000-0000-000000000000}"/>
          </ac:spMkLst>
        </pc:spChg>
        <pc:spChg chg="mod">
          <ac:chgData name="anand kumar" userId="a2cd90dc74d8a848" providerId="LiveId" clId="{87458AA2-D85E-464F-A1F1-D08E8DC37A3F}" dt="2024-06-07T06:22:07.907" v="9" actId="207"/>
          <ac:spMkLst>
            <pc:docMk/>
            <pc:sldMk cId="0" sldId="310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2:37.811" v="12" actId="207"/>
        <pc:sldMkLst>
          <pc:docMk/>
          <pc:sldMk cId="0" sldId="311"/>
        </pc:sldMkLst>
        <pc:spChg chg="mod">
          <ac:chgData name="anand kumar" userId="a2cd90dc74d8a848" providerId="LiveId" clId="{87458AA2-D85E-464F-A1F1-D08E8DC37A3F}" dt="2024-06-07T06:22:37.811" v="12" actId="207"/>
          <ac:spMkLst>
            <pc:docMk/>
            <pc:sldMk cId="0" sldId="311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2:46.089" v="13" actId="207"/>
        <pc:sldMkLst>
          <pc:docMk/>
          <pc:sldMk cId="0" sldId="316"/>
        </pc:sldMkLst>
        <pc:spChg chg="mod">
          <ac:chgData name="anand kumar" userId="a2cd90dc74d8a848" providerId="LiveId" clId="{87458AA2-D85E-464F-A1F1-D08E8DC37A3F}" dt="2024-06-07T06:22:46.089" v="13" actId="207"/>
          <ac:spMkLst>
            <pc:docMk/>
            <pc:sldMk cId="0" sldId="316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2:58.580" v="14" actId="207"/>
        <pc:sldMkLst>
          <pc:docMk/>
          <pc:sldMk cId="0" sldId="317"/>
        </pc:sldMkLst>
        <pc:spChg chg="mod">
          <ac:chgData name="anand kumar" userId="a2cd90dc74d8a848" providerId="LiveId" clId="{87458AA2-D85E-464F-A1F1-D08E8DC37A3F}" dt="2024-06-07T06:22:58.580" v="14" actId="207"/>
          <ac:spMkLst>
            <pc:docMk/>
            <pc:sldMk cId="0" sldId="317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3:20.306" v="17" actId="207"/>
        <pc:sldMkLst>
          <pc:docMk/>
          <pc:sldMk cId="0" sldId="321"/>
        </pc:sldMkLst>
        <pc:spChg chg="mod">
          <ac:chgData name="anand kumar" userId="a2cd90dc74d8a848" providerId="LiveId" clId="{87458AA2-D85E-464F-A1F1-D08E8DC37A3F}" dt="2024-06-07T06:23:20.306" v="17" actId="207"/>
          <ac:spMkLst>
            <pc:docMk/>
            <pc:sldMk cId="0" sldId="321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3:34.581" v="18" actId="207"/>
        <pc:sldMkLst>
          <pc:docMk/>
          <pc:sldMk cId="0" sldId="322"/>
        </pc:sldMkLst>
        <pc:spChg chg="mod">
          <ac:chgData name="anand kumar" userId="a2cd90dc74d8a848" providerId="LiveId" clId="{87458AA2-D85E-464F-A1F1-D08E8DC37A3F}" dt="2024-06-07T06:23:34.581" v="18" actId="207"/>
          <ac:spMkLst>
            <pc:docMk/>
            <pc:sldMk cId="0" sldId="322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3:56.935" v="19" actId="207"/>
        <pc:sldMkLst>
          <pc:docMk/>
          <pc:sldMk cId="0" sldId="323"/>
        </pc:sldMkLst>
        <pc:spChg chg="mod">
          <ac:chgData name="anand kumar" userId="a2cd90dc74d8a848" providerId="LiveId" clId="{87458AA2-D85E-464F-A1F1-D08E8DC37A3F}" dt="2024-06-07T06:23:56.935" v="19" actId="207"/>
          <ac:spMkLst>
            <pc:docMk/>
            <pc:sldMk cId="0" sldId="323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1:25.548" v="7" actId="207"/>
        <pc:sldMkLst>
          <pc:docMk/>
          <pc:sldMk cId="3968757304" sldId="359"/>
        </pc:sldMkLst>
        <pc:spChg chg="mod">
          <ac:chgData name="anand kumar" userId="a2cd90dc74d8a848" providerId="LiveId" clId="{87458AA2-D85E-464F-A1F1-D08E8DC37A3F}" dt="2024-06-07T06:21:25.548" v="7" actId="207"/>
          <ac:spMkLst>
            <pc:docMk/>
            <pc:sldMk cId="3968757304" sldId="359"/>
            <ac:spMk id="2" creationId="{00000000-0000-0000-0000-000000000000}"/>
          </ac:spMkLst>
        </pc:spChg>
        <pc:spChg chg="mod">
          <ac:chgData name="anand kumar" userId="a2cd90dc74d8a848" providerId="LiveId" clId="{87458AA2-D85E-464F-A1F1-D08E8DC37A3F}" dt="2024-06-07T06:21:08.176" v="6" actId="1076"/>
          <ac:spMkLst>
            <pc:docMk/>
            <pc:sldMk cId="3968757304" sldId="359"/>
            <ac:spMk id="7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0:18.323" v="1" actId="207"/>
        <pc:sldMkLst>
          <pc:docMk/>
          <pc:sldMk cId="198714899" sldId="394"/>
        </pc:sldMkLst>
        <pc:spChg chg="mod">
          <ac:chgData name="anand kumar" userId="a2cd90dc74d8a848" providerId="LiveId" clId="{87458AA2-D85E-464F-A1F1-D08E8DC37A3F}" dt="2024-06-07T06:20:18.323" v="1" actId="207"/>
          <ac:spMkLst>
            <pc:docMk/>
            <pc:sldMk cId="198714899" sldId="394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0:32.479" v="2" actId="207"/>
        <pc:sldMkLst>
          <pc:docMk/>
          <pc:sldMk cId="3971228262" sldId="395"/>
        </pc:sldMkLst>
        <pc:spChg chg="mod">
          <ac:chgData name="anand kumar" userId="a2cd90dc74d8a848" providerId="LiveId" clId="{87458AA2-D85E-464F-A1F1-D08E8DC37A3F}" dt="2024-06-07T06:20:32.479" v="2" actId="207"/>
          <ac:spMkLst>
            <pc:docMk/>
            <pc:sldMk cId="3971228262" sldId="395"/>
            <ac:spMk id="19460" creationId="{00000000-0000-0000-0000-000000000000}"/>
          </ac:spMkLst>
        </pc:spChg>
      </pc:sldChg>
      <pc:sldChg chg="modSp add mod modTransition modNotes">
        <pc:chgData name="anand kumar" userId="a2cd90dc74d8a848" providerId="LiveId" clId="{87458AA2-D85E-464F-A1F1-D08E8DC37A3F}" dt="2024-06-07T06:47:55.157" v="30" actId="113"/>
        <pc:sldMkLst>
          <pc:docMk/>
          <pc:sldMk cId="0" sldId="398"/>
        </pc:sldMkLst>
        <pc:spChg chg="mod">
          <ac:chgData name="anand kumar" userId="a2cd90dc74d8a848" providerId="LiveId" clId="{87458AA2-D85E-464F-A1F1-D08E8DC37A3F}" dt="2024-06-07T06:47:55.157" v="30" actId="113"/>
          <ac:spMkLst>
            <pc:docMk/>
            <pc:sldMk cId="0" sldId="398"/>
            <ac:spMk id="98" creationId="{00000000-0000-0000-0000-000000000000}"/>
          </ac:spMkLst>
        </pc:spChg>
        <pc:picChg chg="mod">
          <ac:chgData name="anand kumar" userId="a2cd90dc74d8a848" providerId="LiveId" clId="{87458AA2-D85E-464F-A1F1-D08E8DC37A3F}" dt="2024-06-07T06:47:17.105" v="25" actId="1076"/>
          <ac:picMkLst>
            <pc:docMk/>
            <pc:sldMk cId="0" sldId="398"/>
            <ac:picMk id="97" creationId="{00000000-0000-0000-0000-000000000000}"/>
          </ac:picMkLst>
        </pc:picChg>
        <pc:picChg chg="mod">
          <ac:chgData name="anand kumar" userId="a2cd90dc74d8a848" providerId="LiveId" clId="{87458AA2-D85E-464F-A1F1-D08E8DC37A3F}" dt="2024-06-07T06:47:36.807" v="26" actId="1076"/>
          <ac:picMkLst>
            <pc:docMk/>
            <pc:sldMk cId="0" sldId="398"/>
            <ac:picMk id="101" creationId="{00000000-0000-0000-0000-000000000000}"/>
          </ac:picMkLst>
        </pc:picChg>
      </pc:sldChg>
      <pc:sldChg chg="new del">
        <pc:chgData name="anand kumar" userId="a2cd90dc74d8a848" providerId="LiveId" clId="{87458AA2-D85E-464F-A1F1-D08E8DC37A3F}" dt="2024-06-07T06:48:15.262" v="33" actId="47"/>
        <pc:sldMkLst>
          <pc:docMk/>
          <pc:sldMk cId="3789388698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9D8C-6E9D-4103-9A5D-A9D42E3366D1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30761-B0E7-43CB-B3E0-FA438D126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a15357ef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6a15357ef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a15357ef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6a15357ef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A0F20-2D34-4112-9308-F5FDC81B1988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38D9-5663-4301-9569-BD1318C8E1F7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348D-CAB7-4663-BB5D-4AC4DC87A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CC182-6341-45C8-8888-21A6EDA5A782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E9F9-E4BE-44A2-AC70-BD33BDD09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48BA-3233-47E7-8588-174880649D38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66299-6726-4F15-BDD3-17E9643D8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9144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0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09729"/>
            <a:ext cx="9143999" cy="674826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/>
          <p:nvPr/>
        </p:nvSpPr>
        <p:spPr>
          <a:xfrm>
            <a:off x="0" y="1642873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12192000" h="643255" extrusionOk="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>
            <a:off x="3785330" y="3078556"/>
            <a:ext cx="15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Aft>
                  <a:spcPts val="0"/>
                </a:spcAft>
              </a:pPr>
              <a:t>‹#›</a:t>
            </a:fld>
            <a:endParaRPr lang="en" sz="140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1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AF666-ACB1-4C2F-A3C1-14EA32E51A88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3AC78-0D0F-4783-9B77-322143940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2" descr="C:\Users\parul\Desktop\1.png">
            <a:extLst>
              <a:ext uri="{FF2B5EF4-FFF2-40B4-BE49-F238E27FC236}">
                <a16:creationId xmlns:a16="http://schemas.microsoft.com/office/drawing/2014/main" id="{B326BAD4-F9D9-DC8C-B463-5AC522358272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9250"/>
            <a:ext cx="3581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29EE3-5A66-4388-A8BD-38094036C8E7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47CD8-50D2-459C-9D98-52F57BC23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7140D-0438-4906-9925-C03AB696C945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D5C0F-F154-4781-A6E5-8528FF265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8EE1-E2D1-45E8-99A6-6F161A5601E4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EEC5A-691B-4F39-BAE0-9FBA85C78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33D6-ADA0-46D5-B070-DC8C0E8730B8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BD1E5-3082-47B0-A3C7-CA02B3B33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AEC7-7B03-4071-BF16-AE4EC40A7C8A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076B-C2A5-432A-BE1B-843C95629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1B1AF-172F-4E9F-96AC-A73278F877A3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9753-D710-435B-9EDD-102863A92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EBF2-4144-476B-9D79-7AAC38A3AD88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D2E14-32AE-4289-AF23-0A878B33E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E82976-98FE-4D89-AFAA-6414CBE03064}" type="datetime1">
              <a:rPr lang="en-US" altLang="en-US"/>
              <a:pPr>
                <a:defRPr/>
              </a:pPr>
              <a:t>6/27/2024</a:t>
            </a:fld>
            <a:endParaRPr lang="en-US" altLang="en-US" dirty="0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defRPr sz="1200"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EF222336-0AAB-4F40-BCD2-BA8D6F88B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2" descr="C:\Users\parul\Desktop\Digital Learning Content.png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3.xml"/><Relationship Id="rId7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7.xml"/><Relationship Id="rId7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1.xml"/><Relationship Id="rId7" Type="http://schemas.openxmlformats.org/officeDocument/2006/relationships/image" Target="../media/image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5.xml"/><Relationship Id="rId7" Type="http://schemas.openxmlformats.org/officeDocument/2006/relationships/image" Target="../media/image9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9.xml"/><Relationship Id="rId7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3.xml"/><Relationship Id="rId7" Type="http://schemas.openxmlformats.org/officeDocument/2006/relationships/image" Target="../media/image9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1.xml"/><Relationship Id="rId7" Type="http://schemas.openxmlformats.org/officeDocument/2006/relationships/image" Target="../media/image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5.xml"/><Relationship Id="rId7" Type="http://schemas.openxmlformats.org/officeDocument/2006/relationships/image" Target="../media/image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9.xml"/><Relationship Id="rId7" Type="http://schemas.openxmlformats.org/officeDocument/2006/relationships/image" Target="../media/image9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3.xml"/><Relationship Id="rId7" Type="http://schemas.openxmlformats.org/officeDocument/2006/relationships/image" Target="../media/image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image" Target="../media/image9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1.xml"/><Relationship Id="rId7" Type="http://schemas.openxmlformats.org/officeDocument/2006/relationships/image" Target="../media/image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5.xml"/><Relationship Id="rId7" Type="http://schemas.openxmlformats.org/officeDocument/2006/relationships/image" Target="../media/image9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9.xml"/><Relationship Id="rId7" Type="http://schemas.openxmlformats.org/officeDocument/2006/relationships/image" Target="../media/image9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3.xml"/><Relationship Id="rId7" Type="http://schemas.openxmlformats.org/officeDocument/2006/relationships/image" Target="../media/image9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7.xml"/><Relationship Id="rId7" Type="http://schemas.openxmlformats.org/officeDocument/2006/relationships/image" Target="../media/image9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1.xml"/><Relationship Id="rId7" Type="http://schemas.openxmlformats.org/officeDocument/2006/relationships/image" Target="../media/image9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5.xml"/><Relationship Id="rId7" Type="http://schemas.openxmlformats.org/officeDocument/2006/relationships/image" Target="../media/image9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9.xml"/><Relationship Id="rId7" Type="http://schemas.openxmlformats.org/officeDocument/2006/relationships/image" Target="../media/image16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7.xml"/><Relationship Id="rId7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5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9.xml"/><Relationship Id="rId7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0020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177513" y="1966685"/>
            <a:ext cx="4664989" cy="871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Object Oriented Programming with JAVA</a:t>
            </a:r>
            <a:endParaRPr sz="2800" b="1" dirty="0"/>
          </a:p>
        </p:txBody>
      </p:sp>
      <p:sp>
        <p:nvSpPr>
          <p:cNvPr id="99" name="Google Shape;99;p14"/>
          <p:cNvSpPr txBox="1"/>
          <p:nvPr/>
        </p:nvSpPr>
        <p:spPr>
          <a:xfrm>
            <a:off x="1511045" y="3009863"/>
            <a:ext cx="6121909" cy="27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5" rIns="0" bIns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</a:t>
            </a:r>
            <a:r>
              <a:rPr lang="en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Computer Science &amp; Engineering, PIET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1417319" y="604800"/>
            <a:ext cx="6309360" cy="2341854"/>
            <a:chOff x="1889759" y="-336601"/>
            <a:chExt cx="8412480" cy="3122471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59200" y="-336601"/>
              <a:ext cx="3176016" cy="627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/>
            <p:nvPr/>
          </p:nvSpPr>
          <p:spPr>
            <a:xfrm>
              <a:off x="1891283" y="2738627"/>
              <a:ext cx="8382000" cy="3175"/>
            </a:xfrm>
            <a:custGeom>
              <a:avLst/>
              <a:gdLst/>
              <a:ahLst/>
              <a:cxnLst/>
              <a:rect l="l" t="t" r="r" b="b"/>
              <a:pathLst>
                <a:path w="8382000" h="3175" extrusionOk="0">
                  <a:moveTo>
                    <a:pt x="0" y="0"/>
                  </a:moveTo>
                  <a:lnTo>
                    <a:pt x="8382000" y="30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9759" y="2691383"/>
              <a:ext cx="124967" cy="94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7271" y="2691383"/>
              <a:ext cx="124968" cy="94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42863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class and object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322016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>
                <a:solidFill>
                  <a:srgbClr val="9A6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9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solidFill>
                <a:srgbClr val="0077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sz="2400" dirty="0">
              <a:solidFill>
                <a:srgbClr val="99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A6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Kapil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/>
            <a:r>
              <a:rPr lang="en-US" sz="2400" dirty="0" err="1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 err="1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 err="1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400" dirty="0" err="1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5185"/>
      </p:ext>
    </p:extLst>
  </p:cSld>
  <p:clrMapOvr>
    <a:masterClrMapping/>
  </p:clrMapOvr>
  <p:transition advTm="7742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322016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Convention for Methods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Method name can have any no. of words without spaces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Recommended to start method name with lowercase letter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method name contains multiple words, then recommended to write first word all characters in lowercase and from second word onwards every word first character in Uppercase</a:t>
            </a:r>
          </a:p>
          <a:p>
            <a:pPr algn="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Variables &amp; Methods naming conventions are same. But methods will have parenthesis ( ( ) ) variables will not have parenthesis.  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411990"/>
      </p:ext>
    </p:extLst>
  </p:cSld>
  <p:clrMapOvr>
    <a:masterClrMapping/>
  </p:clrMapOvr>
  <p:transition advTm="7742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85925"/>
            <a:ext cx="9144000" cy="3969989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char grade;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float per;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roll=10;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grade=‘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A’l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per=66.5f;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S.O.P(“Roll, grade and percentage is ”+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roll,grade,per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Use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static void main(String [ ]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Student s=new Student(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s.setData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s.showData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4" y="10732"/>
            <a:ext cx="1678723" cy="153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6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Data Member at Runtime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3808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785926"/>
            <a:ext cx="8712968" cy="3784990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showDa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S.O.P(“Roll is ”+roll);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S.O.P(“Grade is ”+grade);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S.O.P(“Percentage is ”+per);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UseStudent</a:t>
            </a:r>
            <a:endParaRPr lang="en-US" sz="1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static void main(String [ ]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Student s=new Student(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s.setData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s.showData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75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Parameterized Methods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785926"/>
            <a:ext cx="8929718" cy="3643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char grade;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float per;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setData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r, char g, float p)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roll=r;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grade=g;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float=p;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S.O.P(“Roll is ”+roll +“\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nGrade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is ”+grade+“\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nPercentage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is ”+per);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64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685800" y="1182809"/>
            <a:ext cx="9144000" cy="576064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Parameterized Methods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5908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828800"/>
            <a:ext cx="8496944" cy="37147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 err="1">
                <a:solidFill>
                  <a:schemeClr val="bg1"/>
                </a:solidFill>
                <a:latin typeface="+mn-lt"/>
                <a:cs typeface="+mn-cs"/>
              </a:rPr>
              <a:t>cla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Scanner kb=new Scanner(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System.in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Student s=new Student(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S.O.P(“Enter roll, grade and percentage ”);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roll=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kb.nextInt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char grade=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kb.next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float per=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kb.nextFloat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+mn-lt"/>
                <a:cs typeface="+mn-cs"/>
              </a:rPr>
              <a:t>s.setData</a:t>
            </a: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+mn-lt"/>
                <a:cs typeface="+mn-cs"/>
              </a:rPr>
              <a:t>roll,grade,per</a:t>
            </a: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s.showData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75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-24882" y="1547359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6600" dirty="0"/>
          </a:p>
          <a:p>
            <a:pPr>
              <a:buNone/>
            </a:pPr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in Java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371725"/>
            <a:ext cx="8763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Java, a constructor is a block of codes similar to the method. It is called when an instance of the class created.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time of calling constructor, memory for the object is allocated in the memory.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 type of method which is used to initialize the object.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an object is created using the new() keyword, at least one constructor is called.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calls a default constructor if there is no constructor available in the class. In such case, Java compiler provides a default constructor by default.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constructors in Java: no-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and parameterized constructor.</a:t>
            </a:r>
          </a:p>
          <a:p>
            <a:pPr algn="just"/>
            <a:endParaRPr lang="en-US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714899"/>
      </p:ext>
    </p:extLst>
  </p:cSld>
  <p:clrMapOvr>
    <a:masterClrMapping/>
  </p:clrMapOvr>
  <p:transition advTm="7742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4000" dirty="0">
                <a:solidFill>
                  <a:schemeClr val="bg2"/>
                </a:solidFill>
              </a:rPr>
              <a:t>Rules for creating Java constructor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two rules defined for the constructor.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Constructor name must be the same as its class name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 Constructor must have no explicit return type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 Java constructor cannot be abstract, static, final, and synchronized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228262"/>
      </p:ext>
    </p:extLst>
  </p:cSld>
  <p:clrMapOvr>
    <a:masterClrMapping/>
  </p:clrMapOvr>
  <p:transition advTm="7742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41550"/>
            <a:ext cx="9144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constructor 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name must be same as Class 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cannot take any return type but if we write any return type then the code is valid but it is considered as normal method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cannot return any value from the constructor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can take one or parameters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Java, a constructor is said to be default constructor if it does not have any parameter. Default constructor can be either user defined or provided by JVM.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8855870"/>
      </p:ext>
    </p:extLst>
  </p:cSld>
  <p:clrMapOvr>
    <a:masterClrMapping/>
  </p:clrMapOvr>
  <p:transition advTm="7742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4155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class does not contain any constructor, then during runtime JVM generates a default constructor which is known as system define default constructor.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class contain a constructor with no parameter, then it is known as default constructor defined by user. In this case JVM does not create default constructor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number of parameters, constructors are classified into following 2 types, 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Parameterized Constructor 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Parameterized Constructor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0130724"/>
      </p:ext>
    </p:extLst>
  </p:cSld>
  <p:clrMapOvr>
    <a:masterClrMapping/>
  </p:clrMapOvr>
  <p:transition advTm="7742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0" y="857250"/>
            <a:ext cx="9144000" cy="5143498"/>
            <a:chOff x="0" y="0"/>
            <a:chExt cx="12192000" cy="6857997"/>
          </a:xfrm>
        </p:grpSpPr>
        <p:pic>
          <p:nvPicPr>
            <p:cNvPr id="110" name="Google Shape;11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7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78023" y="2572511"/>
              <a:ext cx="7239000" cy="2804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5"/>
            <p:cNvSpPr/>
            <p:nvPr/>
          </p:nvSpPr>
          <p:spPr>
            <a:xfrm>
              <a:off x="0" y="3715511"/>
              <a:ext cx="12192000" cy="713739"/>
            </a:xfrm>
            <a:custGeom>
              <a:avLst/>
              <a:gdLst/>
              <a:ahLst/>
              <a:cxnLst/>
              <a:rect l="l" t="t" r="r" b="b"/>
              <a:pathLst>
                <a:path w="12192000" h="713739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12192000" y="7132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-304800" y="3764639"/>
            <a:ext cx="9143999" cy="44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algn="ctr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chemeClr val="bg2"/>
                </a:solidFill>
              </a:rPr>
              <a:t>Object oriented programming:</a:t>
            </a:r>
            <a:endParaRPr lang="en-IN" sz="26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ctrTitle"/>
          </p:nvPr>
        </p:nvSpPr>
        <p:spPr>
          <a:xfrm>
            <a:off x="0" y="3166167"/>
            <a:ext cx="9143998" cy="41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2700" algn="ctr"/>
            <a:r>
              <a:rPr lang="en" dirty="0"/>
              <a:t>UNIT-5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Perform Inter constructor calls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670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568" y="1785926"/>
            <a:ext cx="8503920" cy="3786214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1928802"/>
            <a:ext cx="8647936" cy="3515288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u="sng" dirty="0">
                <a:solidFill>
                  <a:schemeClr val="bg1"/>
                </a:solidFill>
                <a:latin typeface="+mn-lt"/>
                <a:cs typeface="+mn-cs"/>
              </a:rPr>
              <a:t>Example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:-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Box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private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l,b,h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public Box(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l,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b,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h)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=h;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public void show(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S.O.P(“Length= ”+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S.O.P(“Breadth= ”+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S.O.P(“Height= ”+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4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Perform Inter constructor calls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146" y="22098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568" y="2071678"/>
            <a:ext cx="8503920" cy="3345598"/>
          </a:xfrm>
          <a:prstGeom prst="rect">
            <a:avLst/>
          </a:prstGeom>
        </p:spPr>
        <p:txBody>
          <a:bodyPr numCol="2">
            <a:normAutofit fontScale="62500" lnSpcReduction="2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b="1" u="sng" dirty="0">
                <a:solidFill>
                  <a:schemeClr val="bg1"/>
                </a:solidFill>
                <a:latin typeface="+mn-lt"/>
                <a:cs typeface="+mn-cs"/>
              </a:rPr>
              <a:t>Example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 :-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class Box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{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private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l,b,h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Box(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l,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b,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h)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=l;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=b;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=h;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Box(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this(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s,s,s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Box(Box P)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this(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P.l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P.b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P.h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void show(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S.O.P(“Length= ”+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S.O.P(“Breadth= ”+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S.O.P(“Height= ”+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-1" y="0"/>
            <a:ext cx="10378581" cy="78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687513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Collector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5250" y="2395470"/>
            <a:ext cx="8953500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 understand this concept through a program…</a:t>
            </a:r>
          </a:p>
          <a:p>
            <a:pPr marL="342900" lvl="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 to create a class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the following </a:t>
            </a:r>
          </a:p>
          <a:p>
            <a:pPr lvl="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members.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unique id allocated to every employee.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employee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employee.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provide following methods – 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parameterized constructor to initialize name and age.ID should also be initialized in this cons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AutoNum type="arabicPeriod" startAt="2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ID, name and age.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AutoNum type="arabicPeriod" startAt="2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showNextId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ID of next employee</a:t>
            </a:r>
          </a:p>
        </p:txBody>
      </p:sp>
    </p:spTree>
  </p:cSld>
  <p:clrMapOvr>
    <a:masterClrMapping/>
  </p:clrMapOvr>
  <p:transition advTm="7742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684493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14488"/>
            <a:ext cx="8647936" cy="40719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Employee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ID;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String 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private static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=1;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public Employee(String name,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this.name=name;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this.age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this.ID=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++;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show()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("Id= "+ID+"\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nName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"+name+"\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"+age);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showNextId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("Next employee id will be "+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14488"/>
            <a:ext cx="8647936" cy="39444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class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UseEmployee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public static void main(String []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Employee e=new Employee("Amit",25);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Employee f=new Employee("Rakesh",35);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Employee g=new Employee("Sumit",45);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e.show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f.show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g.show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e.showNextId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f.showNextId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g.showNextId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400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8" name="Picture 7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3643296"/>
            <a:ext cx="5310844" cy="20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sz="3000" b="1" dirty="0"/>
          </a:p>
          <a:p>
            <a:r>
              <a:rPr lang="en-US" sz="3000" b="1" dirty="0"/>
              <a:t>Garbage Collector Example continued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-95632" y="205203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8032" y="2286000"/>
            <a:ext cx="8647936" cy="415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class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UseEmployee</a:t>
            </a:r>
            <a:endParaRPr lang="en-US" sz="12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public static void main(String []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  // same as previous //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	</a:t>
            </a:r>
            <a:r>
              <a:rPr lang="en-IN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Employee x=new Employee("Ram",38);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Employee y=new Employee("Ajay",29);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x.show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y.show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x.showNextId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y.showNextId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		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System.gc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System.runFinalization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();</a:t>
            </a:r>
            <a:endParaRPr lang="en-IN" sz="12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en-IN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07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Garbage Collector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928802"/>
            <a:ext cx="8647936" cy="3872478"/>
          </a:xfrm>
          <a:prstGeom prst="rect">
            <a:avLst/>
          </a:prstGeom>
        </p:spPr>
        <p:txBody>
          <a:bodyPr/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Employee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// same as previous //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 	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protected void finalize(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--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nextId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* In order to call garbage collector on programmer’s request, we have to call methods </a:t>
            </a:r>
            <a:r>
              <a:rPr lang="en-US" b="1" dirty="0" err="1">
                <a:solidFill>
                  <a:schemeClr val="bg1"/>
                </a:solidFill>
                <a:latin typeface="+mn-lt"/>
                <a:cs typeface="+mn-cs"/>
              </a:rPr>
              <a:t>gc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() and </a:t>
            </a:r>
            <a:r>
              <a:rPr lang="en-US" b="1" dirty="0" err="1">
                <a:solidFill>
                  <a:schemeClr val="bg1"/>
                </a:solidFill>
                <a:latin typeface="+mn-lt"/>
                <a:cs typeface="+mn-cs"/>
              </a:rPr>
              <a:t>runFinalization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( ).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3" y="1857364"/>
            <a:ext cx="456130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8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The “Object”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37563" y="24384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69" y="2451279"/>
            <a:ext cx="8647936" cy="35867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In Java every class by default inherits a class named</a:t>
            </a: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This inheritance is done by Java and cannot be avoided by any programmer.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Object class is the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Super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Parent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class of every class. It is super daddy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It is present in the package </a:t>
            </a:r>
            <a:r>
              <a:rPr lang="en-US" sz="1600" b="1" dirty="0" err="1">
                <a:solidFill>
                  <a:schemeClr val="bg1"/>
                </a:solidFill>
                <a:latin typeface="+mn-lt"/>
                <a:cs typeface="+mn-cs"/>
              </a:rPr>
              <a:t>java.lang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Object class has 8 methods in it. Hence, every class has at least 8 methods.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finalize( )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method is one of them and we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Override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this method.</a:t>
            </a:r>
          </a:p>
        </p:txBody>
      </p:sp>
    </p:spTree>
    <p:extLst>
      <p:ext uri="{BB962C8B-B14F-4D97-AF65-F5344CB8AC3E}">
        <p14:creationId xmlns:p14="http://schemas.microsoft.com/office/powerpoint/2010/main" val="210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The “this” Keyword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857364"/>
            <a:ext cx="8749636" cy="3586708"/>
          </a:xfrm>
          <a:prstGeom prst="rect">
            <a:avLst/>
          </a:prstGeom>
        </p:spPr>
        <p:txBody>
          <a:bodyPr/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The “this” keyword in java is a 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predefined object reference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available inside every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non static method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of a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On calling a method, the java compiler transfers the address of the object to the called method.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This address is copied inside the “this” reference. In short “this” reference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points to the object which is currently being used to call a method.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Two major benefits of using “this” reference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  1. We can use the local variables by using the same name as that of the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members of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  2. We can perform inter constructor call using “this”.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7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7172" y="1361379"/>
            <a:ext cx="9144000" cy="576064"/>
          </a:xfrm>
        </p:spPr>
        <p:txBody>
          <a:bodyPr/>
          <a:lstStyle/>
          <a:p>
            <a:r>
              <a:rPr lang="en-US" b="1" dirty="0"/>
              <a:t>Using “static” Keyword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099" y="24384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1859" y="2438400"/>
            <a:ext cx="8892480" cy="3872478"/>
          </a:xfrm>
          <a:prstGeom prst="rect">
            <a:avLst/>
          </a:prstGeom>
        </p:spPr>
        <p:txBody>
          <a:bodyPr/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The keyword static can be used at three situation i.e.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data members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methods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blocks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classes(Can be used only with nested class or inner class and not the outer class)</a:t>
            </a:r>
          </a:p>
        </p:txBody>
      </p:sp>
    </p:spTree>
    <p:extLst>
      <p:ext uri="{BB962C8B-B14F-4D97-AF65-F5344CB8AC3E}">
        <p14:creationId xmlns:p14="http://schemas.microsoft.com/office/powerpoint/2010/main" val="32944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sz="4400" dirty="0">
                <a:solidFill>
                  <a:schemeClr val="bg1"/>
                </a:solidFill>
                <a:latin typeface="+mj-lt"/>
              </a:rPr>
              <a:t>Outline</a:t>
            </a:r>
            <a:endParaRPr lang="en-US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3077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09800" y="3250457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574925"/>
            <a:ext cx="8763000" cy="43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endParaRPr lang="en-IN" sz="2200" dirty="0"/>
          </a:p>
        </p:txBody>
      </p:sp>
      <p:pic>
        <p:nvPicPr>
          <p:cNvPr id="3079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136339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Introduction of Classes and objects: concepts of classes and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Declaring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Assigning object reference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Methods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Constructors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Access control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Garbage collection,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usage of static with data and methods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usage of final with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Overloading methods and constructors,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Parameter passing - call by value,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Recursion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Nested classes.</a:t>
            </a:r>
          </a:p>
        </p:txBody>
      </p:sp>
    </p:spTree>
    <p:extLst>
      <p:ext uri="{BB962C8B-B14F-4D97-AF65-F5344CB8AC3E}">
        <p14:creationId xmlns:p14="http://schemas.microsoft.com/office/powerpoint/2010/main" val="1112328213"/>
      </p:ext>
    </p:extLst>
  </p:cSld>
  <p:clrMapOvr>
    <a:masterClrMapping/>
  </p:clrMapOvr>
  <p:transition advTm="774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“static” Data members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364367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8032" y="2365440"/>
            <a:ext cx="8647936" cy="415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Usually, a non static data members is allocated in RAM only when an object is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created.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members are saved in RAM once, i.e. they are independent of the objects.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 data member is made static when it should display same number change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for all objects.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For example,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class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3714753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b </a:t>
            </a:r>
            <a:r>
              <a:rPr lang="en-US" dirty="0">
                <a:solidFill>
                  <a:schemeClr val="bg1"/>
                </a:solidFill>
              </a:rPr>
              <a:t>will get space in memory when </a:t>
            </a:r>
            <a:r>
              <a:rPr lang="en-US" dirty="0">
                <a:solidFill>
                  <a:srgbClr val="FF0000"/>
                </a:solidFill>
              </a:rPr>
              <a:t>Object of class Data gets created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00426" y="47148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if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chemeClr val="bg1"/>
                </a:solidFill>
              </a:rPr>
              <a:t>is made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???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Objects and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266227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857364"/>
            <a:ext cx="8647936" cy="3730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static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</a:t>
            </a:r>
            <a:r>
              <a:rPr lang="en-US" sz="1000" b="1" dirty="0" err="1">
                <a:solidFill>
                  <a:schemeClr val="bg1"/>
                </a:solidFill>
                <a:latin typeface="Consolas" pitchFamily="49" charset="0"/>
              </a:rPr>
              <a:t>UseData</a:t>
            </a:r>
            <a:endParaRPr lang="en-US" sz="10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public static void main(String [ ]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Data d1=new Data(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Data d2=new Data(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d1.a=10;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d2.a=20;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(d1.a+“\n”+d2.a);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 d1.b=30;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 d2.b=40;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(d1.b+“\n”+d2.b);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32" y="185736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Static 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32" y="2143117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Class member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2428869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Shared member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00100" y="2000240"/>
            <a:ext cx="1000132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1000100" y="2266228"/>
            <a:ext cx="1000132" cy="23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00100" y="2500306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4048" y="2414042"/>
            <a:ext cx="3600400" cy="165618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444208" y="407022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RAM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88224" y="27740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076056" y="282861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445348" y="2486051"/>
            <a:ext cx="69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30,40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2486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524328" y="282861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668344" y="24860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4" y="2836798"/>
            <a:ext cx="6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596336" y="28460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148064" y="363817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596336" y="363817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580112" y="3628886"/>
            <a:ext cx="5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028384" y="36381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429388" y="2407972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5179223" y="346471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0"/>
            <a:endCxn id="23" idx="2"/>
          </p:cNvCxnSpPr>
          <p:nvPr/>
        </p:nvCxnSpPr>
        <p:spPr>
          <a:xfrm rot="5400000" flipH="1" flipV="1">
            <a:off x="7632340" y="3458158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5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P spid="17" grpId="0" animBg="1"/>
      <p:bldP spid="18" grpId="0"/>
      <p:bldP spid="19" grpId="0"/>
      <p:bldP spid="20" grpId="0" animBg="1"/>
      <p:bldP spid="21" grpId="0"/>
      <p:bldP spid="21" grpId="1"/>
      <p:bldP spid="22" grpId="0"/>
      <p:bldP spid="23" grpId="0" animBg="1"/>
      <p:bldP spid="24" grpId="0"/>
      <p:bldP spid="25" grpId="0"/>
      <p:bldP spid="26" grpId="0"/>
      <p:bldP spid="28" grpId="0" animBg="1"/>
      <p:bldP spid="29" grpId="0" animBg="1"/>
      <p:bldP spid="30" grpId="0"/>
      <p:bldP spid="31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Features of “static” Data member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4384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8032" y="2598376"/>
            <a:ext cx="8647936" cy="357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Gets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allocated in RAM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as soon as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program is executed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, irrespective of the object.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Only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a single copy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is made.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Since, they are object independent they should be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accessed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using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class name</a:t>
            </a:r>
            <a:r>
              <a:rPr lang="en-US" sz="1600" dirty="0"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+mn-lt"/>
                <a:cs typeface="+mn-cs"/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  <a:latin typeface="+mn-lt"/>
                <a:cs typeface="+mn-cs"/>
              </a:rPr>
              <a:t>Data.b</a:t>
            </a: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=30;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latin typeface="+mn-lt"/>
                <a:cs typeface="+mn-cs"/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  <a:latin typeface="+mn-lt"/>
                <a:cs typeface="+mn-cs"/>
              </a:rPr>
              <a:t>Data.b</a:t>
            </a: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=40;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Static members are kept in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Permanent Generation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area of RAM.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Local variables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cannot be made static i.e. not inside a method.</a:t>
            </a:r>
          </a:p>
        </p:txBody>
      </p:sp>
    </p:spTree>
    <p:extLst>
      <p:ext uri="{BB962C8B-B14F-4D97-AF65-F5344CB8AC3E}">
        <p14:creationId xmlns:p14="http://schemas.microsoft.com/office/powerpoint/2010/main" val="34914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14488"/>
            <a:ext cx="8647936" cy="40719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Employee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ID;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String 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private static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=1;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public Employee(String name,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this.name=name;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this.age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this.ID=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++;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show()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("Id= "+ID+"\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nName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"+name+"\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"+age);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showNextId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("Next employee id will be "+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6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Data Members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857364"/>
            <a:ext cx="8647936" cy="34438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Any data member whose value must remain unchanged throughout the program and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cannot be altered once initialized, then in this we can prefix such data members with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	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keyword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final</a:t>
            </a:r>
            <a:r>
              <a:rPr lang="en-US" sz="1600" dirty="0"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u="sng" dirty="0">
                <a:solidFill>
                  <a:schemeClr val="bg1"/>
                </a:solidFill>
                <a:latin typeface="+mn-lt"/>
                <a:cs typeface="+mn-cs"/>
              </a:rPr>
              <a:t>Example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:-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class Circle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private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radius;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private static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double pie=3.14159;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It’s value will remain unchanged. Remember the data member </a:t>
            </a:r>
            <a:r>
              <a:rPr lang="en-US" sz="1600" b="1" dirty="0" err="1">
                <a:solidFill>
                  <a:schemeClr val="bg1"/>
                </a:solidFill>
                <a:latin typeface="+mn-lt"/>
                <a:cs typeface="+mn-cs"/>
              </a:rPr>
              <a:t>Math.PI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, it is declared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the same way. They behave like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constants</a:t>
            </a:r>
            <a:r>
              <a:rPr lang="en-US" sz="1600" dirty="0"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9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9862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“final” Data Members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53612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760" y="2514600"/>
            <a:ext cx="8892480" cy="3429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The initialization of final data member can either be done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explicitly while declaring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or through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constructors at run time only once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 But in all the constructors defined in a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Once explicitly initialized at declaration then it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cannot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be initialized again using constructors.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Local variables can be made final as well.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Java strongly recommends that when any data members is both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 final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and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in nature then it should be named in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upper case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 Example, </a:t>
            </a: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private final static double PI=3.14159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	 It’s not a rule but a professional coding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convention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5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857364"/>
            <a:ext cx="2664296" cy="2872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public Data(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x)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a=x;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434" y="1785926"/>
            <a:ext cx="4581722" cy="372960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Data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final static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a=10;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public static void main(String [ ]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A.a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Methods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714488"/>
            <a:ext cx="8647936" cy="41582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final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is used with methods whose functionality remains same throughout i.e. in base as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well as derived classes.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Methods which are declared finals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cannot be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overridden in derived classes. But they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do get inherited.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final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void display(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---------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 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20072" y="3429000"/>
            <a:ext cx="3744416" cy="207170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B extends 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 void display( 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---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9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71100"/>
            <a:ext cx="3600400" cy="37296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void display()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B extends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 void print()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super.display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857364"/>
            <a:ext cx="4392488" cy="37147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C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 s v main(String []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B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=new B();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obj.display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1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Methods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928802"/>
            <a:ext cx="8647936" cy="32295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abstract methods cannot be made final and vise versa. Since, a method is made abstract because of its unknown functionality, so they can be accordingly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modified in their derived classes. Whereas, a method is made final so that it’s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functionality should never change throughout the hierarchy.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abstract methods can be called using derived class object but cannot be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     overridden.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Even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method main()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can be made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final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3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altLang="en-US" sz="4400" dirty="0">
                <a:solidFill>
                  <a:schemeClr val="bg1"/>
                </a:solidFill>
                <a:latin typeface="+mj-lt"/>
              </a:rPr>
              <a:t>Classes and Object</a:t>
            </a:r>
            <a:endParaRPr lang="en-US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3077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772175"/>
      </p:ext>
    </p:extLst>
  </p:cSld>
  <p:clrMapOvr>
    <a:masterClrMapping/>
  </p:clrMapOvr>
  <p:transition advTm="7742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“final”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2286000"/>
            <a:ext cx="8640960" cy="2943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Those classes which are prefixed with keyword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final cannot be inherited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in Java.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For example, class String is a final class and no other class can inherit it.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Classes are made final in cases where the data member or methods are sensitive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enough that they should not be altered at any cost.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Is there any other way through which we can prevent a class from being inherited???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(Just for knowledge!)</a:t>
            </a:r>
          </a:p>
        </p:txBody>
      </p:sp>
    </p:spTree>
    <p:extLst>
      <p:ext uri="{BB962C8B-B14F-4D97-AF65-F5344CB8AC3E}">
        <p14:creationId xmlns:p14="http://schemas.microsoft.com/office/powerpoint/2010/main" val="1254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2" y="184026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928802"/>
            <a:ext cx="8647936" cy="33724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class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B extends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Multiply 7"/>
          <p:cNvSpPr/>
          <p:nvPr/>
        </p:nvSpPr>
        <p:spPr>
          <a:xfrm>
            <a:off x="2357422" y="3214686"/>
            <a:ext cx="576064" cy="10801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“final”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4026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2071678"/>
            <a:ext cx="8647936" cy="23008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Though, final classes cannot be inherited but final classes can inherit other classes.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For example, every class does inherit the class Object and hence a final class also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>
                <a:solidFill>
                  <a:schemeClr val="bg1"/>
                </a:solidFill>
              </a:rPr>
              <a:t>	</a:t>
            </a:r>
            <a:r>
              <a:rPr lang="en-US" sz="160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does inherit the class Object.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12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432249"/>
            <a:ext cx="9144000" cy="762000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chemeClr val="bg2"/>
                </a:solidFill>
              </a:rPr>
              <a:t>Method Overloading in Java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 class has multiple methods having same name but different in parameters, it is known as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r>
              <a:rPr lang="en-US" sz="4000" dirty="0"/>
              <a:t>.</a:t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-3505200" y="3233826"/>
            <a:ext cx="876300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6610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Pr</a:t>
            </a:r>
            <a:r>
              <a:rPr lang="en-US" sz="3000" dirty="0">
                <a:solidFill>
                  <a:schemeClr val="bg1"/>
                </a:solidFill>
              </a:rPr>
              <a:t>ogram:</a:t>
            </a:r>
          </a:p>
          <a:p>
            <a:pPr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/>
              <a:t> </a:t>
            </a:r>
            <a:r>
              <a:rPr lang="en-US" sz="3000" dirty="0">
                <a:solidFill>
                  <a:schemeClr val="bg2"/>
                </a:solidFill>
              </a:rPr>
              <a:t>Program for Changing no. of arguments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44969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Adder{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a,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b){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a+b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;}  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a,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b,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c){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a+b+c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TestOverloading1{  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){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Adder.add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Adder.add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}}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</p:cSld>
  <p:clrMapOvr>
    <a:masterClrMapping/>
  </p:clrMapOvr>
  <p:transition advTm="7742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717550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 </a:t>
            </a:r>
            <a:r>
              <a:rPr lang="en-US" sz="4000" dirty="0">
                <a:solidFill>
                  <a:schemeClr val="bg2"/>
                </a:solidFill>
              </a:rPr>
              <a:t>changing data type of arguments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328214"/>
            <a:ext cx="8763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Adder{  </a:t>
            </a:r>
          </a:p>
          <a:p>
            <a:endParaRPr lang="en-US" b="1" dirty="0"/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a, </a:t>
            </a:r>
            <a:r>
              <a:rPr lang="en-US" b="1" dirty="0" err="1"/>
              <a:t>int</a:t>
            </a:r>
            <a:r>
              <a:rPr lang="en-US" dirty="0"/>
              <a:t> b)</a:t>
            </a:r>
          </a:p>
          <a:p>
            <a:r>
              <a:rPr lang="en-US" dirty="0"/>
              <a:t>{                                         </a:t>
            </a:r>
          </a:p>
          <a:p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double</a:t>
            </a:r>
            <a:r>
              <a:rPr lang="en-US" dirty="0"/>
              <a:t> add(</a:t>
            </a:r>
            <a:r>
              <a:rPr lang="en-US" b="1" dirty="0"/>
              <a:t>double</a:t>
            </a:r>
            <a:r>
              <a:rPr lang="en-US" dirty="0"/>
              <a:t> a, </a:t>
            </a:r>
            <a:r>
              <a:rPr lang="en-US" b="1" dirty="0"/>
              <a:t>double</a:t>
            </a:r>
            <a:r>
              <a:rPr lang="en-US" dirty="0"/>
              <a:t> b)</a:t>
            </a:r>
          </a:p>
          <a:p>
            <a:r>
              <a:rPr lang="en-US" dirty="0"/>
              <a:t>{                            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class</a:t>
            </a:r>
            <a:r>
              <a:rPr lang="en-US" dirty="0"/>
              <a:t> TestOverloading2{  </a:t>
            </a:r>
          </a:p>
          <a:p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(12.3,12.6));  </a:t>
            </a:r>
          </a:p>
          <a:p>
            <a:r>
              <a:rPr lang="en-US" dirty="0"/>
              <a:t>}}  </a:t>
            </a:r>
          </a:p>
          <a:p>
            <a:pPr marL="800100" lvl="1" indent="-342900" algn="just"/>
            <a:endParaRPr lang="en-US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-38100" y="1425464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 in Java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" y="2133601"/>
            <a:ext cx="876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we can overload constructors like methods. The constructor overloading can be defined as the concept of having more than one constructor with different parameters so that every constructor can perform a different task.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Student {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//instance variables of the class  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name;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Student(){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 a default constructor");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Student(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String n){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 =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 = n;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98613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Program Count…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 s 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Student(); 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Constructor values: \n");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 Id : "+s.id + 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 : "+s.name);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nParameterized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Constructor values: \n");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Student(10, "David");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 Id : "+student.id + 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 : "+student.name);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eaLnBrk="1" hangingPunct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299116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-1" y="1546760"/>
            <a:ext cx="9144000" cy="707231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sz="4000" b="1" dirty="0">
                <a:solidFill>
                  <a:schemeClr val="bg2"/>
                </a:solidFill>
                <a:latin typeface="inter-bold"/>
              </a:rPr>
              <a:t>Output: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162318" y="301841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2280" y="503122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2426216"/>
            <a:ext cx="80772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Default Constructor values: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35559"/>
              </a:solidFill>
              <a:effectLst/>
              <a:latin typeface="Arial Unicode MS" panose="020B0604020202020204" pitchFamily="34" charset="-128"/>
            </a:endParaRP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Id : 0 </a:t>
            </a: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Name : null</a:t>
            </a: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Parameterized Constructor values:</a:t>
            </a:r>
          </a:p>
          <a:p>
            <a:pPr algn="just" eaLnBrk="0" hangingPunct="0"/>
            <a:endParaRPr lang="en-US" sz="2400" dirty="0">
              <a:solidFill>
                <a:srgbClr val="535559"/>
              </a:solidFill>
              <a:latin typeface="Arial Unicode MS" panose="020B0604020202020204" pitchFamily="34" charset="-128"/>
            </a:endParaRP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 Student Parameterized Constructor values: </a:t>
            </a:r>
          </a:p>
          <a:p>
            <a:pPr lvl="0" algn="just" eaLnBrk="0" hangingPunct="0"/>
            <a:b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</a:br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Id : 10 </a:t>
            </a:r>
          </a:p>
          <a:p>
            <a:pPr lvl="0" algn="just" eaLnBrk="0" hangingPunct="0"/>
            <a:endParaRPr lang="en-US" sz="2400" dirty="0">
              <a:solidFill>
                <a:srgbClr val="535559"/>
              </a:solidFill>
              <a:latin typeface="Arial Unicode MS" panose="020B0604020202020204" pitchFamily="34" charset="-128"/>
            </a:endParaRPr>
          </a:p>
          <a:p>
            <a:pPr lvl="0"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Name : David</a:t>
            </a:r>
            <a:r>
              <a:rPr lang="en-US" sz="2400" dirty="0"/>
              <a:t> </a:t>
            </a:r>
          </a:p>
          <a:p>
            <a:pPr algn="just" eaLnBrk="0" hangingPunct="0"/>
            <a:endParaRPr lang="en-US" sz="1200" dirty="0">
              <a:solidFill>
                <a:srgbClr val="535559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535559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1194" y="90100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7742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 to Class and 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5" descr="CPT-OOP-objects_and_classes_-_attmeth.svg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200275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63779"/>
      </p:ext>
    </p:extLst>
  </p:cSld>
  <p:clrMapOvr>
    <a:masterClrMapping/>
  </p:clrMapOvr>
  <p:transition advTm="7742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86562"/>
            <a:ext cx="9144000" cy="584488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by Value in Java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We call a method passing a value, it is known as call by value.</a:t>
            </a:r>
          </a:p>
          <a:p>
            <a:pPr eaLnBrk="1" hangingPunct="1"/>
            <a:endParaRPr lang="en-US" altLang="en-US" sz="2000" dirty="0"/>
          </a:p>
          <a:p>
            <a:r>
              <a:rPr lang="en-US" sz="2000" b="1" dirty="0"/>
              <a:t>class</a:t>
            </a:r>
            <a:r>
              <a:rPr lang="en-US" sz="2000" dirty="0"/>
              <a:t> Operation{  </a:t>
            </a:r>
          </a:p>
          <a:p>
            <a:r>
              <a:rPr lang="en-US" sz="2000" dirty="0"/>
              <a:t> </a:t>
            </a:r>
            <a:r>
              <a:rPr lang="en-US" sz="2000" b="1" dirty="0" err="1"/>
              <a:t>int</a:t>
            </a:r>
            <a:r>
              <a:rPr lang="en-US" sz="2000" dirty="0"/>
              <a:t> data=50;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change(</a:t>
            </a:r>
            <a:r>
              <a:rPr lang="en-US" sz="2000" b="1" dirty="0" err="1"/>
              <a:t>int</a:t>
            </a:r>
            <a:r>
              <a:rPr lang="en-US" sz="2000" dirty="0"/>
              <a:t> data){  </a:t>
            </a:r>
          </a:p>
          <a:p>
            <a:r>
              <a:rPr lang="en-US" sz="2000" dirty="0"/>
              <a:t> data=data+100;//changes will be in the local variable only  </a:t>
            </a:r>
          </a:p>
          <a:p>
            <a:r>
              <a:rPr lang="en-US" sz="2000" dirty="0"/>
              <a:t> }  </a:t>
            </a:r>
          </a:p>
          <a:p>
            <a:r>
              <a:rPr lang="en-US" sz="2000" dirty="0"/>
              <a:t>   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 Operation op=</a:t>
            </a:r>
            <a:r>
              <a:rPr lang="en-US" sz="2000" b="1" dirty="0"/>
              <a:t>new</a:t>
            </a:r>
            <a:r>
              <a:rPr lang="en-US" sz="2000" dirty="0"/>
              <a:t> Operation();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("before change "+</a:t>
            </a:r>
            <a:r>
              <a:rPr lang="en-US" sz="2000" dirty="0" err="1"/>
              <a:t>op.data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op.change</a:t>
            </a:r>
            <a:r>
              <a:rPr lang="en-US" sz="2000" dirty="0"/>
              <a:t>(500);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("after change "+</a:t>
            </a:r>
            <a:r>
              <a:rPr lang="en-US" sz="2000" dirty="0" err="1"/>
              <a:t>op.data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}  </a:t>
            </a:r>
          </a:p>
          <a:p>
            <a:r>
              <a:rPr lang="en-US" sz="2000" dirty="0"/>
              <a:t>}  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</a:t>
            </a:r>
          </a:p>
          <a:p>
            <a:pPr>
              <a:buNone/>
            </a:pP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319718"/>
            <a:ext cx="8763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 is a process in which a method calls itself continuously. A method in java that calls itself is called recursive method.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code compact but complex to understand.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GFG { </a:t>
            </a:r>
          </a:p>
          <a:p>
            <a:pPr lvl="0" eaLnBrk="0" hangingPunc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result;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(n == 1) return 1;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fact(n - 1) * n;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result;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7742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1600200"/>
            <a:ext cx="9169758" cy="52578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Recursion {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GFG f = new GFG();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3 is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4 is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5 is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638"/>
            <a:ext cx="15240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822398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6002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Nested Class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0" y="1600200"/>
            <a:ext cx="89916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95350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b="1" dirty="0"/>
              <a:t>Java inner class</a:t>
            </a:r>
            <a:r>
              <a:rPr lang="en-US" sz="2400" dirty="0"/>
              <a:t> or nested class is a class that is declared inside the class or interface.</a:t>
            </a:r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If a class is declared with in another class, then this concept is called as Inner classes or nested classes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61918"/>
              </p:ext>
            </p:extLst>
          </p:nvPr>
        </p:nvGraphicFramePr>
        <p:xfrm>
          <a:off x="2971800" y="3687291"/>
          <a:ext cx="30479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A{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Class B{</a:t>
                      </a:r>
                    </a:p>
                    <a:p>
                      <a:pPr algn="ctr"/>
                      <a:r>
                        <a:rPr lang="en-US" dirty="0"/>
                        <a:t>}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}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7742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6002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Nested Class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0" y="1600200"/>
            <a:ext cx="89916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884236"/>
            <a:ext cx="91440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a class contains other class, then it is called as outer class or top-level class </a:t>
            </a:r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Class declared inside the outer class is called as inner class</a:t>
            </a:r>
          </a:p>
          <a:p>
            <a:pPr algn="just" eaLnBrk="1" hangingPunct="1">
              <a:lnSpc>
                <a:spcPct val="90000"/>
              </a:lnSpc>
            </a:pPr>
            <a:endParaRPr 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We have following 2 types of inner classes </a:t>
            </a:r>
          </a:p>
          <a:p>
            <a:pPr marL="457200" indent="-457200" algn="just" eaLnBrk="1" hangingPunct="1">
              <a:lnSpc>
                <a:spcPct val="90000"/>
              </a:lnSpc>
              <a:buAutoNum type="arabicPeriod"/>
            </a:pPr>
            <a:r>
              <a:rPr lang="en-US" dirty="0"/>
              <a:t>non-static Inner classes</a:t>
            </a:r>
          </a:p>
          <a:p>
            <a:pPr marL="457200" indent="-457200" algn="just" eaLnBrk="1" hangingPunct="1">
              <a:lnSpc>
                <a:spcPct val="90000"/>
              </a:lnSpc>
              <a:buAutoNum type="arabicPeriod"/>
            </a:pPr>
            <a:r>
              <a:rPr lang="en-US" dirty="0"/>
              <a:t> static Inner classes</a:t>
            </a:r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algn="just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60326"/>
      </p:ext>
    </p:extLst>
  </p:cSld>
  <p:clrMapOvr>
    <a:masterClrMapping/>
  </p:clrMapOvr>
  <p:transition advTm="7742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04157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Object and Classes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r>
              <a:rPr lang="en-US" sz="4800" b="1" dirty="0">
                <a:solidFill>
                  <a:srgbClr val="FF0000"/>
                </a:solidFill>
              </a:rPr>
              <a:t>Thank You!!!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>
            <a:extLst>
              <a:ext uri="{FF2B5EF4-FFF2-40B4-BE49-F238E27FC236}">
                <a16:creationId xmlns:a16="http://schemas.microsoft.com/office/drawing/2014/main" id="{5FF1E4B1-2BB1-811B-BC8F-499DB5D772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276600"/>
            <a:ext cx="6324600" cy="3352800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7347" name="Picture 3" descr="C:\Users\parul\Desktop\2.png">
            <a:extLst>
              <a:ext uri="{FF2B5EF4-FFF2-40B4-BE49-F238E27FC236}">
                <a16:creationId xmlns:a16="http://schemas.microsoft.com/office/drawing/2014/main" id="{B44AD1AB-27AE-96F7-D52B-1FC50A0D848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30" y="4000500"/>
            <a:ext cx="32075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id="{593A6C51-60A2-4FBD-EB80-0BCBF8CFA63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56" y="4946650"/>
            <a:ext cx="23002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7">
            <a:extLst>
              <a:ext uri="{FF2B5EF4-FFF2-40B4-BE49-F238E27FC236}">
                <a16:creationId xmlns:a16="http://schemas.microsoft.com/office/drawing/2014/main" id="{507FE6EA-3AE0-7140-64DD-80FD30AA780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6003925"/>
            <a:ext cx="6858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0" name="TextBox 8">
            <a:extLst>
              <a:ext uri="{FF2B5EF4-FFF2-40B4-BE49-F238E27FC236}">
                <a16:creationId xmlns:a16="http://schemas.microsoft.com/office/drawing/2014/main" id="{C67135C0-7421-D5BF-F0A3-031A46BC0C5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80211" y="5997575"/>
            <a:ext cx="198358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www.paruluniversity.ac.in</a:t>
            </a:r>
          </a:p>
        </p:txBody>
      </p:sp>
      <p:pic>
        <p:nvPicPr>
          <p:cNvPr id="57351" name="Audio 1">
            <a:hlinkClick r:id="" action="ppaction://media"/>
            <a:extLst>
              <a:ext uri="{FF2B5EF4-FFF2-40B4-BE49-F238E27FC236}">
                <a16:creationId xmlns:a16="http://schemas.microsoft.com/office/drawing/2014/main" id="{386F04D7-BAC7-21C8-5E64-D8A7D923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60325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51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 to Class and object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5" descr="CPT-OOP-objects_and_classes_-_attmeth.svg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" y="2362200"/>
            <a:ext cx="91440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6595"/>
      </p:ext>
    </p:extLst>
  </p:cSld>
  <p:clrMapOvr>
    <a:masterClrMapping/>
  </p:clrMapOvr>
  <p:transition advTm="7742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4400" b="1" dirty="0">
                <a:solidFill>
                  <a:schemeClr val="bg1"/>
                </a:solidFill>
              </a:rPr>
              <a:t>Introduction to Class and object</a:t>
            </a:r>
            <a:endParaRPr lang="en-US" sz="88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5" descr="CPT-OOP-objects_and_classes_-_attmeth.svg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401776"/>
            <a:ext cx="9144000" cy="3922824"/>
          </a:xfrm>
          <a:prstGeom prst="rect">
            <a:avLst/>
          </a:prstGeom>
        </p:spPr>
      </p:pic>
    </p:spTree>
  </p:cSld>
  <p:clrMapOvr>
    <a:masterClrMapping/>
  </p:clrMapOvr>
  <p:transition advTm="7742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 Of Class and 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7861" y="2330450"/>
            <a:ext cx="8763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 is a plan or model or template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a blue print of object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declare variables &amp; methods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means collection of classes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class is created then we can create any no. of objects                   	for a class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'class' keyword is used to create Classes in java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will not exist physically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41550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real-world entity is called as Object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exist physically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will be created based on the Classes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having the class, we can' create object (class is mandatory to create objects)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creation means allocating memory in JVM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'new' keyword is used to create the object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3914</Words>
  <Application>Microsoft Office PowerPoint</Application>
  <PresentationFormat>On-screen Show (4:3)</PresentationFormat>
  <Paragraphs>694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Unicode MS</vt:lpstr>
      <vt:lpstr>Calibri</vt:lpstr>
      <vt:lpstr>Consolas</vt:lpstr>
      <vt:lpstr>inter-bold</vt:lpstr>
      <vt:lpstr>inter-regular</vt:lpstr>
      <vt:lpstr>Times New Roman</vt:lpstr>
      <vt:lpstr>Wingdings</vt:lpstr>
      <vt:lpstr>Office Theme</vt:lpstr>
      <vt:lpstr>Object Oriented Programming with JAVA</vt:lpstr>
      <vt:lpstr>UNIT-5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anand kumar</cp:lastModifiedBy>
  <cp:revision>246</cp:revision>
  <dcterms:created xsi:type="dcterms:W3CDTF">2020-05-18T10:32:00Z</dcterms:created>
  <dcterms:modified xsi:type="dcterms:W3CDTF">2024-06-27T05:16:14Z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1033-10.2.0.7477</vt:lpwstr>
  </property>
</Properties>
</file>