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42"/>
  </p:notesMasterIdLst>
  <p:sldIdLst>
    <p:sldId id="256" r:id="rId3"/>
    <p:sldId id="257" r:id="rId4"/>
    <p:sldId id="272" r:id="rId5"/>
    <p:sldId id="298" r:id="rId6"/>
    <p:sldId id="258" r:id="rId7"/>
    <p:sldId id="275" r:id="rId8"/>
    <p:sldId id="270" r:id="rId9"/>
    <p:sldId id="276" r:id="rId10"/>
    <p:sldId id="281" r:id="rId11"/>
    <p:sldId id="294" r:id="rId12"/>
    <p:sldId id="277" r:id="rId13"/>
    <p:sldId id="271" r:id="rId14"/>
    <p:sldId id="299" r:id="rId15"/>
    <p:sldId id="300" r:id="rId16"/>
    <p:sldId id="301" r:id="rId17"/>
    <p:sldId id="280" r:id="rId18"/>
    <p:sldId id="302" r:id="rId19"/>
    <p:sldId id="303" r:id="rId20"/>
    <p:sldId id="278" r:id="rId21"/>
    <p:sldId id="290" r:id="rId22"/>
    <p:sldId id="274" r:id="rId23"/>
    <p:sldId id="292" r:id="rId24"/>
    <p:sldId id="279" r:id="rId25"/>
    <p:sldId id="295" r:id="rId26"/>
    <p:sldId id="291" r:id="rId27"/>
    <p:sldId id="296" r:id="rId28"/>
    <p:sldId id="297" r:id="rId29"/>
    <p:sldId id="259" r:id="rId30"/>
    <p:sldId id="260" r:id="rId31"/>
    <p:sldId id="293" r:id="rId32"/>
    <p:sldId id="273" r:id="rId33"/>
    <p:sldId id="282" r:id="rId34"/>
    <p:sldId id="283" r:id="rId35"/>
    <p:sldId id="284" r:id="rId36"/>
    <p:sldId id="285" r:id="rId37"/>
    <p:sldId id="286" r:id="rId38"/>
    <p:sldId id="287" r:id="rId39"/>
    <p:sldId id="288" r:id="rId40"/>
    <p:sldId id="269"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B28D3B2-9135-4FF5-A6EE-F904548B2072}">
          <p14:sldIdLst>
            <p14:sldId id="256"/>
            <p14:sldId id="257"/>
            <p14:sldId id="272"/>
            <p14:sldId id="298"/>
            <p14:sldId id="258"/>
            <p14:sldId id="275"/>
            <p14:sldId id="270"/>
            <p14:sldId id="276"/>
            <p14:sldId id="281"/>
            <p14:sldId id="294"/>
            <p14:sldId id="277"/>
            <p14:sldId id="271"/>
            <p14:sldId id="299"/>
            <p14:sldId id="300"/>
            <p14:sldId id="301"/>
            <p14:sldId id="280"/>
            <p14:sldId id="302"/>
            <p14:sldId id="303"/>
            <p14:sldId id="278"/>
            <p14:sldId id="290"/>
            <p14:sldId id="274"/>
            <p14:sldId id="292"/>
            <p14:sldId id="279"/>
            <p14:sldId id="295"/>
            <p14:sldId id="291"/>
            <p14:sldId id="296"/>
            <p14:sldId id="297"/>
            <p14:sldId id="259"/>
            <p14:sldId id="260"/>
            <p14:sldId id="293"/>
            <p14:sldId id="273"/>
            <p14:sldId id="282"/>
            <p14:sldId id="283"/>
            <p14:sldId id="284"/>
            <p14:sldId id="285"/>
            <p14:sldId id="286"/>
            <p14:sldId id="287"/>
            <p14:sldId id="288"/>
            <p14:sldId id="26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4" autoAdjust="0"/>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6C90D098-C313-4DF8-B91E-1596EA407D49}"/>
    <pc:docChg chg="modSld">
      <pc:chgData name="anand kumar" userId="a2cd90dc74d8a848" providerId="LiveId" clId="{6C90D098-C313-4DF8-B91E-1596EA407D49}" dt="2024-06-07T06:38:59.544" v="12" actId="113"/>
      <pc:docMkLst>
        <pc:docMk/>
      </pc:docMkLst>
      <pc:sldChg chg="modSp mod">
        <pc:chgData name="anand kumar" userId="a2cd90dc74d8a848" providerId="LiveId" clId="{6C90D098-C313-4DF8-B91E-1596EA407D49}" dt="2024-06-07T06:35:40.059" v="0" actId="20577"/>
        <pc:sldMkLst>
          <pc:docMk/>
          <pc:sldMk cId="0" sldId="256"/>
        </pc:sldMkLst>
        <pc:spChg chg="mod">
          <ac:chgData name="anand kumar" userId="a2cd90dc74d8a848" providerId="LiveId" clId="{6C90D098-C313-4DF8-B91E-1596EA407D49}" dt="2024-06-07T06:35:40.059" v="0" actId="20577"/>
          <ac:spMkLst>
            <pc:docMk/>
            <pc:sldMk cId="0" sldId="256"/>
            <ac:spMk id="99" creationId="{00000000-0000-0000-0000-000000000000}"/>
          </ac:spMkLst>
        </pc:spChg>
      </pc:sldChg>
      <pc:sldChg chg="modSp mod">
        <pc:chgData name="anand kumar" userId="a2cd90dc74d8a848" providerId="LiveId" clId="{6C90D098-C313-4DF8-B91E-1596EA407D49}" dt="2024-06-07T06:38:59.544" v="12" actId="113"/>
        <pc:sldMkLst>
          <pc:docMk/>
          <pc:sldMk cId="3808783420" sldId="273"/>
        </pc:sldMkLst>
        <pc:spChg chg="mod">
          <ac:chgData name="anand kumar" userId="a2cd90dc74d8a848" providerId="LiveId" clId="{6C90D098-C313-4DF8-B91E-1596EA407D49}" dt="2024-06-07T06:38:59.544" v="12" actId="113"/>
          <ac:spMkLst>
            <pc:docMk/>
            <pc:sldMk cId="3808783420" sldId="273"/>
            <ac:spMk id="3" creationId="{00000000-0000-0000-0000-000000000000}"/>
          </ac:spMkLst>
        </pc:spChg>
      </pc:sldChg>
      <pc:sldChg chg="modSp mod">
        <pc:chgData name="anand kumar" userId="a2cd90dc74d8a848" providerId="LiveId" clId="{6C90D098-C313-4DF8-B91E-1596EA407D49}" dt="2024-06-07T06:37:42.567" v="6" actId="20577"/>
        <pc:sldMkLst>
          <pc:docMk/>
          <pc:sldMk cId="1349519052" sldId="281"/>
        </pc:sldMkLst>
        <pc:spChg chg="mod">
          <ac:chgData name="anand kumar" userId="a2cd90dc74d8a848" providerId="LiveId" clId="{6C90D098-C313-4DF8-B91E-1596EA407D49}" dt="2024-06-07T06:37:42.567" v="6" actId="20577"/>
          <ac:spMkLst>
            <pc:docMk/>
            <pc:sldMk cId="1349519052" sldId="28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00297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a15357efe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6a15357efe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89" name="Google Shape;89;p1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90" name="Google Shape;90;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20" name="Google Shape;20;p3"/>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3"/>
          <p:cNvSpPr txBox="1">
            <a:spLocks noGrp="1"/>
          </p:cNvSpPr>
          <p:nvPr>
            <p:ph type="ctrTitle"/>
          </p:nvPr>
        </p:nvSpPr>
        <p:spPr>
          <a:xfrm>
            <a:off x="3785330" y="2308917"/>
            <a:ext cx="15732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33;p5"/>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4" name="Google Shape;34;p5"/>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35" name="Google Shape;35;p5"/>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36" name="Google Shape;36;p5"/>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37" name="Google Shape;37;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 name="Google Shape;42;p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3" name="Google Shape;43;p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311708" y="744575"/>
            <a:ext cx="8520600" cy="2052600"/>
          </a:xfrm>
          <a:prstGeom prst="rect">
            <a:avLst/>
          </a:prstGeom>
        </p:spPr>
        <p:txBody>
          <a:bodyPr spcFirstLastPara="1" wrap="square" lIns="0" tIns="0" rIns="0" bIns="0" anchor="b" anchorCtr="0">
            <a:sp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7"/>
          <p:cNvSpPr txBox="1">
            <a:spLocks noGrp="1"/>
          </p:cNvSpPr>
          <p:nvPr>
            <p:ph type="sldNum" idx="12"/>
          </p:nvPr>
        </p:nvSpPr>
        <p:spPr>
          <a:xfrm>
            <a:off x="8472458" y="4663217"/>
            <a:ext cx="548700" cy="2154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8">
            <a:alphaModFix/>
          </a:blip>
          <a:srcRect/>
          <a:stretch/>
        </p:blipFill>
        <p:spPr>
          <a:xfrm>
            <a:off x="0" y="0"/>
            <a:ext cx="9143999" cy="5143499"/>
          </a:xfrm>
          <a:prstGeom prst="rect">
            <a:avLst/>
          </a:prstGeom>
          <a:noFill/>
          <a:ln>
            <a:noFill/>
          </a:ln>
        </p:spPr>
      </p:pic>
      <p:sp>
        <p:nvSpPr>
          <p:cNvPr id="7" name="Google Shape;7;p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2" y="1109434"/>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Object Oriented Programming with JAVA</a:t>
            </a:r>
            <a:endParaRPr dirty="0"/>
          </a:p>
        </p:txBody>
      </p:sp>
      <p:sp>
        <p:nvSpPr>
          <p:cNvPr id="99" name="Google Shape;99;p14"/>
          <p:cNvSpPr txBox="1"/>
          <p:nvPr/>
        </p:nvSpPr>
        <p:spPr>
          <a:xfrm>
            <a:off x="2922269" y="2152612"/>
            <a:ext cx="3302400" cy="272187"/>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0" i="0" u="none" strike="noStrike" cap="none" dirty="0">
                <a:solidFill>
                  <a:schemeClr val="dk1"/>
                </a:solidFill>
                <a:latin typeface="Calibri"/>
                <a:ea typeface="Calibri"/>
                <a:cs typeface="Calibri"/>
                <a:sym typeface="Calibri"/>
              </a:rPr>
              <a:t>Computer Science &amp; Engineering</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16" y="1260875"/>
            <a:ext cx="7554350" cy="400110"/>
          </a:xfrm>
        </p:spPr>
        <p:txBody>
          <a:bodyPr/>
          <a:lstStyle/>
          <a:p>
            <a:r>
              <a:rPr lang="en-US" dirty="0">
                <a:solidFill>
                  <a:schemeClr val="bg1"/>
                </a:solidFill>
              </a:rPr>
              <a:t>Example of </a:t>
            </a:r>
            <a:r>
              <a:rPr lang="en-US" dirty="0" err="1">
                <a:solidFill>
                  <a:schemeClr val="bg1"/>
                </a:solidFill>
              </a:rPr>
              <a:t>lang</a:t>
            </a:r>
            <a:r>
              <a:rPr lang="en-US" dirty="0">
                <a:solidFill>
                  <a:schemeClr val="bg1"/>
                </a:solidFill>
              </a:rPr>
              <a:t> </a:t>
            </a:r>
            <a:r>
              <a:rPr lang="en-US" dirty="0" err="1">
                <a:solidFill>
                  <a:schemeClr val="bg1"/>
                </a:solidFill>
              </a:rPr>
              <a:t>Subpackage</a:t>
            </a:r>
            <a:r>
              <a:rPr lang="en-US" dirty="0">
                <a:solidFill>
                  <a:schemeClr val="bg1"/>
                </a:solidFill>
              </a:rPr>
              <a:t> from java package from </a:t>
            </a:r>
            <a:endParaRPr lang="en-IN" dirty="0">
              <a:solidFill>
                <a:schemeClr val="bg1"/>
              </a:solidFill>
            </a:endParaRPr>
          </a:p>
        </p:txBody>
      </p:sp>
      <p:sp>
        <p:nvSpPr>
          <p:cNvPr id="3" name="Subtitle 2"/>
          <p:cNvSpPr>
            <a:spLocks noGrp="1"/>
          </p:cNvSpPr>
          <p:nvPr>
            <p:ph type="subTitle" idx="1"/>
          </p:nvPr>
        </p:nvSpPr>
        <p:spPr>
          <a:xfrm>
            <a:off x="2173458" y="2518117"/>
            <a:ext cx="3481754" cy="972794"/>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43" y="1906710"/>
            <a:ext cx="483870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1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229" y="1246807"/>
            <a:ext cx="6421902" cy="400110"/>
          </a:xfrm>
        </p:spPr>
        <p:txBody>
          <a:bodyPr/>
          <a:lstStyle/>
          <a:p>
            <a:r>
              <a:rPr lang="en-IN" dirty="0">
                <a:solidFill>
                  <a:schemeClr val="bg1"/>
                </a:solidFill>
              </a:rPr>
              <a:t>User Defined Package</a:t>
            </a:r>
          </a:p>
        </p:txBody>
      </p:sp>
      <p:sp>
        <p:nvSpPr>
          <p:cNvPr id="3" name="Subtitle 2"/>
          <p:cNvSpPr>
            <a:spLocks noGrp="1"/>
          </p:cNvSpPr>
          <p:nvPr>
            <p:ph type="subTitle" idx="1"/>
          </p:nvPr>
        </p:nvSpPr>
        <p:spPr>
          <a:xfrm>
            <a:off x="1153551" y="4002259"/>
            <a:ext cx="6400800" cy="646331"/>
          </a:xfrm>
        </p:spPr>
        <p:txBody>
          <a:bodyPr/>
          <a:lstStyle/>
          <a:p>
            <a:r>
              <a:rPr lang="en-US" b="1" dirty="0"/>
              <a:t>How to run java package program:</a:t>
            </a:r>
          </a:p>
          <a:p>
            <a:r>
              <a:rPr lang="en-US" dirty="0"/>
              <a:t>To Compile: </a:t>
            </a:r>
            <a:r>
              <a:rPr lang="en-US" dirty="0" err="1"/>
              <a:t>javac</a:t>
            </a:r>
            <a:r>
              <a:rPr lang="en-US" dirty="0"/>
              <a:t> -d . UserClass.java</a:t>
            </a:r>
          </a:p>
          <a:p>
            <a:r>
              <a:rPr lang="en-US" dirty="0"/>
              <a:t>To Run: java </a:t>
            </a:r>
            <a:r>
              <a:rPr lang="en-US" dirty="0" err="1"/>
              <a:t>Userpackage</a:t>
            </a:r>
            <a:r>
              <a:rPr lang="en-US" dirty="0"/>
              <a:t>. </a:t>
            </a:r>
            <a:r>
              <a:rPr lang="en-US" dirty="0" err="1"/>
              <a:t>UserClass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562" y="1874838"/>
            <a:ext cx="52197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28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5195" y="1828800"/>
            <a:ext cx="7745100" cy="2369880"/>
          </a:xfrm>
        </p:spPr>
        <p:txBody>
          <a:bodyPr/>
          <a:lstStyle/>
          <a:p>
            <a:pPr marL="571500" indent="-342900">
              <a:buFont typeface="+mj-lt"/>
              <a:buAutoNum type="arabicPeriod"/>
            </a:pPr>
            <a:r>
              <a:rPr lang="en-US" dirty="0"/>
              <a:t>import package.*;</a:t>
            </a:r>
          </a:p>
          <a:p>
            <a:pPr marL="571500" indent="-342900">
              <a:buFont typeface="+mj-lt"/>
              <a:buAutoNum type="arabicPeriod"/>
            </a:pPr>
            <a:r>
              <a:rPr lang="en-US" dirty="0"/>
              <a:t>import </a:t>
            </a:r>
            <a:r>
              <a:rPr lang="en-US" dirty="0" err="1"/>
              <a:t>package.classname</a:t>
            </a:r>
            <a:r>
              <a:rPr lang="en-US" dirty="0"/>
              <a:t>;</a:t>
            </a:r>
          </a:p>
          <a:p>
            <a:pPr marL="571500" indent="-342900">
              <a:buFont typeface="+mj-lt"/>
              <a:buAutoNum type="arabicPeriod"/>
            </a:pPr>
            <a:r>
              <a:rPr lang="en-US" dirty="0"/>
              <a:t>fully qualified name.</a:t>
            </a:r>
          </a:p>
          <a:p>
            <a:pPr marL="571500" indent="-342900">
              <a:buFont typeface="+mj-lt"/>
              <a:buAutoNum type="arabicPeriod"/>
            </a:pPr>
            <a:endParaRPr lang="en-US" dirty="0"/>
          </a:p>
          <a:p>
            <a:r>
              <a:rPr lang="en-US" dirty="0"/>
              <a:t>1) Using packagename.*</a:t>
            </a:r>
          </a:p>
          <a:p>
            <a:r>
              <a:rPr lang="en-US" dirty="0"/>
              <a:t>If you use package.* then all the classes and interfaces of this package will be accessible but not </a:t>
            </a:r>
            <a:r>
              <a:rPr lang="en-US" dirty="0" err="1"/>
              <a:t>subpackages</a:t>
            </a:r>
            <a:r>
              <a:rPr lang="en-US" dirty="0"/>
              <a:t>.</a:t>
            </a:r>
          </a:p>
          <a:p>
            <a:r>
              <a:rPr lang="en-US" dirty="0"/>
              <a:t>The import keyword is used to make the classes and interface of another package accessible to the current package.</a:t>
            </a:r>
          </a:p>
          <a:p>
            <a:pPr marL="228600" indent="0"/>
            <a:endParaRPr lang="en-US" dirty="0"/>
          </a:p>
          <a:p>
            <a:endParaRPr lang="en-IN" dirty="0"/>
          </a:p>
        </p:txBody>
      </p:sp>
      <p:sp>
        <p:nvSpPr>
          <p:cNvPr id="5" name="Google Shape;119;p16"/>
          <p:cNvSpPr/>
          <p:nvPr/>
        </p:nvSpPr>
        <p:spPr>
          <a:xfrm>
            <a:off x="0" y="1181688"/>
            <a:ext cx="9144000" cy="464232"/>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lvl="0"/>
            <a:r>
              <a:rPr lang="en-US" sz="2000" dirty="0">
                <a:solidFill>
                  <a:schemeClr val="bg1"/>
                </a:solidFill>
                <a:latin typeface="Calibri"/>
                <a:ea typeface="Calibri"/>
                <a:cs typeface="Calibri"/>
                <a:sym typeface="Calibri"/>
              </a:rPr>
              <a:t>      How to access package from another package?</a:t>
            </a:r>
            <a:endParaRPr sz="20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6914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117" y="1301263"/>
            <a:ext cx="8081890" cy="800219"/>
          </a:xfrm>
        </p:spPr>
        <p:txBody>
          <a:bodyPr/>
          <a:lstStyle/>
          <a:p>
            <a:r>
              <a:rPr lang="en-US" b="0" dirty="0">
                <a:solidFill>
                  <a:schemeClr val="bg1"/>
                </a:solidFill>
              </a:rPr>
              <a:t>Example of package that import the packagename.*</a:t>
            </a:r>
            <a:br>
              <a:rPr lang="en-US" b="0"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111348" y="1867486"/>
            <a:ext cx="6400800" cy="430887"/>
          </a:xfrm>
        </p:spPr>
        <p:txBody>
          <a:bodyPr/>
          <a:lstStyle/>
          <a:p>
            <a:endParaRPr lang="en-US" dirty="0"/>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8" y="2496284"/>
            <a:ext cx="23241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293" y="2410559"/>
            <a:ext cx="310515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099" y="2410559"/>
            <a:ext cx="3282461" cy="182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96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94" y="1303077"/>
            <a:ext cx="8967032" cy="800219"/>
          </a:xfrm>
        </p:spPr>
        <p:txBody>
          <a:bodyPr/>
          <a:lstStyle/>
          <a:p>
            <a:r>
              <a:rPr lang="en-US" dirty="0">
                <a:solidFill>
                  <a:schemeClr val="bg1"/>
                </a:solidFill>
              </a:rPr>
              <a:t>2) Using </a:t>
            </a:r>
            <a:r>
              <a:rPr lang="en-US" dirty="0" err="1">
                <a:solidFill>
                  <a:schemeClr val="bg1"/>
                </a:solidFill>
              </a:rPr>
              <a:t>packagename.classname</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82880" y="1832316"/>
            <a:ext cx="6400800" cy="430887"/>
          </a:xfrm>
        </p:spPr>
        <p:txBody>
          <a:bodyPr/>
          <a:lstStyle/>
          <a:p>
            <a:r>
              <a:rPr lang="en-US" dirty="0"/>
              <a:t>If you import </a:t>
            </a:r>
            <a:r>
              <a:rPr lang="en-US" dirty="0" err="1"/>
              <a:t>package.classname</a:t>
            </a:r>
            <a:r>
              <a:rPr lang="en-US" dirty="0"/>
              <a:t> then only declared class of this package will be accessible.</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8" y="2496284"/>
            <a:ext cx="23241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94" y="2282948"/>
            <a:ext cx="3236531" cy="19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293" y="2410559"/>
            <a:ext cx="310515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04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606" y="1260875"/>
            <a:ext cx="5133587" cy="406148"/>
          </a:xfrm>
        </p:spPr>
        <p:txBody>
          <a:bodyPr/>
          <a:lstStyle/>
          <a:p>
            <a:r>
              <a:rPr lang="en-US" dirty="0">
                <a:solidFill>
                  <a:schemeClr val="bg1"/>
                </a:solidFill>
              </a:rPr>
              <a:t>3) Using fully qualified name</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654148" y="1790113"/>
            <a:ext cx="6400800" cy="646331"/>
          </a:xfrm>
        </p:spPr>
        <p:txBody>
          <a:bodyPr/>
          <a:lstStyle/>
          <a:p>
            <a:r>
              <a:rPr lang="en-US" dirty="0"/>
              <a:t>If you use fully qualified name then only declared class of this package will be accessible. Now there is no need to import.</a:t>
            </a:r>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8" y="2496284"/>
            <a:ext cx="23241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293" y="2410559"/>
            <a:ext cx="310515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023" y="2117187"/>
            <a:ext cx="3404935" cy="195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46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0923" y="1865785"/>
            <a:ext cx="5486400" cy="800219"/>
          </a:xfrm>
        </p:spPr>
        <p:txBody>
          <a:bodyPr/>
          <a:lstStyle/>
          <a:p>
            <a:r>
              <a:rPr lang="en-US" dirty="0"/>
              <a:t>There are two ways to load the class files temporary and permanent.</a:t>
            </a:r>
            <a:endParaRPr lang="en-IN" dirty="0"/>
          </a:p>
        </p:txBody>
      </p:sp>
      <p:graphicFrame>
        <p:nvGraphicFramePr>
          <p:cNvPr id="6" name="Table 5"/>
          <p:cNvGraphicFramePr>
            <a:graphicFrameLocks noGrp="1"/>
          </p:cNvGraphicFramePr>
          <p:nvPr/>
        </p:nvGraphicFramePr>
        <p:xfrm>
          <a:off x="2372255" y="3062764"/>
          <a:ext cx="4399490" cy="518160"/>
        </p:xfrm>
        <a:graphic>
          <a:graphicData uri="http://schemas.openxmlformats.org/drawingml/2006/table">
            <a:tbl>
              <a:tblPr/>
              <a:tblGrid>
                <a:gridCol w="4399490">
                  <a:extLst>
                    <a:ext uri="{9D8B030D-6E8A-4147-A177-3AD203B41FA5}">
                      <a16:colId xmlns:a16="http://schemas.microsoft.com/office/drawing/2014/main" val="20000"/>
                    </a:ext>
                  </a:extLst>
                </a:gridCol>
              </a:tblGrid>
              <a:tr h="0">
                <a:tc>
                  <a:txBody>
                    <a:bodyPr/>
                    <a:lstStyle/>
                    <a:p>
                      <a:pPr algn="just"/>
                      <a:r>
                        <a:rPr lang="en-US" dirty="0">
                          <a:solidFill>
                            <a:srgbClr val="333333"/>
                          </a:solidFill>
                          <a:effectLst/>
                          <a:latin typeface="inter-regular"/>
                        </a:rPr>
                        <a:t>There are two ways to load the class files temporary and permanent.</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7" name="Rectangle 2"/>
          <p:cNvSpPr>
            <a:spLocks noGrp="1" noChangeArrowheads="1"/>
          </p:cNvSpPr>
          <p:nvPr>
            <p:ph type="subTitle"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Temporary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By setting the </a:t>
            </a:r>
            <a:r>
              <a:rPr kumimoji="0" lang="en-US" sz="1200" b="0" i="0" u="none" strike="noStrike" cap="none" normalizeH="0" baseline="0" dirty="0" err="1">
                <a:ln>
                  <a:noFill/>
                </a:ln>
                <a:solidFill>
                  <a:srgbClr val="000000"/>
                </a:solidFill>
                <a:effectLst/>
                <a:latin typeface="inter-regular"/>
                <a:cs typeface="Arial" pitchFamily="34" charset="0"/>
              </a:rPr>
              <a:t>classpath</a:t>
            </a:r>
            <a:r>
              <a:rPr kumimoji="0" lang="en-US" sz="1200" b="0" i="0" u="none" strike="noStrike" cap="none" normalizeH="0" baseline="0" dirty="0">
                <a:ln>
                  <a:noFill/>
                </a:ln>
                <a:solidFill>
                  <a:srgbClr val="000000"/>
                </a:solidFill>
                <a:effectLst/>
                <a:latin typeface="inter-regular"/>
                <a:cs typeface="Arial" pitchFamily="34" charset="0"/>
              </a:rPr>
              <a:t> in the command prompt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By -</a:t>
            </a:r>
            <a:r>
              <a:rPr kumimoji="0" lang="en-US" sz="1200" b="0" i="0" u="none" strike="noStrike" cap="none" normalizeH="0" baseline="0" dirty="0" err="1">
                <a:ln>
                  <a:noFill/>
                </a:ln>
                <a:solidFill>
                  <a:srgbClr val="000000"/>
                </a:solidFill>
                <a:effectLst/>
                <a:latin typeface="inter-regular"/>
                <a:cs typeface="Arial" pitchFamily="34" charset="0"/>
              </a:rPr>
              <a:t>classpath</a:t>
            </a:r>
            <a:r>
              <a:rPr kumimoji="0" lang="en-US" sz="1200" b="0" i="0" u="none" strike="noStrike" cap="none" normalizeH="0" baseline="0" dirty="0">
                <a:ln>
                  <a:noFill/>
                </a:ln>
                <a:solidFill>
                  <a:srgbClr val="000000"/>
                </a:solidFill>
                <a:effectLst/>
                <a:latin typeface="inter-regular"/>
                <a:cs typeface="Arial" pitchFamily="34" charset="0"/>
              </a:rPr>
              <a:t> switch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Permanent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By setting the </a:t>
            </a:r>
            <a:r>
              <a:rPr kumimoji="0" lang="en-US" sz="1200" b="0" i="0" u="none" strike="noStrike" cap="none" normalizeH="0" baseline="0" dirty="0" err="1">
                <a:ln>
                  <a:noFill/>
                </a:ln>
                <a:solidFill>
                  <a:srgbClr val="000000"/>
                </a:solidFill>
                <a:effectLst/>
                <a:latin typeface="inter-regular"/>
                <a:cs typeface="Arial" pitchFamily="34" charset="0"/>
              </a:rPr>
              <a:t>classpath</a:t>
            </a:r>
            <a:r>
              <a:rPr kumimoji="0" lang="en-US" sz="1200" b="0" i="0" u="none" strike="noStrike" cap="none" normalizeH="0" baseline="0" dirty="0">
                <a:ln>
                  <a:noFill/>
                </a:ln>
                <a:solidFill>
                  <a:srgbClr val="000000"/>
                </a:solidFill>
                <a:effectLst/>
                <a:latin typeface="inter-regular"/>
                <a:cs typeface="Arial" pitchFamily="34" charset="0"/>
              </a:rPr>
              <a:t> in the environment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inter-regular"/>
                <a:cs typeface="Arial" pitchFamily="34" charset="0"/>
              </a:rPr>
              <a:t>By creating the jar file, that contains all the class files, and copying the jar file in the </a:t>
            </a:r>
            <a:r>
              <a:rPr kumimoji="0" lang="en-US" sz="1200" b="0" i="0" u="none" strike="noStrike" cap="none" normalizeH="0" baseline="0" dirty="0" err="1">
                <a:ln>
                  <a:noFill/>
                </a:ln>
                <a:solidFill>
                  <a:srgbClr val="000000"/>
                </a:solidFill>
                <a:effectLst/>
                <a:latin typeface="inter-regular"/>
                <a:cs typeface="Arial" pitchFamily="34" charset="0"/>
              </a:rPr>
              <a:t>jre</a:t>
            </a:r>
            <a:r>
              <a:rPr kumimoji="0" lang="en-US" sz="1200" b="0" i="0" u="none" strike="noStrike" cap="none" normalizeH="0" baseline="0" dirty="0">
                <a:ln>
                  <a:noFill/>
                </a:ln>
                <a:solidFill>
                  <a:srgbClr val="000000"/>
                </a:solidFill>
                <a:effectLst/>
                <a:latin typeface="inter-regular"/>
                <a:cs typeface="Arial" pitchFamily="34" charset="0"/>
              </a:rPr>
              <a:t>/lib/</a:t>
            </a:r>
            <a:r>
              <a:rPr kumimoji="0" lang="en-US" sz="1200" b="0" i="0" u="none" strike="noStrike" cap="none" normalizeH="0" baseline="0" dirty="0" err="1">
                <a:ln>
                  <a:noFill/>
                </a:ln>
                <a:solidFill>
                  <a:srgbClr val="000000"/>
                </a:solidFill>
                <a:effectLst/>
                <a:latin typeface="inter-regular"/>
                <a:cs typeface="Arial" pitchFamily="34" charset="0"/>
              </a:rPr>
              <a:t>ext</a:t>
            </a:r>
            <a:r>
              <a:rPr kumimoji="0" lang="en-US" sz="1200" b="0" i="0" u="none" strike="noStrike" cap="none" normalizeH="0" baseline="0" dirty="0">
                <a:ln>
                  <a:noFill/>
                </a:ln>
                <a:solidFill>
                  <a:srgbClr val="000000"/>
                </a:solidFill>
                <a:effectLst/>
                <a:latin typeface="inter-regular"/>
                <a:cs typeface="Arial"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8679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0670" y="1246807"/>
            <a:ext cx="4254516" cy="385046"/>
          </a:xfrm>
        </p:spPr>
        <p:txBody>
          <a:bodyPr/>
          <a:lstStyle/>
          <a:p>
            <a:r>
              <a:rPr lang="en-US" dirty="0">
                <a:solidFill>
                  <a:schemeClr val="bg1"/>
                </a:solidFill>
              </a:rPr>
              <a:t>Java Static Import</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914400" y="1825283"/>
            <a:ext cx="6400800" cy="1508105"/>
          </a:xfrm>
        </p:spPr>
        <p:txBody>
          <a:bodyPr/>
          <a:lstStyle/>
          <a:p>
            <a:r>
              <a:rPr lang="en-US" dirty="0"/>
              <a:t>The static import feature of Java 5 facilitate the java programmer to access any static member of a class directly. There is no need to qualify it by the class name.</a:t>
            </a:r>
          </a:p>
          <a:p>
            <a:r>
              <a:rPr lang="en-US" b="1" dirty="0"/>
              <a:t>Advantage :</a:t>
            </a:r>
          </a:p>
          <a:p>
            <a:r>
              <a:rPr lang="en-US" dirty="0"/>
              <a:t>Less coding is required if you have access any static member of a class </a:t>
            </a:r>
            <a:r>
              <a:rPr lang="en-US" dirty="0" err="1"/>
              <a:t>oftenly</a:t>
            </a:r>
            <a:r>
              <a:rPr lang="en-US" dirty="0"/>
              <a:t>.</a:t>
            </a:r>
          </a:p>
          <a:p>
            <a:r>
              <a:rPr lang="en-US" b="1" dirty="0"/>
              <a:t>Disadvantage:</a:t>
            </a:r>
          </a:p>
          <a:p>
            <a:r>
              <a:rPr lang="en-US" dirty="0"/>
              <a:t>If you overuse the static import feature, it makes the program unreadable and unmaintainable.</a:t>
            </a:r>
          </a:p>
        </p:txBody>
      </p:sp>
    </p:spTree>
    <p:extLst>
      <p:ext uri="{BB962C8B-B14F-4D97-AF65-F5344CB8AC3E}">
        <p14:creationId xmlns:p14="http://schemas.microsoft.com/office/powerpoint/2010/main" val="91360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043" y="1289010"/>
            <a:ext cx="4599015" cy="385046"/>
          </a:xfrm>
        </p:spPr>
        <p:txBody>
          <a:bodyPr/>
          <a:lstStyle/>
          <a:p>
            <a:r>
              <a:rPr lang="en-IN" b="0" dirty="0">
                <a:solidFill>
                  <a:schemeClr val="bg1"/>
                </a:solidFill>
              </a:rPr>
              <a:t>Example of static import</a:t>
            </a:r>
            <a:br>
              <a:rPr lang="en-IN" b="0" dirty="0">
                <a:solidFill>
                  <a:schemeClr val="bg1"/>
                </a:solidFill>
              </a:rPr>
            </a:br>
            <a:endParaRPr lang="en-IN"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49" y="1819007"/>
            <a:ext cx="4654551" cy="301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9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1010" y="1267908"/>
            <a:ext cx="2875722" cy="400110"/>
          </a:xfrm>
        </p:spPr>
        <p:txBody>
          <a:bodyPr/>
          <a:lstStyle/>
          <a:p>
            <a:r>
              <a:rPr lang="en-IN" dirty="0">
                <a:solidFill>
                  <a:schemeClr val="bg1"/>
                </a:solidFill>
              </a:rPr>
              <a:t>Interface</a:t>
            </a:r>
          </a:p>
        </p:txBody>
      </p:sp>
      <p:sp>
        <p:nvSpPr>
          <p:cNvPr id="3" name="Subtitle 2"/>
          <p:cNvSpPr>
            <a:spLocks noGrp="1"/>
          </p:cNvSpPr>
          <p:nvPr>
            <p:ph type="subTitle" idx="1"/>
          </p:nvPr>
        </p:nvSpPr>
        <p:spPr>
          <a:xfrm>
            <a:off x="414997" y="1853418"/>
            <a:ext cx="7280031" cy="2585323"/>
          </a:xfrm>
        </p:spPr>
        <p:txBody>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t>
            </a:r>
            <a:r>
              <a:rPr lang="en-US" b="1" dirty="0"/>
              <a:t>abstraction. </a:t>
            </a:r>
            <a:r>
              <a:rPr lang="en-US" dirty="0"/>
              <a:t>There can be only abstract methods in the Java interface, not method body. It is used to achieve abstraction and </a:t>
            </a:r>
            <a:r>
              <a:rPr lang="en-US" b="1" dirty="0"/>
              <a:t>multiple inheritance in java.</a:t>
            </a:r>
          </a:p>
          <a:p>
            <a:r>
              <a:rPr lang="en-US" dirty="0"/>
              <a:t>In other words, you can say that interfaces can have abstract methods and variables. It cannot have a method body.</a:t>
            </a:r>
          </a:p>
          <a:p>
            <a:r>
              <a:rPr lang="en-US" dirty="0"/>
              <a:t>Java Interface also </a:t>
            </a:r>
            <a:r>
              <a:rPr lang="en-US" b="1" dirty="0"/>
              <a:t>represents the IS-A relationship</a:t>
            </a:r>
            <a:r>
              <a:rPr lang="en-US" dirty="0"/>
              <a:t>.</a:t>
            </a:r>
          </a:p>
          <a:p>
            <a:r>
              <a:rPr lang="en-US" dirty="0"/>
              <a:t>It cannot be instantiated just like the abstract class.</a:t>
            </a:r>
          </a:p>
          <a:p>
            <a:r>
              <a:rPr lang="en-US" dirty="0"/>
              <a:t>Since Java 8, we can have </a:t>
            </a:r>
            <a:r>
              <a:rPr lang="en-US" b="1" dirty="0"/>
              <a:t>default and static methods</a:t>
            </a:r>
            <a:r>
              <a:rPr lang="en-US" dirty="0"/>
              <a:t> in an interface.</a:t>
            </a:r>
          </a:p>
          <a:p>
            <a:r>
              <a:rPr lang="en-US" dirty="0"/>
              <a:t>Since Java 9, we can have </a:t>
            </a:r>
            <a:r>
              <a:rPr lang="en-US" b="1" dirty="0"/>
              <a:t>private methods</a:t>
            </a:r>
            <a:r>
              <a:rPr lang="en-US" dirty="0"/>
              <a:t> in an interface.</a:t>
            </a:r>
          </a:p>
          <a:p>
            <a:endParaRPr lang="en-US" dirty="0"/>
          </a:p>
          <a:p>
            <a:endParaRPr lang="en-IN" dirty="0"/>
          </a:p>
        </p:txBody>
      </p:sp>
    </p:spTree>
    <p:extLst>
      <p:ext uri="{BB962C8B-B14F-4D97-AF65-F5344CB8AC3E}">
        <p14:creationId xmlns:p14="http://schemas.microsoft.com/office/powerpoint/2010/main" val="18503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0"/>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3" name="Google Shape;113;p15"/>
          <p:cNvSpPr txBox="1"/>
          <p:nvPr/>
        </p:nvSpPr>
        <p:spPr>
          <a:xfrm>
            <a:off x="1221426" y="2831593"/>
            <a:ext cx="6280660" cy="410207"/>
          </a:xfrm>
          <a:prstGeom prst="rect">
            <a:avLst/>
          </a:prstGeom>
          <a:noFill/>
          <a:ln>
            <a:noFill/>
          </a:ln>
        </p:spPr>
        <p:txBody>
          <a:bodyPr spcFirstLastPara="1" wrap="square" lIns="0" tIns="10000" rIns="0" bIns="0" anchor="t" anchorCtr="0">
            <a:spAutoFit/>
          </a:bodyPr>
          <a:lstStyle/>
          <a:p>
            <a:pPr marL="12700" marR="0" lvl="0" indent="0" algn="just" rtl="0">
              <a:lnSpc>
                <a:spcPct val="100000"/>
              </a:lnSpc>
              <a:spcBef>
                <a:spcPts val="0"/>
              </a:spcBef>
              <a:spcAft>
                <a:spcPts val="0"/>
              </a:spcAft>
              <a:buNone/>
            </a:pPr>
            <a:r>
              <a:rPr lang="en" sz="2600" b="1" dirty="0">
                <a:solidFill>
                  <a:srgbClr val="FFFFFF"/>
                </a:solidFill>
                <a:latin typeface="Calibri"/>
                <a:ea typeface="Calibri"/>
                <a:cs typeface="Calibri"/>
                <a:sym typeface="Calibri"/>
              </a:rPr>
              <a:t>                 String , Packages and InterFaces</a:t>
            </a:r>
            <a:endParaRPr sz="2600" dirty="0">
              <a:solidFill>
                <a:schemeClr val="dk1"/>
              </a:solidFill>
              <a:latin typeface="Calibri"/>
              <a:ea typeface="Calibri"/>
              <a:cs typeface="Calibri"/>
              <a:sym typeface="Calibri"/>
            </a:endParaRPr>
          </a:p>
        </p:txBody>
      </p:sp>
      <p:sp>
        <p:nvSpPr>
          <p:cNvPr id="114" name="Google Shape;114;p15"/>
          <p:cNvSpPr txBox="1">
            <a:spLocks noGrp="1"/>
          </p:cNvSpPr>
          <p:nvPr>
            <p:ph type="ctrTitle"/>
          </p:nvPr>
        </p:nvSpPr>
        <p:spPr>
          <a:xfrm>
            <a:off x="3785330" y="2308917"/>
            <a:ext cx="1573500" cy="4104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None/>
            </a:pPr>
            <a:r>
              <a:rPr lang="en" dirty="0"/>
              <a:t>UNIT-7</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683" y="1338248"/>
            <a:ext cx="3881722" cy="800219"/>
          </a:xfrm>
        </p:spPr>
        <p:txBody>
          <a:bodyPr/>
          <a:lstStyle/>
          <a:p>
            <a:r>
              <a:rPr lang="en-US" b="0" dirty="0">
                <a:solidFill>
                  <a:schemeClr val="bg1"/>
                </a:solidFill>
              </a:rPr>
              <a:t>Why use Java interface?</a:t>
            </a:r>
            <a:br>
              <a:rPr lang="en-US" b="0"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181686" y="1832317"/>
            <a:ext cx="6400800" cy="430887"/>
          </a:xfrm>
        </p:spPr>
        <p:txBody>
          <a:bodyPr/>
          <a:lstStyle/>
          <a:p>
            <a:r>
              <a:rPr lang="en-US" dirty="0"/>
              <a:t>There are mainly three reasons to use interface.</a:t>
            </a:r>
            <a:br>
              <a:rPr lang="en-US"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513" y="2154670"/>
            <a:ext cx="3793881" cy="288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32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56271" y="1232154"/>
            <a:ext cx="9087729"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algn="ctr"/>
            <a:r>
              <a:rPr lang="en-US" sz="2400" dirty="0">
                <a:solidFill>
                  <a:schemeClr val="bg1"/>
                </a:solidFill>
              </a:rPr>
              <a:t>What is a way declare an interface?</a:t>
            </a:r>
          </a:p>
        </p:txBody>
      </p:sp>
      <p:sp>
        <p:nvSpPr>
          <p:cNvPr id="120" name="Google Shape;120;p16"/>
          <p:cNvSpPr txBox="1">
            <a:spLocks noGrp="1"/>
          </p:cNvSpPr>
          <p:nvPr>
            <p:ph type="ctrTitle"/>
          </p:nvPr>
        </p:nvSpPr>
        <p:spPr>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a:solidFill>
                  <a:srgbClr val="FFFFFF"/>
                </a:solidFill>
              </a:rPr>
              <a:t>Contents</a:t>
            </a:r>
            <a:endParaRPr sz="2400"/>
          </a:p>
        </p:txBody>
      </p:sp>
      <p:sp>
        <p:nvSpPr>
          <p:cNvPr id="2" name="Subtitle 1"/>
          <p:cNvSpPr>
            <a:spLocks noGrp="1"/>
          </p:cNvSpPr>
          <p:nvPr>
            <p:ph type="subTitle" idx="1"/>
          </p:nvPr>
        </p:nvSpPr>
        <p:spPr>
          <a:xfrm>
            <a:off x="1399735" y="1783079"/>
            <a:ext cx="6400800" cy="2369880"/>
          </a:xfrm>
        </p:spPr>
        <p:txBody>
          <a:bodyPr/>
          <a:lstStyle/>
          <a:p>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fontAlgn="base"/>
            <a:r>
              <a:rPr lang="en-US" b="1" dirty="0"/>
              <a:t>Syntax for Java Interfaces</a:t>
            </a:r>
          </a:p>
          <a:p>
            <a:r>
              <a:rPr lang="en-US" dirty="0"/>
              <a:t>interface </a:t>
            </a:r>
            <a:r>
              <a:rPr lang="en-US" dirty="0" err="1"/>
              <a:t>interfaceName</a:t>
            </a:r>
            <a:r>
              <a:rPr lang="en-US" dirty="0"/>
              <a:t>{</a:t>
            </a:r>
            <a:br>
              <a:rPr lang="en-US" dirty="0"/>
            </a:br>
            <a:r>
              <a:rPr lang="en-US" dirty="0"/>
              <a:t>// declare constant fields</a:t>
            </a:r>
            <a:br>
              <a:rPr lang="en-US" dirty="0"/>
            </a:br>
            <a:r>
              <a:rPr lang="en-US" dirty="0"/>
              <a:t>// declare methods that abstract </a:t>
            </a:r>
            <a:br>
              <a:rPr lang="en-US" dirty="0"/>
            </a:br>
            <a:r>
              <a:rPr lang="en-US" dirty="0"/>
              <a:t>// by default. </a:t>
            </a:r>
            <a:br>
              <a:rPr lang="en-US" dirty="0"/>
            </a:br>
            <a:r>
              <a:rPr lang="en-US" dirty="0"/>
              <a:t>}</a:t>
            </a:r>
          </a:p>
          <a:p>
            <a:endParaRPr lang="en-IN"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555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436" y="1281975"/>
            <a:ext cx="7498080" cy="800219"/>
          </a:xfrm>
        </p:spPr>
        <p:txBody>
          <a:bodyPr/>
          <a:lstStyle/>
          <a:p>
            <a:r>
              <a:rPr lang="en-US" dirty="0">
                <a:solidFill>
                  <a:schemeClr val="bg1"/>
                </a:solidFill>
              </a:rPr>
              <a:t>Why use interfaces when we have abstract classes?</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202788" y="1846385"/>
            <a:ext cx="6400800" cy="1723549"/>
          </a:xfrm>
        </p:spPr>
        <p:txBody>
          <a:bodyPr/>
          <a:lstStyle/>
          <a:p>
            <a:pPr fontAlgn="base"/>
            <a:r>
              <a:rPr lang="en-US" dirty="0"/>
              <a:t>The reason is, abstract classes may contain non-final variables, whereas variables in the interface are final, public, and static.</a:t>
            </a:r>
          </a:p>
          <a:p>
            <a:r>
              <a:rPr lang="en-US" dirty="0"/>
              <a:t>// A simple interface</a:t>
            </a:r>
            <a:br>
              <a:rPr lang="en-US" dirty="0"/>
            </a:br>
            <a:r>
              <a:rPr lang="en-US" dirty="0" err="1"/>
              <a:t>interface</a:t>
            </a:r>
            <a:r>
              <a:rPr lang="en-US" dirty="0"/>
              <a:t> Player</a:t>
            </a:r>
            <a:br>
              <a:rPr lang="en-US" dirty="0"/>
            </a:br>
            <a:r>
              <a:rPr lang="en-US" dirty="0"/>
              <a:t>{</a:t>
            </a:r>
            <a:br>
              <a:rPr lang="en-US" dirty="0"/>
            </a:br>
            <a:r>
              <a:rPr lang="en-US" dirty="0"/>
              <a:t>final </a:t>
            </a:r>
            <a:r>
              <a:rPr lang="en-US" dirty="0" err="1"/>
              <a:t>int</a:t>
            </a:r>
            <a:r>
              <a:rPr lang="en-US" dirty="0"/>
              <a:t> id = 10;</a:t>
            </a:r>
            <a:br>
              <a:rPr lang="en-US" dirty="0"/>
            </a:br>
            <a:r>
              <a:rPr lang="en-US" dirty="0" err="1"/>
              <a:t>int</a:t>
            </a:r>
            <a:r>
              <a:rPr lang="en-US" dirty="0"/>
              <a:t> move();</a:t>
            </a:r>
            <a:br>
              <a:rPr lang="en-US" dirty="0"/>
            </a:br>
            <a:r>
              <a:rPr lang="en-US" dirty="0"/>
              <a:t>}</a:t>
            </a:r>
            <a:endParaRPr lang="en-IN" dirty="0"/>
          </a:p>
        </p:txBody>
      </p:sp>
    </p:spTree>
    <p:extLst>
      <p:ext uri="{BB962C8B-B14F-4D97-AF65-F5344CB8AC3E}">
        <p14:creationId xmlns:p14="http://schemas.microsoft.com/office/powerpoint/2010/main" val="332325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9397" y="1274942"/>
            <a:ext cx="5760719" cy="800219"/>
          </a:xfrm>
        </p:spPr>
        <p:txBody>
          <a:bodyPr/>
          <a:lstStyle/>
          <a:p>
            <a:r>
              <a:rPr lang="en-US" dirty="0">
                <a:solidFill>
                  <a:schemeClr val="bg1"/>
                </a:solidFill>
              </a:rPr>
              <a:t>Relationship Between Class and Interface</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174653" y="1832316"/>
            <a:ext cx="6400800" cy="430887"/>
          </a:xfrm>
        </p:spPr>
        <p:txBody>
          <a:bodyPr/>
          <a:lstStyle/>
          <a:p>
            <a:r>
              <a:rPr lang="en-US" dirty="0"/>
              <a:t>A class can extend another class similar to this an interface can extend another interface. But only a class can extend to another interface,</a:t>
            </a:r>
            <a:endParaRPr lang="en-IN" dirty="0"/>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45" y="2443724"/>
            <a:ext cx="5746652" cy="211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98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92" y="1246806"/>
            <a:ext cx="9065507" cy="800219"/>
          </a:xfrm>
        </p:spPr>
        <p:txBody>
          <a:bodyPr/>
          <a:lstStyle/>
          <a:p>
            <a:r>
              <a:rPr lang="en-IN" b="0" dirty="0">
                <a:solidFill>
                  <a:schemeClr val="bg1"/>
                </a:solidFill>
              </a:rPr>
              <a:t>Interface Example: Shape</a:t>
            </a:r>
            <a:br>
              <a:rPr lang="en-IN" b="0" dirty="0">
                <a:solidFill>
                  <a:schemeClr val="bg1"/>
                </a:solidFill>
              </a:rPr>
            </a:br>
            <a:endParaRPr lang="en-IN"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3" y="1752984"/>
            <a:ext cx="4473525" cy="329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01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228" y="1260875"/>
            <a:ext cx="6569612" cy="800219"/>
          </a:xfrm>
        </p:spPr>
        <p:txBody>
          <a:bodyPr/>
          <a:lstStyle/>
          <a:p>
            <a:pPr fontAlgn="base"/>
            <a:r>
              <a:rPr lang="en-US" dirty="0">
                <a:solidFill>
                  <a:schemeClr val="bg1"/>
                </a:solidFill>
              </a:rPr>
              <a:t>Multiple Inheritance in Java Using Interface</a:t>
            </a:r>
            <a:br>
              <a:rPr lang="en-US" dirty="0">
                <a:solidFill>
                  <a:schemeClr val="bg1"/>
                </a:solidFill>
              </a:rPr>
            </a:br>
            <a:endParaRPr lang="en-US" b="0" dirty="0">
              <a:solidFill>
                <a:schemeClr val="bg1"/>
              </a:solidFill>
            </a:endParaRPr>
          </a:p>
        </p:txBody>
      </p:sp>
      <p:sp>
        <p:nvSpPr>
          <p:cNvPr id="3" name="Subtitle 2"/>
          <p:cNvSpPr>
            <a:spLocks noGrp="1"/>
          </p:cNvSpPr>
          <p:nvPr>
            <p:ph type="subTitle" idx="1"/>
          </p:nvPr>
        </p:nvSpPr>
        <p:spPr>
          <a:xfrm>
            <a:off x="1209821" y="1846385"/>
            <a:ext cx="6400800" cy="646331"/>
          </a:xfrm>
        </p:spPr>
        <p:txBody>
          <a:bodyPr/>
          <a:lstStyle/>
          <a:p>
            <a:r>
              <a:rPr lang="en-US" dirty="0"/>
              <a:t>Multiple Inheritance is an OOPs concept that can’t be implemented in Java using classes. But we can use multiple inheritances in Java using Interface.</a:t>
            </a:r>
          </a:p>
          <a:p>
            <a:r>
              <a:rPr lang="en-US" b="1" i="1" dirty="0"/>
              <a:t>Implementation: </a:t>
            </a:r>
            <a:r>
              <a:rPr lang="en-US" i="1" dirty="0"/>
              <a:t>To implement an interface, we use the keyword </a:t>
            </a:r>
            <a:r>
              <a:rPr lang="en-US" b="1" i="1" dirty="0"/>
              <a:t>implements</a:t>
            </a:r>
            <a:endParaRPr lang="en-IN" dirty="0"/>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057" y="2496209"/>
            <a:ext cx="6625885" cy="244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002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39773"/>
            <a:ext cx="9144000" cy="420215"/>
          </a:xfrm>
        </p:spPr>
        <p:txBody>
          <a:bodyPr/>
          <a:lstStyle/>
          <a:p>
            <a:r>
              <a:rPr lang="en-US" b="0" dirty="0">
                <a:solidFill>
                  <a:schemeClr val="bg1"/>
                </a:solidFill>
              </a:rPr>
              <a:t>Example of Multiple inheritance by interface</a:t>
            </a:r>
            <a:br>
              <a:rPr lang="en-US" b="0" dirty="0">
                <a:solidFill>
                  <a:schemeClr val="bg1"/>
                </a:solidFill>
              </a:rPr>
            </a:b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26" y="1765300"/>
            <a:ext cx="4597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24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09" y="1274943"/>
            <a:ext cx="5267390" cy="800219"/>
          </a:xfrm>
        </p:spPr>
        <p:txBody>
          <a:bodyPr/>
          <a:lstStyle/>
          <a:p>
            <a:r>
              <a:rPr lang="en-US" dirty="0">
                <a:solidFill>
                  <a:schemeClr val="bg1"/>
                </a:solidFill>
              </a:rPr>
              <a:t>Interface inheritance</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4649371" y="1979614"/>
            <a:ext cx="4164037" cy="1692054"/>
          </a:xfrm>
        </p:spPr>
        <p:txBody>
          <a:bodyPr/>
          <a:lstStyle/>
          <a:p>
            <a:r>
              <a:rPr lang="en-US" dirty="0"/>
              <a:t>A class implements an interface, but one interface extends another interface.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04" y="1803768"/>
            <a:ext cx="3822360" cy="3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614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17"/>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8931226" cy="870433"/>
          </a:xfrm>
          <a:prstGeom prst="rect">
            <a:avLst/>
          </a:prstGeom>
          <a:noFill/>
          <a:ln>
            <a:noFill/>
          </a:ln>
        </p:spPr>
        <p:txBody>
          <a:bodyPr spcFirstLastPara="1" wrap="square" lIns="0" tIns="8575" rIns="0" bIns="0" anchor="t" anchorCtr="0">
            <a:spAutoFit/>
          </a:bodyPr>
          <a:lstStyle/>
          <a:p>
            <a:pPr algn="ctr">
              <a:buClr>
                <a:schemeClr val="dk1"/>
              </a:buClr>
              <a:buSzPts val="2800"/>
            </a:pPr>
            <a:r>
              <a:rPr lang="en-US" sz="2800" dirty="0">
                <a:solidFill>
                  <a:schemeClr val="bg1"/>
                </a:solidFill>
              </a:rPr>
              <a:t>Difference Between Class and Interface</a:t>
            </a:r>
            <a:br>
              <a:rPr lang="en-US" sz="2800" dirty="0">
                <a:solidFill>
                  <a:schemeClr val="bg1"/>
                </a:solidFill>
              </a:rPr>
            </a:br>
            <a:endParaRPr sz="28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69496785"/>
              </p:ext>
            </p:extLst>
          </p:nvPr>
        </p:nvGraphicFramePr>
        <p:xfrm>
          <a:off x="1104312" y="1878036"/>
          <a:ext cx="6112414" cy="3065067"/>
        </p:xfrm>
        <a:graphic>
          <a:graphicData uri="http://schemas.openxmlformats.org/drawingml/2006/table">
            <a:tbl>
              <a:tblPr/>
              <a:tblGrid>
                <a:gridCol w="3056207">
                  <a:extLst>
                    <a:ext uri="{9D8B030D-6E8A-4147-A177-3AD203B41FA5}">
                      <a16:colId xmlns:a16="http://schemas.microsoft.com/office/drawing/2014/main" val="20000"/>
                    </a:ext>
                  </a:extLst>
                </a:gridCol>
                <a:gridCol w="3056207">
                  <a:extLst>
                    <a:ext uri="{9D8B030D-6E8A-4147-A177-3AD203B41FA5}">
                      <a16:colId xmlns:a16="http://schemas.microsoft.com/office/drawing/2014/main" val="20001"/>
                    </a:ext>
                  </a:extLst>
                </a:gridCol>
              </a:tblGrid>
              <a:tr h="371329">
                <a:tc>
                  <a:txBody>
                    <a:bodyPr/>
                    <a:lstStyle/>
                    <a:p>
                      <a:pPr algn="ctr" rtl="0" fontAlgn="base"/>
                      <a:r>
                        <a:rPr lang="en-IN" sz="1600" b="1">
                          <a:effectLst/>
                        </a:rPr>
                        <a:t>Class</a:t>
                      </a:r>
                    </a:p>
                  </a:txBody>
                  <a:tcPr marL="22006" marR="22006" marT="36676" marB="3667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600" b="1">
                          <a:effectLst/>
                        </a:rPr>
                        <a:t>Interface</a:t>
                      </a:r>
                    </a:p>
                  </a:txBody>
                  <a:tcPr marL="36676" marR="36676" marT="36676" marB="36676"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25310">
                <a:tc>
                  <a:txBody>
                    <a:bodyPr/>
                    <a:lstStyle/>
                    <a:p>
                      <a:pPr algn="ctr" fontAlgn="ctr"/>
                      <a:r>
                        <a:rPr lang="en-US" sz="1600" b="0">
                          <a:effectLst/>
                        </a:rPr>
                        <a:t>In class, you can instantiate variables and create an object.</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In an interface, you can’t instantiate variables and create an object.                       </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17475">
                <a:tc>
                  <a:txBody>
                    <a:bodyPr/>
                    <a:lstStyle/>
                    <a:p>
                      <a:pPr algn="ctr" fontAlgn="ctr"/>
                      <a:r>
                        <a:rPr lang="en-US" sz="1600" b="0">
                          <a:effectLst/>
                        </a:rPr>
                        <a:t>A class can contain concrete (with implementation) methods</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The interface cannot contain concrete (with implementation) methods.</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17475">
                <a:tc>
                  <a:txBody>
                    <a:bodyPr/>
                    <a:lstStyle/>
                    <a:p>
                      <a:pPr algn="ctr" fontAlgn="ctr"/>
                      <a:r>
                        <a:rPr lang="en-US" sz="1600" b="0">
                          <a:effectLst/>
                        </a:rPr>
                        <a:t>The access specifiers used with classes are private, protected, and public.</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rPr>
                        <a:t>In Interface only one </a:t>
                      </a:r>
                      <a:r>
                        <a:rPr lang="en-US" sz="1600" b="0" dirty="0" err="1">
                          <a:effectLst/>
                        </a:rPr>
                        <a:t>specifier</a:t>
                      </a:r>
                      <a:r>
                        <a:rPr lang="en-US" sz="1600" b="0" dirty="0">
                          <a:effectLst/>
                        </a:rPr>
                        <a:t> is used- Public.</a:t>
                      </a:r>
                    </a:p>
                  </a:txBody>
                  <a:tcPr marL="36676" marR="36676" marT="51347" marB="513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286" y="1232153"/>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lvl="0" algn="ctr"/>
            <a:r>
              <a:rPr lang="en-US" sz="2400" dirty="0">
                <a:solidFill>
                  <a:schemeClr val="bg1"/>
                </a:solidFill>
              </a:rPr>
              <a:t>Advantages of Interfaces in Java</a:t>
            </a:r>
            <a:endParaRPr sz="2400" dirty="0">
              <a:solidFill>
                <a:schemeClr val="bg1"/>
              </a:solidFill>
              <a:latin typeface="Calibri"/>
              <a:ea typeface="Calibri"/>
              <a:cs typeface="Calibri"/>
              <a:sym typeface="Calibri"/>
            </a:endParaRPr>
          </a:p>
        </p:txBody>
      </p:sp>
      <p:sp>
        <p:nvSpPr>
          <p:cNvPr id="136" name="Google Shape;136;p18"/>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8"/>
          <p:cNvSpPr txBox="1"/>
          <p:nvPr/>
        </p:nvSpPr>
        <p:spPr>
          <a:xfrm>
            <a:off x="278892" y="1913877"/>
            <a:ext cx="8179200" cy="284700"/>
          </a:xfrm>
          <a:prstGeom prst="rect">
            <a:avLst/>
          </a:prstGeom>
          <a:noFill/>
          <a:ln>
            <a:noFill/>
          </a:ln>
        </p:spPr>
        <p:txBody>
          <a:bodyPr spcFirstLastPara="1" wrap="square" lIns="68575" tIns="34275" rIns="68575" bIns="34275" anchor="t" anchorCtr="0">
            <a:spAutoFit/>
          </a:bodyPr>
          <a:lstStyle/>
          <a:p>
            <a:pPr marL="457200" marR="0" lvl="0" indent="-317500" algn="l" rtl="0">
              <a:spcBef>
                <a:spcPts val="0"/>
              </a:spcBef>
              <a:spcAft>
                <a:spcPts val="0"/>
              </a:spcAft>
              <a:buClr>
                <a:schemeClr val="dk1"/>
              </a:buClr>
              <a:buSzPts val="1400"/>
              <a:buFont typeface="Calibri"/>
              <a:buChar char="➔"/>
            </a:pPr>
            <a:endParaRPr sz="1400">
              <a:solidFill>
                <a:schemeClr val="dk1"/>
              </a:solidFill>
              <a:latin typeface="Calibri"/>
              <a:ea typeface="Calibri"/>
              <a:cs typeface="Calibri"/>
              <a:sym typeface="Calibri"/>
            </a:endParaRPr>
          </a:p>
        </p:txBody>
      </p:sp>
      <p:sp>
        <p:nvSpPr>
          <p:cNvPr id="138" name="Google Shape;138;p18"/>
          <p:cNvSpPr txBox="1">
            <a:spLocks noGrp="1"/>
          </p:cNvSpPr>
          <p:nvPr>
            <p:ph type="title"/>
          </p:nvPr>
        </p:nvSpPr>
        <p:spPr>
          <a:xfrm>
            <a:off x="965395" y="1913877"/>
            <a:ext cx="6961750" cy="993544"/>
          </a:xfrm>
          <a:prstGeom prst="rect">
            <a:avLst/>
          </a:prstGeom>
          <a:noFill/>
          <a:ln>
            <a:noFill/>
          </a:ln>
        </p:spPr>
        <p:txBody>
          <a:bodyPr spcFirstLastPara="1" wrap="square" lIns="0" tIns="8575" rIns="0" bIns="0" anchor="t" anchorCtr="0">
            <a:spAutoFit/>
          </a:bodyPr>
          <a:lstStyle/>
          <a:p>
            <a:pPr fontAlgn="base"/>
            <a:r>
              <a:rPr lang="en-US" sz="1600" b="0" dirty="0"/>
              <a:t>Without bothering about the implementation part, we can achieve the security of the implementation.</a:t>
            </a:r>
            <a:br>
              <a:rPr lang="en-US" sz="1600" b="0" dirty="0"/>
            </a:br>
            <a:r>
              <a:rPr lang="en-US" sz="1600" b="0" dirty="0"/>
              <a:t>In Java, multiple inheritances are not allowed, however, you can use an interface to make use of it as you can implement more than one interface.</a:t>
            </a:r>
          </a:p>
        </p:txBody>
      </p:sp>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52622" y="1659988"/>
            <a:ext cx="7656825" cy="2800767"/>
          </a:xfrm>
        </p:spPr>
        <p:txBody>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string</a:t>
            </a:r>
            <a:r>
              <a:rPr lang="en-US" dirty="0">
                <a:latin typeface="Times New Roman" pitchFamily="18" charset="0"/>
                <a:cs typeface="Times New Roman" pitchFamily="18" charset="0"/>
              </a:rPr>
              <a:t> is a collection of characters. In Java, a string is an object that represents a collection of objects. A string is a predefined class used to create string objects. It is an </a:t>
            </a:r>
            <a:r>
              <a:rPr lang="en-US" b="1" dirty="0">
                <a:latin typeface="Times New Roman" pitchFamily="18" charset="0"/>
                <a:cs typeface="Times New Roman" pitchFamily="18" charset="0"/>
              </a:rPr>
              <a:t>immutable object</a:t>
            </a:r>
            <a:r>
              <a:rPr lang="en-US" dirty="0">
                <a:latin typeface="Times New Roman" pitchFamily="18" charset="0"/>
                <a:cs typeface="Times New Roman" pitchFamily="18" charset="0"/>
              </a:rPr>
              <a:t>, which means it can’t be updated once created.</a:t>
            </a:r>
          </a:p>
          <a:p>
            <a:r>
              <a:rPr lang="en-US" dirty="0">
                <a:latin typeface="Times New Roman" pitchFamily="18" charset="0"/>
                <a:cs typeface="Times New Roman" pitchFamily="18" charset="0"/>
              </a:rPr>
              <a:t>The string class has a set of built-in-methods, defined below.</a:t>
            </a:r>
          </a:p>
          <a:p>
            <a:r>
              <a:rPr lang="en-US" dirty="0" err="1">
                <a:latin typeface="Times New Roman" pitchFamily="18" charset="0"/>
                <a:cs typeface="Times New Roman" pitchFamily="18" charset="0"/>
              </a:rPr>
              <a:t>charAt</a:t>
            </a:r>
            <a:r>
              <a:rPr lang="en-US" dirty="0">
                <a:latin typeface="Times New Roman" pitchFamily="18" charset="0"/>
                <a:cs typeface="Times New Roman" pitchFamily="18" charset="0"/>
              </a:rPr>
              <a:t>(): It returns a character at a specified position.</a:t>
            </a:r>
          </a:p>
          <a:p>
            <a:r>
              <a:rPr lang="en-US" dirty="0">
                <a:latin typeface="Times New Roman" pitchFamily="18" charset="0"/>
                <a:cs typeface="Times New Roman" pitchFamily="18" charset="0"/>
              </a:rPr>
              <a:t>equals(): It compares the two given strings and returns a Boolean, that is, True or False.</a:t>
            </a:r>
          </a:p>
          <a:p>
            <a:r>
              <a:rPr lang="en-US" dirty="0" err="1">
                <a:latin typeface="Times New Roman" pitchFamily="18" charset="0"/>
                <a:cs typeface="Times New Roman" pitchFamily="18" charset="0"/>
              </a:rPr>
              <a:t>concat</a:t>
            </a:r>
            <a:r>
              <a:rPr lang="en-US" dirty="0">
                <a:latin typeface="Times New Roman" pitchFamily="18" charset="0"/>
                <a:cs typeface="Times New Roman" pitchFamily="18" charset="0"/>
              </a:rPr>
              <a:t>(): Appends one string to the end of another.</a:t>
            </a:r>
          </a:p>
          <a:p>
            <a:r>
              <a:rPr lang="en-US" dirty="0">
                <a:latin typeface="Times New Roman" pitchFamily="18" charset="0"/>
                <a:cs typeface="Times New Roman" pitchFamily="18" charset="0"/>
              </a:rPr>
              <a:t>length(): Returns the length of a specified string.</a:t>
            </a:r>
          </a:p>
          <a:p>
            <a:r>
              <a:rPr lang="en-US" dirty="0" err="1">
                <a:latin typeface="Times New Roman" pitchFamily="18" charset="0"/>
                <a:cs typeface="Times New Roman" pitchFamily="18" charset="0"/>
              </a:rPr>
              <a:t>toLowerCase</a:t>
            </a:r>
            <a:r>
              <a:rPr lang="en-US" dirty="0">
                <a:latin typeface="Times New Roman" pitchFamily="18" charset="0"/>
                <a:cs typeface="Times New Roman" pitchFamily="18" charset="0"/>
              </a:rPr>
              <a:t>(): Converts the string to lowercase letters.</a:t>
            </a:r>
          </a:p>
          <a:p>
            <a:r>
              <a:rPr lang="en-US" dirty="0" err="1">
                <a:latin typeface="Times New Roman" pitchFamily="18" charset="0"/>
                <a:cs typeface="Times New Roman" pitchFamily="18" charset="0"/>
              </a:rPr>
              <a:t>toUpperCase</a:t>
            </a:r>
            <a:r>
              <a:rPr lang="en-US" dirty="0">
                <a:latin typeface="Times New Roman" pitchFamily="18" charset="0"/>
                <a:cs typeface="Times New Roman" pitchFamily="18" charset="0"/>
              </a:rPr>
              <a:t>(): Converts the string to uppercase letters.</a:t>
            </a:r>
          </a:p>
          <a:p>
            <a:r>
              <a:rPr lang="en-US" dirty="0" err="1">
                <a:latin typeface="Times New Roman" pitchFamily="18" charset="0"/>
                <a:cs typeface="Times New Roman" pitchFamily="18" charset="0"/>
              </a:rPr>
              <a:t>indexOf</a:t>
            </a:r>
            <a:r>
              <a:rPr lang="en-US" dirty="0">
                <a:latin typeface="Times New Roman" pitchFamily="18" charset="0"/>
                <a:cs typeface="Times New Roman" pitchFamily="18" charset="0"/>
              </a:rPr>
              <a:t>(): Returns the first found position of a character.</a:t>
            </a:r>
          </a:p>
          <a:p>
            <a:r>
              <a:rPr lang="en-US" dirty="0">
                <a:latin typeface="Times New Roman" pitchFamily="18" charset="0"/>
                <a:cs typeface="Times New Roman" pitchFamily="18" charset="0"/>
              </a:rPr>
              <a:t>substring(): Extracts the substring based on index values, passed as an argument.</a:t>
            </a:r>
          </a:p>
          <a:p>
            <a:endParaRPr lang="en-IN" dirty="0">
              <a:latin typeface="Times New Roman" pitchFamily="18" charset="0"/>
              <a:cs typeface="Times New Roman" pitchFamily="18" charset="0"/>
            </a:endParaRPr>
          </a:p>
        </p:txBody>
      </p:sp>
      <p:sp>
        <p:nvSpPr>
          <p:cNvPr id="4" name="Google Shape;119;p16"/>
          <p:cNvSpPr/>
          <p:nvPr/>
        </p:nvSpPr>
        <p:spPr>
          <a:xfrm>
            <a:off x="0" y="1170919"/>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lvl="0" algn="ctr"/>
            <a:r>
              <a:rPr lang="en-US" sz="2800" dirty="0">
                <a:solidFill>
                  <a:schemeClr val="bg1"/>
                </a:solidFill>
                <a:latin typeface="Times New Roman" pitchFamily="18" charset="0"/>
                <a:cs typeface="Times New Roman" pitchFamily="18" charset="0"/>
              </a:rPr>
              <a:t>String</a:t>
            </a:r>
            <a:r>
              <a:rPr lang="en-US" sz="2800" dirty="0">
                <a:latin typeface="Times New Roman" pitchFamily="18" charset="0"/>
                <a:cs typeface="Times New Roman" pitchFamily="18" charset="0"/>
              </a:rPr>
              <a:t> </a:t>
            </a:r>
            <a:endParaRPr sz="28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1580808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246" y="1273127"/>
            <a:ext cx="6970541" cy="400110"/>
          </a:xfrm>
        </p:spPr>
        <p:txBody>
          <a:bodyPr/>
          <a:lstStyle/>
          <a:p>
            <a:pPr fontAlgn="base"/>
            <a:r>
              <a:rPr lang="en-US" b="0" dirty="0">
                <a:solidFill>
                  <a:schemeClr val="bg1"/>
                </a:solidFill>
              </a:rPr>
              <a:t> </a:t>
            </a:r>
            <a:r>
              <a:rPr lang="en-US" dirty="0">
                <a:solidFill>
                  <a:schemeClr val="bg1"/>
                </a:solidFill>
              </a:rPr>
              <a:t> How many Types of interfaces in Java?</a:t>
            </a:r>
            <a:endParaRPr lang="en-IN" dirty="0">
              <a:solidFill>
                <a:schemeClr val="bg1"/>
              </a:solidFill>
            </a:endParaRPr>
          </a:p>
        </p:txBody>
      </p:sp>
      <p:sp>
        <p:nvSpPr>
          <p:cNvPr id="3" name="Subtitle 2"/>
          <p:cNvSpPr>
            <a:spLocks noGrp="1"/>
          </p:cNvSpPr>
          <p:nvPr>
            <p:ph type="subTitle" idx="1"/>
          </p:nvPr>
        </p:nvSpPr>
        <p:spPr>
          <a:xfrm>
            <a:off x="1216855" y="1832317"/>
            <a:ext cx="6400800" cy="1508105"/>
          </a:xfrm>
        </p:spPr>
        <p:txBody>
          <a:bodyPr/>
          <a:lstStyle/>
          <a:p>
            <a:pPr marL="514350" indent="-285750">
              <a:buFont typeface="Arial" pitchFamily="34" charset="0"/>
              <a:buChar char="•"/>
            </a:pPr>
            <a:r>
              <a:rPr lang="en-US" dirty="0"/>
              <a:t>Functional Interface </a:t>
            </a:r>
          </a:p>
          <a:p>
            <a:pPr marL="685800" lvl="1" indent="0"/>
            <a:r>
              <a:rPr lang="en-US" dirty="0"/>
              <a:t>An Interface that contains exactly one abstract method is known as functional interface. It can have any number of default, static methods but can contain only one abstract method</a:t>
            </a:r>
          </a:p>
          <a:p>
            <a:pPr marL="514350" indent="-285750">
              <a:buFont typeface="Arial" pitchFamily="34" charset="0"/>
              <a:buChar char="•"/>
            </a:pPr>
            <a:r>
              <a:rPr lang="en-US" dirty="0"/>
              <a:t>Marker interface</a:t>
            </a:r>
          </a:p>
          <a:p>
            <a:pPr marL="685800" lvl="1" indent="0"/>
            <a:r>
              <a:rPr lang="en-US" dirty="0"/>
              <a:t>Marker or Tagged Interfaces are interfaces without any methods they serve as a marker without any capabilities.</a:t>
            </a:r>
            <a:endParaRPr lang="en-IN" b="1" dirty="0"/>
          </a:p>
        </p:txBody>
      </p:sp>
    </p:spTree>
    <p:extLst>
      <p:ext uri="{BB962C8B-B14F-4D97-AF65-F5344CB8AC3E}">
        <p14:creationId xmlns:p14="http://schemas.microsoft.com/office/powerpoint/2010/main" val="3235107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17"/>
          <p:cNvSpPr/>
          <p:nvPr/>
        </p:nvSpPr>
        <p:spPr>
          <a:xfrm>
            <a:off x="0" y="1204019"/>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itle 1"/>
          <p:cNvSpPr>
            <a:spLocks noGrp="1"/>
          </p:cNvSpPr>
          <p:nvPr>
            <p:ph type="title"/>
          </p:nvPr>
        </p:nvSpPr>
        <p:spPr>
          <a:xfrm>
            <a:off x="2745559" y="1220312"/>
            <a:ext cx="3427800" cy="800219"/>
          </a:xfrm>
        </p:spPr>
        <p:txBody>
          <a:bodyPr/>
          <a:lstStyle/>
          <a:p>
            <a:r>
              <a:rPr lang="en-US" dirty="0">
                <a:solidFill>
                  <a:schemeClr val="bg1"/>
                </a:solidFill>
              </a:rPr>
              <a:t>What is </a:t>
            </a:r>
            <a:r>
              <a:rPr lang="en-US" dirty="0" err="1">
                <a:solidFill>
                  <a:schemeClr val="bg1"/>
                </a:solidFill>
              </a:rPr>
              <a:t>Enum</a:t>
            </a:r>
            <a:r>
              <a:rPr lang="en-US" dirty="0">
                <a:solidFill>
                  <a:schemeClr val="bg1"/>
                </a:solidFill>
              </a:rPr>
              <a:t> in Java?</a:t>
            </a:r>
            <a:br>
              <a:rPr lang="en-US" dirty="0"/>
            </a:br>
            <a:endParaRPr lang="en-IN" dirty="0"/>
          </a:p>
        </p:txBody>
      </p:sp>
      <p:sp>
        <p:nvSpPr>
          <p:cNvPr id="3" name="Text Placeholder 2"/>
          <p:cNvSpPr>
            <a:spLocks noGrp="1"/>
          </p:cNvSpPr>
          <p:nvPr>
            <p:ph type="body" idx="1"/>
          </p:nvPr>
        </p:nvSpPr>
        <p:spPr>
          <a:xfrm>
            <a:off x="615110" y="1835832"/>
            <a:ext cx="7745100" cy="3416320"/>
          </a:xfrm>
        </p:spPr>
        <p:txBody>
          <a:bodyPr/>
          <a:lstStyle/>
          <a:p>
            <a:pPr algn="just"/>
            <a:r>
              <a:rPr lang="en-US" sz="1600" b="1" dirty="0"/>
              <a:t>Enumeration (</a:t>
            </a:r>
            <a:r>
              <a:rPr lang="en-US" sz="1600" b="1" dirty="0" err="1"/>
              <a:t>Enum</a:t>
            </a:r>
            <a:r>
              <a:rPr lang="en-US" sz="1600" b="1" dirty="0"/>
              <a:t>) </a:t>
            </a:r>
            <a:r>
              <a:rPr lang="en-US" sz="1600" dirty="0"/>
              <a:t>in Java was introduced in JDK 1.5.</a:t>
            </a:r>
          </a:p>
          <a:p>
            <a:pPr algn="just"/>
            <a:r>
              <a:rPr lang="en-US" sz="1600" dirty="0"/>
              <a:t>Most of the other programming languages like C, C++, </a:t>
            </a:r>
            <a:r>
              <a:rPr lang="en-US" sz="1600" dirty="0" err="1"/>
              <a:t>etc</a:t>
            </a:r>
            <a:r>
              <a:rPr lang="en-US" sz="1600" dirty="0"/>
              <a:t> also provide support for enumerations.</a:t>
            </a:r>
          </a:p>
          <a:p>
            <a:pPr algn="just"/>
            <a:r>
              <a:rPr lang="en-US" sz="1600" b="1" dirty="0" err="1"/>
              <a:t>Enum</a:t>
            </a:r>
            <a:r>
              <a:rPr lang="en-US" sz="1600" dirty="0"/>
              <a:t> is a keyword, a feature which is used to represent a fixed number of well-known values in Java, For example, number of days in a week.</a:t>
            </a:r>
          </a:p>
          <a:p>
            <a:pPr algn="just"/>
            <a:r>
              <a:rPr lang="en-US" sz="1600" b="1" dirty="0" err="1"/>
              <a:t>Enum</a:t>
            </a:r>
            <a:r>
              <a:rPr lang="en-US" sz="1600" dirty="0"/>
              <a:t> constants are implicitly static and final and you can not change their value once created. In short, enumeration is a list of named constants.</a:t>
            </a:r>
          </a:p>
          <a:p>
            <a:pPr algn="just"/>
            <a:r>
              <a:rPr lang="en-US" sz="1600" b="1" dirty="0" err="1"/>
              <a:t>Enum</a:t>
            </a:r>
            <a:r>
              <a:rPr lang="en-US" sz="1600" dirty="0"/>
              <a:t> in Java provides type-safety and can be used inside switch statements like </a:t>
            </a:r>
            <a:r>
              <a:rPr lang="en-US" sz="1600" dirty="0" err="1"/>
              <a:t>int</a:t>
            </a:r>
            <a:r>
              <a:rPr lang="en-US" sz="1600" dirty="0"/>
              <a:t> variables.</a:t>
            </a:r>
          </a:p>
          <a:p>
            <a:pPr algn="just"/>
            <a:r>
              <a:rPr lang="en-US" sz="1600" dirty="0"/>
              <a:t> A Java enumeration is a class type. Although we don’t need to instantiate an </a:t>
            </a:r>
            <a:r>
              <a:rPr lang="en-US" sz="1600" dirty="0" err="1"/>
              <a:t>enum</a:t>
            </a:r>
            <a:r>
              <a:rPr lang="en-US" sz="1600" dirty="0"/>
              <a:t> using </a:t>
            </a:r>
            <a:r>
              <a:rPr lang="en-US" sz="1600" b="1" dirty="0"/>
              <a:t>new, </a:t>
            </a:r>
            <a:r>
              <a:rPr lang="en-US" sz="1600" dirty="0"/>
              <a:t>it has the same capabilities as other classes. Just like classes, you can give them constructors, add instance variables and methods, and even implement interfaces.</a:t>
            </a:r>
          </a:p>
          <a:p>
            <a:endParaRPr lang="en-IN" dirty="0"/>
          </a:p>
        </p:txBody>
      </p:sp>
    </p:spTree>
    <p:extLst>
      <p:ext uri="{BB962C8B-B14F-4D97-AF65-F5344CB8AC3E}">
        <p14:creationId xmlns:p14="http://schemas.microsoft.com/office/powerpoint/2010/main" val="380878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514" y="1331213"/>
            <a:ext cx="5852160" cy="800219"/>
          </a:xfrm>
        </p:spPr>
        <p:txBody>
          <a:bodyPr/>
          <a:lstStyle/>
          <a:p>
            <a:r>
              <a:rPr lang="en-US" dirty="0">
                <a:solidFill>
                  <a:schemeClr val="bg1"/>
                </a:solidFill>
              </a:rPr>
              <a:t>Declaration of </a:t>
            </a:r>
            <a:r>
              <a:rPr lang="en-US" dirty="0" err="1">
                <a:solidFill>
                  <a:schemeClr val="bg1"/>
                </a:solidFill>
              </a:rPr>
              <a:t>enum</a:t>
            </a:r>
            <a:r>
              <a:rPr lang="en-US" dirty="0">
                <a:solidFill>
                  <a:schemeClr val="bg1"/>
                </a:solidFill>
              </a:rPr>
              <a:t> </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371600" y="1807698"/>
            <a:ext cx="6400800" cy="646331"/>
          </a:xfrm>
        </p:spPr>
        <p:txBody>
          <a:bodyPr/>
          <a:lstStyle/>
          <a:p>
            <a:pPr fontAlgn="base"/>
            <a:r>
              <a:rPr lang="en-US" dirty="0" err="1"/>
              <a:t>Enum</a:t>
            </a:r>
            <a:r>
              <a:rPr lang="en-US" dirty="0"/>
              <a:t> declaration can be done outside a Class or inside a Class but not inside a Method.</a:t>
            </a:r>
          </a:p>
          <a:p>
            <a:pPr fontAlgn="base"/>
            <a:r>
              <a:rPr lang="en-US" b="1" dirty="0"/>
              <a:t>1. Declaration outside the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210" y="2532183"/>
            <a:ext cx="5116196" cy="23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66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582" y="1267908"/>
            <a:ext cx="5662245" cy="800219"/>
          </a:xfrm>
        </p:spPr>
        <p:txBody>
          <a:bodyPr/>
          <a:lstStyle/>
          <a:p>
            <a:r>
              <a:rPr lang="en-US" dirty="0">
                <a:solidFill>
                  <a:schemeClr val="bg1"/>
                </a:solidFill>
              </a:rPr>
              <a:t>2. Declaration inside a class</a:t>
            </a:r>
            <a:br>
              <a:rPr lang="en-US" dirty="0">
                <a:solidFill>
                  <a:schemeClr val="bg1"/>
                </a:solidFill>
              </a:rPr>
            </a:b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1849584"/>
            <a:ext cx="42545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605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025" y="1259058"/>
            <a:ext cx="6956473" cy="800219"/>
          </a:xfrm>
        </p:spPr>
        <p:txBody>
          <a:bodyPr/>
          <a:lstStyle/>
          <a:p>
            <a:r>
              <a:rPr lang="en-US" dirty="0">
                <a:solidFill>
                  <a:schemeClr val="bg1"/>
                </a:solidFill>
              </a:rPr>
              <a:t>There are some Properties of </a:t>
            </a:r>
            <a:r>
              <a:rPr lang="en-US" dirty="0" err="1">
                <a:solidFill>
                  <a:schemeClr val="bg1"/>
                </a:solidFill>
              </a:rPr>
              <a:t>Enum</a:t>
            </a:r>
            <a:r>
              <a:rPr lang="en-US" dirty="0">
                <a:solidFill>
                  <a:schemeClr val="bg1"/>
                </a:solidFill>
              </a:rPr>
              <a:t> </a:t>
            </a:r>
            <a:br>
              <a:rPr lang="en-US" dirty="0"/>
            </a:br>
            <a:endParaRPr lang="en-IN" dirty="0"/>
          </a:p>
        </p:txBody>
      </p:sp>
      <p:sp>
        <p:nvSpPr>
          <p:cNvPr id="3" name="Subtitle 2"/>
          <p:cNvSpPr>
            <a:spLocks noGrp="1"/>
          </p:cNvSpPr>
          <p:nvPr>
            <p:ph type="subTitle" idx="1"/>
          </p:nvPr>
        </p:nvSpPr>
        <p:spPr>
          <a:xfrm>
            <a:off x="1371600" y="1821766"/>
            <a:ext cx="6400800" cy="2782143"/>
          </a:xfrm>
        </p:spPr>
        <p:txBody>
          <a:bodyPr/>
          <a:lstStyle/>
          <a:p>
            <a:pPr fontAlgn="base"/>
            <a:r>
              <a:rPr lang="en-US" dirty="0"/>
              <a:t>There are certain properties followed by </a:t>
            </a:r>
            <a:r>
              <a:rPr lang="en-US" dirty="0" err="1"/>
              <a:t>Enum</a:t>
            </a:r>
            <a:r>
              <a:rPr lang="en-US" dirty="0"/>
              <a:t> as mentioned below:</a:t>
            </a:r>
          </a:p>
          <a:p>
            <a:pPr fontAlgn="base"/>
            <a:r>
              <a:rPr lang="en-US" dirty="0"/>
              <a:t>Every </a:t>
            </a:r>
            <a:r>
              <a:rPr lang="en-US" dirty="0" err="1"/>
              <a:t>enum</a:t>
            </a:r>
            <a:r>
              <a:rPr lang="en-US" dirty="0"/>
              <a:t> is internally implemented by using Class.</a:t>
            </a:r>
          </a:p>
          <a:p>
            <a:pPr fontAlgn="base"/>
            <a:r>
              <a:rPr lang="en-US" dirty="0"/>
              <a:t>Every </a:t>
            </a:r>
            <a:r>
              <a:rPr lang="en-US" dirty="0" err="1"/>
              <a:t>enum</a:t>
            </a:r>
            <a:r>
              <a:rPr lang="en-US" dirty="0"/>
              <a:t> constant represents an </a:t>
            </a:r>
            <a:r>
              <a:rPr lang="en-US" b="1" dirty="0"/>
              <a:t>object</a:t>
            </a:r>
            <a:r>
              <a:rPr lang="en-US" dirty="0"/>
              <a:t> of type </a:t>
            </a:r>
            <a:r>
              <a:rPr lang="en-US" dirty="0" err="1"/>
              <a:t>enum</a:t>
            </a:r>
            <a:r>
              <a:rPr lang="en-US" dirty="0"/>
              <a:t>.</a:t>
            </a:r>
          </a:p>
          <a:p>
            <a:pPr fontAlgn="base"/>
            <a:r>
              <a:rPr lang="en-US" dirty="0" err="1"/>
              <a:t>Enum</a:t>
            </a:r>
            <a:r>
              <a:rPr lang="en-US" dirty="0"/>
              <a:t> type can be passed as an argument to </a:t>
            </a:r>
            <a:r>
              <a:rPr lang="en-US" b="1" dirty="0"/>
              <a:t>switch</a:t>
            </a:r>
            <a:r>
              <a:rPr lang="en-US" dirty="0"/>
              <a:t> statements.</a:t>
            </a:r>
          </a:p>
          <a:p>
            <a:pPr fontAlgn="base"/>
            <a:r>
              <a:rPr lang="en-US" dirty="0"/>
              <a:t>Every </a:t>
            </a:r>
            <a:r>
              <a:rPr lang="en-US" dirty="0" err="1"/>
              <a:t>enum</a:t>
            </a:r>
            <a:r>
              <a:rPr lang="en-US" dirty="0"/>
              <a:t> constant is always implicitly </a:t>
            </a:r>
            <a:r>
              <a:rPr lang="en-US" b="1" dirty="0"/>
              <a:t>public static final</a:t>
            </a:r>
            <a:r>
              <a:rPr lang="en-US" dirty="0"/>
              <a:t>. Since it is </a:t>
            </a:r>
            <a:r>
              <a:rPr lang="en-US" b="1" dirty="0"/>
              <a:t>static</a:t>
            </a:r>
            <a:r>
              <a:rPr lang="en-US" dirty="0"/>
              <a:t>, we can access it by using the </a:t>
            </a:r>
            <a:r>
              <a:rPr lang="en-US" dirty="0" err="1"/>
              <a:t>enum</a:t>
            </a:r>
            <a:r>
              <a:rPr lang="en-US" dirty="0"/>
              <a:t> Name. Since it is </a:t>
            </a:r>
            <a:r>
              <a:rPr lang="en-US" b="1" dirty="0"/>
              <a:t>final</a:t>
            </a:r>
            <a:r>
              <a:rPr lang="en-US" dirty="0"/>
              <a:t>, we can’t create child </a:t>
            </a:r>
            <a:r>
              <a:rPr lang="en-US" dirty="0" err="1"/>
              <a:t>enums</a:t>
            </a:r>
            <a:r>
              <a:rPr lang="en-US" dirty="0"/>
              <a:t>.</a:t>
            </a:r>
          </a:p>
          <a:p>
            <a:pPr fontAlgn="base"/>
            <a:r>
              <a:rPr lang="en-US" dirty="0"/>
              <a:t>We can declare the </a:t>
            </a:r>
            <a:r>
              <a:rPr lang="en-US" b="1" dirty="0"/>
              <a:t>main() method</a:t>
            </a:r>
            <a:r>
              <a:rPr lang="en-US" dirty="0"/>
              <a:t> inside the </a:t>
            </a:r>
            <a:r>
              <a:rPr lang="en-US" dirty="0" err="1"/>
              <a:t>enum</a:t>
            </a:r>
            <a:r>
              <a:rPr lang="en-US" dirty="0"/>
              <a:t>. Hence we can invoke the </a:t>
            </a:r>
            <a:r>
              <a:rPr lang="en-US" dirty="0" err="1"/>
              <a:t>enum</a:t>
            </a:r>
            <a:r>
              <a:rPr lang="en-US" dirty="0"/>
              <a:t> directly from the Command Prompt.</a:t>
            </a:r>
          </a:p>
        </p:txBody>
      </p:sp>
    </p:spTree>
    <p:extLst>
      <p:ext uri="{BB962C8B-B14F-4D97-AF65-F5344CB8AC3E}">
        <p14:creationId xmlns:p14="http://schemas.microsoft.com/office/powerpoint/2010/main" val="1658814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006" y="1246806"/>
            <a:ext cx="6295292" cy="800219"/>
          </a:xfrm>
        </p:spPr>
        <p:txBody>
          <a:bodyPr/>
          <a:lstStyle/>
          <a:p>
            <a:r>
              <a:rPr lang="en-US" dirty="0">
                <a:solidFill>
                  <a:schemeClr val="bg1"/>
                </a:solidFill>
              </a:rPr>
              <a:t>Java </a:t>
            </a:r>
            <a:r>
              <a:rPr lang="en-US" dirty="0" err="1">
                <a:solidFill>
                  <a:schemeClr val="bg1"/>
                </a:solidFill>
              </a:rPr>
              <a:t>Enum</a:t>
            </a:r>
            <a:r>
              <a:rPr lang="en-US" dirty="0">
                <a:solidFill>
                  <a:schemeClr val="bg1"/>
                </a:solidFill>
              </a:rPr>
              <a:t> Programs</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336431" y="1825283"/>
            <a:ext cx="6400800" cy="861774"/>
          </a:xfrm>
        </p:spPr>
        <p:txBody>
          <a:bodyPr/>
          <a:lstStyle/>
          <a:p>
            <a:pPr fontAlgn="base"/>
            <a:r>
              <a:rPr lang="en-US" b="1" dirty="0"/>
              <a:t>1. Main Function Inside </a:t>
            </a:r>
            <a:r>
              <a:rPr lang="en-US" b="1" dirty="0" err="1"/>
              <a:t>Enum</a:t>
            </a:r>
            <a:endParaRPr lang="en-US" b="1" dirty="0"/>
          </a:p>
          <a:p>
            <a:pPr fontAlgn="base"/>
            <a:r>
              <a:rPr lang="en-US" dirty="0"/>
              <a:t>We can declare a main function inside an </a:t>
            </a:r>
            <a:r>
              <a:rPr lang="en-US" dirty="0" err="1"/>
              <a:t>enum</a:t>
            </a:r>
            <a:r>
              <a:rPr lang="en-US" dirty="0"/>
              <a:t> as we can invoke the </a:t>
            </a:r>
            <a:r>
              <a:rPr lang="en-US" dirty="0" err="1"/>
              <a:t>enum</a:t>
            </a:r>
            <a:r>
              <a:rPr lang="en-US" dirty="0"/>
              <a:t> directly from the Command Prompt.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868" y="2576465"/>
            <a:ext cx="381635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66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856" y="1281975"/>
            <a:ext cx="6076122" cy="800219"/>
          </a:xfrm>
        </p:spPr>
        <p:txBody>
          <a:bodyPr/>
          <a:lstStyle/>
          <a:p>
            <a:r>
              <a:rPr lang="en-US" dirty="0">
                <a:solidFill>
                  <a:schemeClr val="bg1"/>
                </a:solidFill>
              </a:rPr>
              <a:t>2. Loop through </a:t>
            </a:r>
            <a:r>
              <a:rPr lang="en-US" dirty="0" err="1">
                <a:solidFill>
                  <a:schemeClr val="bg1"/>
                </a:solidFill>
              </a:rPr>
              <a:t>Enum</a:t>
            </a:r>
            <a:br>
              <a:rPr lang="en-US" dirty="0"/>
            </a:br>
            <a:endParaRPr lang="en-IN" dirty="0"/>
          </a:p>
        </p:txBody>
      </p:sp>
      <p:sp>
        <p:nvSpPr>
          <p:cNvPr id="3" name="Subtitle 2"/>
          <p:cNvSpPr>
            <a:spLocks noGrp="1"/>
          </p:cNvSpPr>
          <p:nvPr>
            <p:ph type="subTitle" idx="1"/>
          </p:nvPr>
        </p:nvSpPr>
        <p:spPr>
          <a:xfrm>
            <a:off x="1252025" y="1769013"/>
            <a:ext cx="6400800" cy="646331"/>
          </a:xfrm>
        </p:spPr>
        <p:txBody>
          <a:bodyPr/>
          <a:lstStyle/>
          <a:p>
            <a:pPr fontAlgn="base"/>
            <a:r>
              <a:rPr lang="en-US" dirty="0"/>
              <a:t>We can iterate over the </a:t>
            </a:r>
            <a:r>
              <a:rPr lang="en-US" dirty="0" err="1"/>
              <a:t>Enum</a:t>
            </a:r>
            <a:r>
              <a:rPr lang="en-US" dirty="0"/>
              <a:t> using values( ) and loop. values() function returns an array of </a:t>
            </a:r>
            <a:r>
              <a:rPr lang="en-US" dirty="0" err="1"/>
              <a:t>Enum</a:t>
            </a:r>
            <a:r>
              <a:rPr lang="en-US" dirty="0"/>
              <a:t> values as constants using which we can iterate over the values.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52" y="2308397"/>
            <a:ext cx="3761642" cy="268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894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126" y="1274941"/>
            <a:ext cx="6555545" cy="400110"/>
          </a:xfrm>
        </p:spPr>
        <p:txBody>
          <a:bodyPr/>
          <a:lstStyle/>
          <a:p>
            <a:pPr fontAlgn="base"/>
            <a:r>
              <a:rPr lang="en-US" dirty="0">
                <a:solidFill>
                  <a:schemeClr val="bg1"/>
                </a:solidFill>
              </a:rPr>
              <a:t>3. </a:t>
            </a:r>
            <a:r>
              <a:rPr lang="en-US" dirty="0" err="1">
                <a:solidFill>
                  <a:schemeClr val="bg1"/>
                </a:solidFill>
              </a:rPr>
              <a:t>Enum</a:t>
            </a:r>
            <a:r>
              <a:rPr lang="en-US" dirty="0">
                <a:solidFill>
                  <a:schemeClr val="bg1"/>
                </a:solidFill>
              </a:rPr>
              <a:t> in a Switch Statement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1773238"/>
            <a:ext cx="3864024" cy="317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888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532" y="1204603"/>
            <a:ext cx="6098343" cy="400110"/>
          </a:xfrm>
        </p:spPr>
        <p:txBody>
          <a:bodyPr/>
          <a:lstStyle/>
          <a:p>
            <a:r>
              <a:rPr lang="en-IN" dirty="0">
                <a:solidFill>
                  <a:schemeClr val="bg1"/>
                </a:solidFill>
              </a:rPr>
              <a:t>There are mainly 3 Methods used in </a:t>
            </a:r>
            <a:r>
              <a:rPr lang="en-IN" dirty="0" err="1">
                <a:solidFill>
                  <a:schemeClr val="bg1"/>
                </a:solidFill>
              </a:rPr>
              <a:t>Enum</a:t>
            </a:r>
            <a:endParaRPr lang="en-IN" dirty="0">
              <a:solidFill>
                <a:schemeClr val="bg1"/>
              </a:solidFill>
            </a:endParaRPr>
          </a:p>
        </p:txBody>
      </p:sp>
      <p:sp>
        <p:nvSpPr>
          <p:cNvPr id="3" name="Subtitle 2"/>
          <p:cNvSpPr>
            <a:spLocks noGrp="1"/>
          </p:cNvSpPr>
          <p:nvPr>
            <p:ph type="subTitle" idx="1"/>
          </p:nvPr>
        </p:nvSpPr>
        <p:spPr>
          <a:xfrm>
            <a:off x="1329397" y="1867486"/>
            <a:ext cx="6400800" cy="2154436"/>
          </a:xfrm>
        </p:spPr>
        <p:txBody>
          <a:bodyPr/>
          <a:lstStyle/>
          <a:p>
            <a:r>
              <a:rPr lang="en-US" b="1" dirty="0"/>
              <a:t>1.values( ) method </a:t>
            </a:r>
            <a:r>
              <a:rPr lang="en-US" i="1" dirty="0"/>
              <a:t>In Java, the values( ) method can be used to return all values present inside the </a:t>
            </a:r>
            <a:r>
              <a:rPr lang="en-US" i="1" dirty="0" err="1"/>
              <a:t>enum</a:t>
            </a:r>
            <a:r>
              <a:rPr lang="en-US" i="1" dirty="0"/>
              <a:t>.</a:t>
            </a:r>
          </a:p>
          <a:p>
            <a:pPr fontAlgn="base"/>
            <a:r>
              <a:rPr lang="en-US" b="1" dirty="0"/>
              <a:t>2. </a:t>
            </a:r>
            <a:r>
              <a:rPr lang="en-US" b="1" dirty="0" err="1"/>
              <a:t>valueOf</a:t>
            </a:r>
            <a:r>
              <a:rPr lang="en-US" b="1" dirty="0"/>
              <a:t>() method</a:t>
            </a:r>
            <a:endParaRPr lang="en-US" dirty="0"/>
          </a:p>
          <a:p>
            <a:pPr fontAlgn="base"/>
            <a:r>
              <a:rPr lang="en-US" dirty="0"/>
              <a:t>The </a:t>
            </a:r>
            <a:r>
              <a:rPr lang="en-US" dirty="0" err="1"/>
              <a:t>valueOf</a:t>
            </a:r>
            <a:r>
              <a:rPr lang="en-US" dirty="0"/>
              <a:t>() method returns the </a:t>
            </a:r>
            <a:r>
              <a:rPr lang="en-US" dirty="0" err="1"/>
              <a:t>enum</a:t>
            </a:r>
            <a:r>
              <a:rPr lang="en-US" dirty="0"/>
              <a:t> constant of the specified string value if exists.</a:t>
            </a:r>
          </a:p>
          <a:p>
            <a:pPr fontAlgn="base"/>
            <a:r>
              <a:rPr lang="en-US" b="1" dirty="0"/>
              <a:t>3. ordinal() method </a:t>
            </a:r>
            <a:endParaRPr lang="en-US" dirty="0"/>
          </a:p>
          <a:p>
            <a:pPr fontAlgn="base"/>
            <a:r>
              <a:rPr lang="en-US" dirty="0"/>
              <a:t>By using the ordinal() method, each </a:t>
            </a:r>
            <a:r>
              <a:rPr lang="en-US" dirty="0" err="1"/>
              <a:t>enum</a:t>
            </a:r>
            <a:r>
              <a:rPr lang="en-US" dirty="0"/>
              <a:t> constant index can be found, just like an array index.</a:t>
            </a:r>
          </a:p>
          <a:p>
            <a:pPr fontAlgn="base"/>
            <a:endParaRPr lang="en-US" dirty="0"/>
          </a:p>
          <a:p>
            <a:endParaRPr lang="en-IN" dirty="0"/>
          </a:p>
        </p:txBody>
      </p:sp>
    </p:spTree>
    <p:extLst>
      <p:ext uri="{BB962C8B-B14F-4D97-AF65-F5344CB8AC3E}">
        <p14:creationId xmlns:p14="http://schemas.microsoft.com/office/powerpoint/2010/main" val="573740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4" y="1267908"/>
            <a:ext cx="8967033" cy="400110"/>
          </a:xfrm>
        </p:spPr>
        <p:txBody>
          <a:bodyPr/>
          <a:lstStyle/>
          <a:p>
            <a:r>
              <a:rPr lang="en-IN" dirty="0">
                <a:solidFill>
                  <a:schemeClr val="bg1"/>
                </a:solidFill>
              </a:rPr>
              <a:t>Example of String Functions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03" y="1760250"/>
            <a:ext cx="4250153" cy="325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78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286"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2800" dirty="0">
                <a:solidFill>
                  <a:schemeClr val="bg1"/>
                </a:solidFill>
                <a:latin typeface="Calibri"/>
                <a:ea typeface="Calibri"/>
                <a:cs typeface="Calibri"/>
                <a:sym typeface="Calibri"/>
              </a:rPr>
              <a:t>Packages</a:t>
            </a:r>
            <a:endParaRPr sz="2800" dirty="0">
              <a:solidFill>
                <a:schemeClr val="bg1"/>
              </a:solidFill>
              <a:latin typeface="Calibri"/>
              <a:ea typeface="Calibri"/>
              <a:cs typeface="Calibri"/>
              <a:sym typeface="Calibri"/>
            </a:endParaRPr>
          </a:p>
        </p:txBody>
      </p:sp>
      <p:sp>
        <p:nvSpPr>
          <p:cNvPr id="120" name="Google Shape;120;p16"/>
          <p:cNvSpPr txBox="1">
            <a:spLocks noGrp="1"/>
          </p:cNvSpPr>
          <p:nvPr>
            <p:ph type="ctrTitle"/>
          </p:nvPr>
        </p:nvSpPr>
        <p:spPr>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a:solidFill>
                  <a:srgbClr val="FFFFFF"/>
                </a:solidFill>
              </a:rPr>
              <a:t>Contents</a:t>
            </a:r>
            <a:endParaRPr sz="2400"/>
          </a:p>
        </p:txBody>
      </p:sp>
      <p:sp>
        <p:nvSpPr>
          <p:cNvPr id="2" name="Subtitle 1"/>
          <p:cNvSpPr>
            <a:spLocks noGrp="1"/>
          </p:cNvSpPr>
          <p:nvPr>
            <p:ph type="subTitle" idx="1"/>
          </p:nvPr>
        </p:nvSpPr>
        <p:spPr>
          <a:xfrm>
            <a:off x="1371600" y="2880359"/>
            <a:ext cx="6400800" cy="1754551"/>
          </a:xfrm>
        </p:spPr>
        <p:txBody>
          <a:bodyPr/>
          <a:lstStyle/>
          <a:p>
            <a:r>
              <a:rPr lang="en-US" dirty="0">
                <a:solidFill>
                  <a:srgbClr val="61738E"/>
                </a:solidFill>
                <a:latin typeface="__Source_Sans_Pro_fa6df0"/>
              </a:rPr>
              <a:t>These packages fall into two categories:</a:t>
            </a:r>
            <a:endParaRPr lang="en-IN"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561662"/>
          </a:xfrm>
          <a:prstGeom prst="rect">
            <a:avLst/>
          </a:prstGeom>
          <a:noFill/>
          <a:ln>
            <a:noFill/>
          </a:ln>
        </p:spPr>
        <p:txBody>
          <a:bodyPr spcFirstLastPara="1" wrap="square" lIns="68575" tIns="34275" rIns="68575" bIns="34275" anchor="t" anchorCtr="0">
            <a:spAutoFit/>
          </a:bodyPr>
          <a:lstStyle/>
          <a:p>
            <a:pPr lvl="0"/>
            <a:r>
              <a:rPr lang="en-US" sz="1600" dirty="0"/>
              <a:t>Packages in Java serve as a container for organizing classes, interfaces, and sub-packages with similar functionalities.</a:t>
            </a:r>
            <a:endParaRPr sz="1400" dirty="0">
              <a:solidFill>
                <a:schemeClr val="dk1"/>
              </a:solidFill>
              <a:latin typeface="Calibri"/>
              <a:ea typeface="Calibri"/>
              <a:cs typeface="Calibri"/>
              <a:sym typeface="Calibri"/>
            </a:endParaRPr>
          </a:p>
        </p:txBody>
      </p:sp>
      <p:pic>
        <p:nvPicPr>
          <p:cNvPr id="8" name="Picture 7" descr="Lightbox"/>
          <p:cNvPicPr/>
          <p:nvPr/>
        </p:nvPicPr>
        <p:blipFill>
          <a:blip r:embed="rId3">
            <a:extLst>
              <a:ext uri="{28A0092B-C50C-407E-A947-70E740481C1C}">
                <a14:useLocalDpi xmlns:a14="http://schemas.microsoft.com/office/drawing/2010/main" val="0"/>
              </a:ext>
            </a:extLst>
          </a:blip>
          <a:srcRect/>
          <a:stretch>
            <a:fillRect/>
          </a:stretch>
        </p:blipFill>
        <p:spPr bwMode="auto">
          <a:xfrm>
            <a:off x="1658376" y="3210389"/>
            <a:ext cx="2647950" cy="1873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141" y="1260874"/>
            <a:ext cx="6133513" cy="400110"/>
          </a:xfrm>
        </p:spPr>
        <p:txBody>
          <a:bodyPr/>
          <a:lstStyle/>
          <a:p>
            <a:r>
              <a:rPr lang="en-IN" dirty="0">
                <a:solidFill>
                  <a:schemeClr val="bg1"/>
                </a:solidFill>
              </a:rPr>
              <a:t>Types of Packages</a:t>
            </a:r>
          </a:p>
        </p:txBody>
      </p:sp>
      <p:sp>
        <p:nvSpPr>
          <p:cNvPr id="3" name="Subtitle 2"/>
          <p:cNvSpPr>
            <a:spLocks noGrp="1"/>
          </p:cNvSpPr>
          <p:nvPr>
            <p:ph type="subTitle" idx="1"/>
          </p:nvPr>
        </p:nvSpPr>
        <p:spPr>
          <a:xfrm>
            <a:off x="1287194" y="1874520"/>
            <a:ext cx="6400800" cy="1292662"/>
          </a:xfrm>
        </p:spPr>
        <p:txBody>
          <a:bodyPr/>
          <a:lstStyle/>
          <a:p>
            <a:pPr fontAlgn="base"/>
            <a:r>
              <a:rPr lang="en-US" b="1" dirty="0"/>
              <a:t>Built-in packages:</a:t>
            </a:r>
            <a:r>
              <a:rPr lang="en-US" dirty="0"/>
              <a:t> Built-in packages is also known as pre-defined packages and these packages contain large numbers of classes and interfaces that we used in java are known as Built-in packages.</a:t>
            </a:r>
          </a:p>
          <a:p>
            <a:pPr fontAlgn="base"/>
            <a:r>
              <a:rPr lang="en-US" b="1" dirty="0"/>
              <a:t>User-defined packages:</a:t>
            </a:r>
            <a:r>
              <a:rPr lang="en-US" dirty="0"/>
              <a:t> As the name suggests user-defined packages are a package that is defined by the user or programmer.</a:t>
            </a:r>
          </a:p>
          <a:p>
            <a:endParaRPr lang="en-IN" dirty="0"/>
          </a:p>
        </p:txBody>
      </p:sp>
    </p:spTree>
    <p:extLst>
      <p:ext uri="{BB962C8B-B14F-4D97-AF65-F5344CB8AC3E}">
        <p14:creationId xmlns:p14="http://schemas.microsoft.com/office/powerpoint/2010/main" val="399792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50" y="1242938"/>
            <a:ext cx="6567661" cy="800219"/>
          </a:xfrm>
        </p:spPr>
        <p:txBody>
          <a:bodyPr/>
          <a:lstStyle/>
          <a:p>
            <a:r>
              <a:rPr lang="en-US" dirty="0">
                <a:solidFill>
                  <a:schemeClr val="bg1"/>
                </a:solidFill>
              </a:rPr>
              <a:t>Advantage of Java Package</a:t>
            </a:r>
            <a:br>
              <a:rPr lang="en-US"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724487" y="1825283"/>
            <a:ext cx="6400800" cy="1285800"/>
          </a:xfrm>
        </p:spPr>
        <p:txBody>
          <a:bodyPr/>
          <a:lstStyle/>
          <a:p>
            <a:endParaRPr lang="en-US" dirty="0"/>
          </a:p>
          <a:p>
            <a:r>
              <a:rPr lang="en-US" dirty="0"/>
              <a:t>1) Java package is used to categorize the classes and interfaces so that they can be easily maintained.</a:t>
            </a:r>
          </a:p>
          <a:p>
            <a:r>
              <a:rPr lang="en-US" dirty="0"/>
              <a:t>2) Java package provides access protection.</a:t>
            </a:r>
          </a:p>
          <a:p>
            <a:r>
              <a:rPr lang="en-US" dirty="0"/>
              <a:t>3) Java package removes naming collision.</a:t>
            </a:r>
          </a:p>
          <a:p>
            <a:endParaRPr lang="en-IN" dirty="0"/>
          </a:p>
        </p:txBody>
      </p:sp>
    </p:spTree>
    <p:extLst>
      <p:ext uri="{BB962C8B-B14F-4D97-AF65-F5344CB8AC3E}">
        <p14:creationId xmlns:p14="http://schemas.microsoft.com/office/powerpoint/2010/main" val="43496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4400" y="1308295"/>
            <a:ext cx="2636572" cy="400110"/>
          </a:xfrm>
        </p:spPr>
        <p:txBody>
          <a:bodyPr/>
          <a:lstStyle/>
          <a:p>
            <a:r>
              <a:rPr lang="en-IN" dirty="0">
                <a:solidFill>
                  <a:schemeClr val="bg1"/>
                </a:solidFill>
              </a:rPr>
              <a:t>Built in Packages</a:t>
            </a:r>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5" y="2031855"/>
            <a:ext cx="6836899" cy="3039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09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0166" y="1783080"/>
            <a:ext cx="8321039" cy="3016210"/>
          </a:xfrm>
        </p:spPr>
        <p:txBody>
          <a:bodyPr/>
          <a:lstStyle/>
          <a:p>
            <a:pPr fontAlgn="base"/>
            <a:r>
              <a:rPr lang="en-IN" b="1" dirty="0" err="1"/>
              <a:t>java.sql</a:t>
            </a:r>
            <a:r>
              <a:rPr lang="en-IN" dirty="0"/>
              <a:t>: Provides the classes for accessing and processing data stored in a database. Classes like Connection, </a:t>
            </a:r>
            <a:r>
              <a:rPr lang="en-IN" dirty="0" err="1"/>
              <a:t>DriverManager</a:t>
            </a:r>
            <a:r>
              <a:rPr lang="en-IN" dirty="0"/>
              <a:t>, </a:t>
            </a:r>
            <a:r>
              <a:rPr lang="en-IN" dirty="0" err="1"/>
              <a:t>PreparedStatement</a:t>
            </a:r>
            <a:r>
              <a:rPr lang="en-IN" dirty="0"/>
              <a:t>, </a:t>
            </a:r>
            <a:r>
              <a:rPr lang="en-IN" dirty="0" err="1"/>
              <a:t>ResultSet</a:t>
            </a:r>
            <a:r>
              <a:rPr lang="en-IN" dirty="0"/>
              <a:t>, Statement, etc. are part of this package.</a:t>
            </a:r>
          </a:p>
          <a:p>
            <a:pPr fontAlgn="base"/>
            <a:r>
              <a:rPr lang="en-IN" b="1" dirty="0" err="1"/>
              <a:t>java.lang</a:t>
            </a:r>
            <a:r>
              <a:rPr lang="en-IN" dirty="0"/>
              <a:t>: Contains classes and interfaces that are fundamental to the design of the Java programming language. Classes like String, </a:t>
            </a:r>
            <a:r>
              <a:rPr lang="en-IN" dirty="0" err="1"/>
              <a:t>StringBuffer</a:t>
            </a:r>
            <a:r>
              <a:rPr lang="en-IN" dirty="0"/>
              <a:t>, System, Math, Integer, etc. are part of this package.</a:t>
            </a:r>
          </a:p>
          <a:p>
            <a:pPr fontAlgn="base"/>
            <a:r>
              <a:rPr lang="en-IN" b="1" dirty="0" err="1"/>
              <a:t>java.util</a:t>
            </a:r>
            <a:r>
              <a:rPr lang="en-IN" dirty="0"/>
              <a:t>: Contains the collections framework, some internationalization support classes, properties, random number generation classes. Classes like </a:t>
            </a:r>
            <a:r>
              <a:rPr lang="en-IN" dirty="0" err="1"/>
              <a:t>ArrayList</a:t>
            </a:r>
            <a:r>
              <a:rPr lang="en-IN" dirty="0"/>
              <a:t>, </a:t>
            </a:r>
            <a:r>
              <a:rPr lang="en-IN" dirty="0" err="1"/>
              <a:t>LinkedList</a:t>
            </a:r>
            <a:r>
              <a:rPr lang="en-IN" dirty="0"/>
              <a:t>, </a:t>
            </a:r>
            <a:r>
              <a:rPr lang="en-IN" dirty="0" err="1"/>
              <a:t>HashMap</a:t>
            </a:r>
            <a:r>
              <a:rPr lang="en-IN" dirty="0"/>
              <a:t>, Calendar, Date, Time Zone, etc. are part of this package.</a:t>
            </a:r>
          </a:p>
          <a:p>
            <a:pPr fontAlgn="base"/>
            <a:r>
              <a:rPr lang="en-IN" b="1" dirty="0"/>
              <a:t>java.net</a:t>
            </a:r>
            <a:r>
              <a:rPr lang="en-IN" dirty="0"/>
              <a:t>: Provides classes for implementing networking applications. Classes like Authenticator, HTTP Cookie, Socket, URL, </a:t>
            </a:r>
            <a:r>
              <a:rPr lang="en-IN" dirty="0" err="1"/>
              <a:t>URLConnection</a:t>
            </a:r>
            <a:r>
              <a:rPr lang="en-IN" dirty="0"/>
              <a:t>, </a:t>
            </a:r>
            <a:r>
              <a:rPr lang="en-IN" dirty="0" err="1"/>
              <a:t>URLEncoder</a:t>
            </a:r>
            <a:r>
              <a:rPr lang="en-IN" dirty="0"/>
              <a:t>, </a:t>
            </a:r>
            <a:r>
              <a:rPr lang="en-IN" dirty="0" err="1"/>
              <a:t>URLDecoder</a:t>
            </a:r>
            <a:r>
              <a:rPr lang="en-IN" dirty="0"/>
              <a:t>, etc. are part of this package.</a:t>
            </a:r>
          </a:p>
          <a:p>
            <a:pPr fontAlgn="base"/>
            <a:r>
              <a:rPr lang="en-IN" b="1" dirty="0"/>
              <a:t>java.io</a:t>
            </a:r>
            <a:r>
              <a:rPr lang="en-IN" dirty="0"/>
              <a:t>: Provides classes for system input/output operations. Classes like </a:t>
            </a:r>
            <a:r>
              <a:rPr lang="en-IN" dirty="0" err="1"/>
              <a:t>BufferedReader</a:t>
            </a:r>
            <a:r>
              <a:rPr lang="en-IN" dirty="0"/>
              <a:t>, </a:t>
            </a:r>
            <a:r>
              <a:rPr lang="en-IN" dirty="0" err="1"/>
              <a:t>BufferedWriter</a:t>
            </a:r>
            <a:r>
              <a:rPr lang="en-IN" dirty="0"/>
              <a:t>, File, </a:t>
            </a:r>
            <a:r>
              <a:rPr lang="en-IN" dirty="0" err="1"/>
              <a:t>InputStream</a:t>
            </a:r>
            <a:r>
              <a:rPr lang="en-IN" dirty="0"/>
              <a:t>, </a:t>
            </a:r>
            <a:r>
              <a:rPr lang="en-IN" dirty="0" err="1"/>
              <a:t>OutputStream</a:t>
            </a:r>
            <a:r>
              <a:rPr lang="en-IN" dirty="0"/>
              <a:t>, </a:t>
            </a:r>
            <a:r>
              <a:rPr lang="en-IN" dirty="0" err="1"/>
              <a:t>PrintStream</a:t>
            </a:r>
            <a:r>
              <a:rPr lang="en-IN" dirty="0"/>
              <a:t>, </a:t>
            </a:r>
            <a:r>
              <a:rPr lang="en-IN" dirty="0" err="1"/>
              <a:t>Serializable</a:t>
            </a:r>
            <a:r>
              <a:rPr lang="en-IN" dirty="0"/>
              <a:t>, etc. are part of this package.</a:t>
            </a:r>
          </a:p>
          <a:p>
            <a:pPr fontAlgn="base"/>
            <a:r>
              <a:rPr lang="en-IN" b="1" dirty="0" err="1"/>
              <a:t>java.awt</a:t>
            </a:r>
            <a:r>
              <a:rPr lang="en-IN" dirty="0"/>
              <a:t>: Contains classes for creating user interfaces and for painting graphics and images. Classes like Button, </a:t>
            </a:r>
            <a:r>
              <a:rPr lang="en-IN" dirty="0" err="1"/>
              <a:t>Color</a:t>
            </a:r>
            <a:r>
              <a:rPr lang="en-IN" dirty="0"/>
              <a:t>, Event, Font, Graphics, Image, etc. are part of this package.</a:t>
            </a:r>
          </a:p>
          <a:p>
            <a:endParaRPr lang="en-IN" dirty="0"/>
          </a:p>
        </p:txBody>
      </p:sp>
      <p:sp>
        <p:nvSpPr>
          <p:cNvPr id="4" name="Rectangle 3"/>
          <p:cNvSpPr/>
          <p:nvPr/>
        </p:nvSpPr>
        <p:spPr>
          <a:xfrm>
            <a:off x="1364566" y="1320582"/>
            <a:ext cx="6049107" cy="461665"/>
          </a:xfrm>
          <a:prstGeom prst="rect">
            <a:avLst/>
          </a:prstGeom>
        </p:spPr>
        <p:txBody>
          <a:bodyPr wrap="square">
            <a:spAutoFit/>
          </a:bodyPr>
          <a:lstStyle/>
          <a:p>
            <a:pPr algn="ctr" fontAlgn="base"/>
            <a:r>
              <a:rPr lang="en-IN" sz="2400" b="1" dirty="0">
                <a:solidFill>
                  <a:schemeClr val="bg1"/>
                </a:solidFill>
              </a:rPr>
              <a:t>Examples of Built-in Packages</a:t>
            </a:r>
          </a:p>
        </p:txBody>
      </p:sp>
    </p:spTree>
    <p:extLst>
      <p:ext uri="{BB962C8B-B14F-4D97-AF65-F5344CB8AC3E}">
        <p14:creationId xmlns:p14="http://schemas.microsoft.com/office/powerpoint/2010/main" val="1349519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1921</Words>
  <Application>Microsoft Office PowerPoint</Application>
  <PresentationFormat>On-screen Show (16:9)</PresentationFormat>
  <Paragraphs>144</Paragraphs>
  <Slides>39</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Times New Roman</vt:lpstr>
      <vt:lpstr>__Source_Sans_Pro_fa6df0</vt:lpstr>
      <vt:lpstr>Calibri</vt:lpstr>
      <vt:lpstr>Arial</vt:lpstr>
      <vt:lpstr>inter-regular</vt:lpstr>
      <vt:lpstr>Office Theme</vt:lpstr>
      <vt:lpstr>Office Theme</vt:lpstr>
      <vt:lpstr>Object Oriented Programming with JAVA</vt:lpstr>
      <vt:lpstr>UNIT-7</vt:lpstr>
      <vt:lpstr>PowerPoint Presentation</vt:lpstr>
      <vt:lpstr>Example of String Functions</vt:lpstr>
      <vt:lpstr>Contents</vt:lpstr>
      <vt:lpstr>Types of Packages</vt:lpstr>
      <vt:lpstr>Advantage of Java Package </vt:lpstr>
      <vt:lpstr>Built in Packages</vt:lpstr>
      <vt:lpstr>PowerPoint Presentation</vt:lpstr>
      <vt:lpstr>Example of lang Subpackage from java package from </vt:lpstr>
      <vt:lpstr>User Defined Package</vt:lpstr>
      <vt:lpstr>PowerPoint Presentation</vt:lpstr>
      <vt:lpstr>Example of package that import the packagename.* </vt:lpstr>
      <vt:lpstr>2) Using packagename.classname </vt:lpstr>
      <vt:lpstr>3) Using fully qualified name </vt:lpstr>
      <vt:lpstr>There are two ways to load the class files temporary and permanent.</vt:lpstr>
      <vt:lpstr>Java Static Import </vt:lpstr>
      <vt:lpstr>Example of static import </vt:lpstr>
      <vt:lpstr>Interface</vt:lpstr>
      <vt:lpstr>Why use Java interface? </vt:lpstr>
      <vt:lpstr>Contents</vt:lpstr>
      <vt:lpstr>Why use interfaces when we have abstract classes? </vt:lpstr>
      <vt:lpstr>Relationship Between Class and Interface </vt:lpstr>
      <vt:lpstr>Interface Example: Shape </vt:lpstr>
      <vt:lpstr>Multiple Inheritance in Java Using Interface </vt:lpstr>
      <vt:lpstr>Example of Multiple inheritance by interface </vt:lpstr>
      <vt:lpstr>Interface inheritance </vt:lpstr>
      <vt:lpstr>Difference Between Class and Interface </vt:lpstr>
      <vt:lpstr>Without bothering about the implementation part, we can achieve the security of the implementation. In Java, multiple inheritances are not allowed, however, you can use an interface to make use of it as you can implement more than one interface.</vt:lpstr>
      <vt:lpstr>  How many Types of interfaces in Java?</vt:lpstr>
      <vt:lpstr>What is Enum in Java? </vt:lpstr>
      <vt:lpstr>Declaration of enum  </vt:lpstr>
      <vt:lpstr>2. Declaration inside a class </vt:lpstr>
      <vt:lpstr>There are some Properties of Enum  </vt:lpstr>
      <vt:lpstr>Java Enum Programs </vt:lpstr>
      <vt:lpstr>2. Loop through Enum </vt:lpstr>
      <vt:lpstr>3. Enum in a Switch Statement</vt:lpstr>
      <vt:lpstr>There are mainly 3 Methods used in Enum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74</cp:revision>
  <dcterms:modified xsi:type="dcterms:W3CDTF">2024-06-07T06:39:06Z</dcterms:modified>
</cp:coreProperties>
</file>