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9" r:id="rId7"/>
    <p:sldId id="270" r:id="rId8"/>
    <p:sldId id="271" r:id="rId9"/>
    <p:sldId id="261" r:id="rId10"/>
    <p:sldId id="262" r:id="rId11"/>
    <p:sldId id="263" r:id="rId12"/>
    <p:sldId id="265" r:id="rId13"/>
    <p:sldId id="264" r:id="rId14"/>
    <p:sldId id="266" r:id="rId15"/>
    <p:sldId id="267" r:id="rId16"/>
    <p:sldId id="268"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C0183B-E12B-4411-91A9-12AF0BDB35E3}" v="4" dt="2024-06-07T06:28:14.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78" d="100"/>
          <a:sy n="78" d="100"/>
        </p:scale>
        <p:origin x="7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kumar" userId="a2cd90dc74d8a848" providerId="LiveId" clId="{FFC0183B-E12B-4411-91A9-12AF0BDB35E3}"/>
    <pc:docChg chg="modSld">
      <pc:chgData name="anand kumar" userId="a2cd90dc74d8a848" providerId="LiveId" clId="{FFC0183B-E12B-4411-91A9-12AF0BDB35E3}" dt="2024-06-07T06:28:14.329" v="13" actId="404"/>
      <pc:docMkLst>
        <pc:docMk/>
      </pc:docMkLst>
      <pc:sldChg chg="modSp mod">
        <pc:chgData name="anand kumar" userId="a2cd90dc74d8a848" providerId="LiveId" clId="{FFC0183B-E12B-4411-91A9-12AF0BDB35E3}" dt="2024-06-07T06:26:06.716" v="9" actId="20577"/>
        <pc:sldMkLst>
          <pc:docMk/>
          <pc:sldMk cId="3791012049" sldId="256"/>
        </pc:sldMkLst>
        <pc:spChg chg="mod">
          <ac:chgData name="anand kumar" userId="a2cd90dc74d8a848" providerId="LiveId" clId="{FFC0183B-E12B-4411-91A9-12AF0BDB35E3}" dt="2024-06-07T06:26:06.716" v="9" actId="20577"/>
          <ac:spMkLst>
            <pc:docMk/>
            <pc:sldMk cId="3791012049" sldId="256"/>
            <ac:spMk id="17" creationId="{E11CFF94-B1C3-A4F0-BDE6-A71546B036CF}"/>
          </ac:spMkLst>
        </pc:spChg>
      </pc:sldChg>
      <pc:sldChg chg="modSp">
        <pc:chgData name="anand kumar" userId="a2cd90dc74d8a848" providerId="LiveId" clId="{FFC0183B-E12B-4411-91A9-12AF0BDB35E3}" dt="2024-06-07T06:28:14.329" v="13" actId="404"/>
        <pc:sldMkLst>
          <pc:docMk/>
          <pc:sldMk cId="94056241" sldId="270"/>
        </pc:sldMkLst>
        <pc:spChg chg="mod">
          <ac:chgData name="anand kumar" userId="a2cd90dc74d8a848" providerId="LiveId" clId="{FFC0183B-E12B-4411-91A9-12AF0BDB35E3}" dt="2024-06-07T06:28:14.329" v="13" actId="404"/>
          <ac:spMkLst>
            <pc:docMk/>
            <pc:sldMk cId="94056241" sldId="270"/>
            <ac:spMk id="6" creationId="{0F3712FE-6013-C27E-D602-917DFB8B884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FEA2-0F17-67D7-7E8A-BEC6B1379F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D2B62C-1BCB-3AF2-D261-50179EC8EE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D2350A-CE24-69FD-709B-ED27BA0064CE}"/>
              </a:ext>
            </a:extLst>
          </p:cNvPr>
          <p:cNvSpPr>
            <a:spLocks noGrp="1"/>
          </p:cNvSpPr>
          <p:nvPr>
            <p:ph type="dt" sz="half" idx="10"/>
          </p:nvPr>
        </p:nvSpPr>
        <p:spPr/>
        <p:txBody>
          <a:bodyPr/>
          <a:lstStyle/>
          <a:p>
            <a:fld id="{5343DD7F-AFBA-4593-9C2D-1686682BA0C8}" type="datetimeFigureOut">
              <a:rPr lang="en-IN" smtClean="0"/>
              <a:t>07-06-2024</a:t>
            </a:fld>
            <a:endParaRPr lang="en-IN"/>
          </a:p>
        </p:txBody>
      </p:sp>
      <p:sp>
        <p:nvSpPr>
          <p:cNvPr id="5" name="Footer Placeholder 4">
            <a:extLst>
              <a:ext uri="{FF2B5EF4-FFF2-40B4-BE49-F238E27FC236}">
                <a16:creationId xmlns:a16="http://schemas.microsoft.com/office/drawing/2014/main" id="{EB8EDF27-E6C4-1850-98F3-0C54559C2D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E1F6EA-8A1B-A104-9687-0F0DCF658FD2}"/>
              </a:ext>
            </a:extLst>
          </p:cNvPr>
          <p:cNvSpPr>
            <a:spLocks noGrp="1"/>
          </p:cNvSpPr>
          <p:nvPr>
            <p:ph type="sldNum" sz="quarter" idx="12"/>
          </p:nvPr>
        </p:nvSpPr>
        <p:spPr/>
        <p:txBody>
          <a:bodyPr/>
          <a:lstStyle/>
          <a:p>
            <a:fld id="{866B653E-4CE7-4E1D-BEE3-2CA442D14043}" type="slidenum">
              <a:rPr lang="en-IN" smtClean="0"/>
              <a:t>‹#›</a:t>
            </a:fld>
            <a:endParaRPr lang="en-IN"/>
          </a:p>
        </p:txBody>
      </p:sp>
    </p:spTree>
    <p:extLst>
      <p:ext uri="{BB962C8B-B14F-4D97-AF65-F5344CB8AC3E}">
        <p14:creationId xmlns:p14="http://schemas.microsoft.com/office/powerpoint/2010/main" val="94759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C435-D227-7A8A-52F4-F798A16800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59D83B-7CEE-FD97-D442-FD44FE1916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FD6378-C43E-1FC1-F61F-B4DC8B60AA1F}"/>
              </a:ext>
            </a:extLst>
          </p:cNvPr>
          <p:cNvSpPr>
            <a:spLocks noGrp="1"/>
          </p:cNvSpPr>
          <p:nvPr>
            <p:ph type="dt" sz="half" idx="10"/>
          </p:nvPr>
        </p:nvSpPr>
        <p:spPr/>
        <p:txBody>
          <a:bodyPr/>
          <a:lstStyle/>
          <a:p>
            <a:fld id="{5343DD7F-AFBA-4593-9C2D-1686682BA0C8}" type="datetimeFigureOut">
              <a:rPr lang="en-IN" smtClean="0"/>
              <a:t>07-06-2024</a:t>
            </a:fld>
            <a:endParaRPr lang="en-IN"/>
          </a:p>
        </p:txBody>
      </p:sp>
      <p:sp>
        <p:nvSpPr>
          <p:cNvPr id="5" name="Footer Placeholder 4">
            <a:extLst>
              <a:ext uri="{FF2B5EF4-FFF2-40B4-BE49-F238E27FC236}">
                <a16:creationId xmlns:a16="http://schemas.microsoft.com/office/drawing/2014/main" id="{CA974862-44B0-51E2-B341-14C9987991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5E360D-6B46-2FEC-701B-32A401B2613C}"/>
              </a:ext>
            </a:extLst>
          </p:cNvPr>
          <p:cNvSpPr>
            <a:spLocks noGrp="1"/>
          </p:cNvSpPr>
          <p:nvPr>
            <p:ph type="sldNum" sz="quarter" idx="12"/>
          </p:nvPr>
        </p:nvSpPr>
        <p:spPr/>
        <p:txBody>
          <a:bodyPr/>
          <a:lstStyle/>
          <a:p>
            <a:fld id="{866B653E-4CE7-4E1D-BEE3-2CA442D14043}" type="slidenum">
              <a:rPr lang="en-IN" smtClean="0"/>
              <a:t>‹#›</a:t>
            </a:fld>
            <a:endParaRPr lang="en-IN"/>
          </a:p>
        </p:txBody>
      </p:sp>
    </p:spTree>
    <p:extLst>
      <p:ext uri="{BB962C8B-B14F-4D97-AF65-F5344CB8AC3E}">
        <p14:creationId xmlns:p14="http://schemas.microsoft.com/office/powerpoint/2010/main" val="425456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05774-8CAC-93EB-890D-F8EA402091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209508-46E6-45BC-047D-4F88772FB9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EC4FD4-5D8F-AC38-A9E8-78AA1D63FF23}"/>
              </a:ext>
            </a:extLst>
          </p:cNvPr>
          <p:cNvSpPr>
            <a:spLocks noGrp="1"/>
          </p:cNvSpPr>
          <p:nvPr>
            <p:ph type="dt" sz="half" idx="10"/>
          </p:nvPr>
        </p:nvSpPr>
        <p:spPr/>
        <p:txBody>
          <a:bodyPr/>
          <a:lstStyle/>
          <a:p>
            <a:fld id="{5343DD7F-AFBA-4593-9C2D-1686682BA0C8}" type="datetimeFigureOut">
              <a:rPr lang="en-IN" smtClean="0"/>
              <a:t>07-06-2024</a:t>
            </a:fld>
            <a:endParaRPr lang="en-IN"/>
          </a:p>
        </p:txBody>
      </p:sp>
      <p:sp>
        <p:nvSpPr>
          <p:cNvPr id="5" name="Footer Placeholder 4">
            <a:extLst>
              <a:ext uri="{FF2B5EF4-FFF2-40B4-BE49-F238E27FC236}">
                <a16:creationId xmlns:a16="http://schemas.microsoft.com/office/drawing/2014/main" id="{6D742376-D7B9-312E-0E64-E59AFC1B5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829CC9-4922-A022-36B9-6A4E86FE936E}"/>
              </a:ext>
            </a:extLst>
          </p:cNvPr>
          <p:cNvSpPr>
            <a:spLocks noGrp="1"/>
          </p:cNvSpPr>
          <p:nvPr>
            <p:ph type="sldNum" sz="quarter" idx="12"/>
          </p:nvPr>
        </p:nvSpPr>
        <p:spPr/>
        <p:txBody>
          <a:bodyPr/>
          <a:lstStyle/>
          <a:p>
            <a:fld id="{866B653E-4CE7-4E1D-BEE3-2CA442D14043}" type="slidenum">
              <a:rPr lang="en-IN" smtClean="0"/>
              <a:t>‹#›</a:t>
            </a:fld>
            <a:endParaRPr lang="en-IN"/>
          </a:p>
        </p:txBody>
      </p:sp>
    </p:spTree>
    <p:extLst>
      <p:ext uri="{BB962C8B-B14F-4D97-AF65-F5344CB8AC3E}">
        <p14:creationId xmlns:p14="http://schemas.microsoft.com/office/powerpoint/2010/main" val="4059883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05F4-4C9E-42C7-E0C8-8416A9649A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3ED07A-3B22-DE87-F281-A1AFD7AAE4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4DB691-80F0-03C1-40DF-A6BA28FF1F3A}"/>
              </a:ext>
            </a:extLst>
          </p:cNvPr>
          <p:cNvSpPr>
            <a:spLocks noGrp="1"/>
          </p:cNvSpPr>
          <p:nvPr>
            <p:ph type="dt" sz="half" idx="10"/>
          </p:nvPr>
        </p:nvSpPr>
        <p:spPr/>
        <p:txBody>
          <a:bodyPr/>
          <a:lstStyle/>
          <a:p>
            <a:fld id="{5343DD7F-AFBA-4593-9C2D-1686682BA0C8}" type="datetimeFigureOut">
              <a:rPr lang="en-IN" smtClean="0"/>
              <a:t>07-06-2024</a:t>
            </a:fld>
            <a:endParaRPr lang="en-IN"/>
          </a:p>
        </p:txBody>
      </p:sp>
      <p:sp>
        <p:nvSpPr>
          <p:cNvPr id="5" name="Footer Placeholder 4">
            <a:extLst>
              <a:ext uri="{FF2B5EF4-FFF2-40B4-BE49-F238E27FC236}">
                <a16:creationId xmlns:a16="http://schemas.microsoft.com/office/drawing/2014/main" id="{591C168B-E8AF-7F12-402C-2D812CAEC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52790D-D201-5BF4-B334-FA40B6C45681}"/>
              </a:ext>
            </a:extLst>
          </p:cNvPr>
          <p:cNvSpPr>
            <a:spLocks noGrp="1"/>
          </p:cNvSpPr>
          <p:nvPr>
            <p:ph type="sldNum" sz="quarter" idx="12"/>
          </p:nvPr>
        </p:nvSpPr>
        <p:spPr/>
        <p:txBody>
          <a:bodyPr/>
          <a:lstStyle/>
          <a:p>
            <a:fld id="{866B653E-4CE7-4E1D-BEE3-2CA442D14043}" type="slidenum">
              <a:rPr lang="en-IN" smtClean="0"/>
              <a:t>‹#›</a:t>
            </a:fld>
            <a:endParaRPr lang="en-IN"/>
          </a:p>
        </p:txBody>
      </p:sp>
    </p:spTree>
    <p:extLst>
      <p:ext uri="{BB962C8B-B14F-4D97-AF65-F5344CB8AC3E}">
        <p14:creationId xmlns:p14="http://schemas.microsoft.com/office/powerpoint/2010/main" val="219924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FAB1-5990-309A-5EF5-8BC73EA54B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A70A38-510E-56E1-291F-4D729F849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C673C3-D0E1-A203-24BF-389407C5A7ED}"/>
              </a:ext>
            </a:extLst>
          </p:cNvPr>
          <p:cNvSpPr>
            <a:spLocks noGrp="1"/>
          </p:cNvSpPr>
          <p:nvPr>
            <p:ph type="dt" sz="half" idx="10"/>
          </p:nvPr>
        </p:nvSpPr>
        <p:spPr/>
        <p:txBody>
          <a:bodyPr/>
          <a:lstStyle/>
          <a:p>
            <a:fld id="{5343DD7F-AFBA-4593-9C2D-1686682BA0C8}" type="datetimeFigureOut">
              <a:rPr lang="en-IN" smtClean="0"/>
              <a:t>07-06-2024</a:t>
            </a:fld>
            <a:endParaRPr lang="en-IN"/>
          </a:p>
        </p:txBody>
      </p:sp>
      <p:sp>
        <p:nvSpPr>
          <p:cNvPr id="5" name="Footer Placeholder 4">
            <a:extLst>
              <a:ext uri="{FF2B5EF4-FFF2-40B4-BE49-F238E27FC236}">
                <a16:creationId xmlns:a16="http://schemas.microsoft.com/office/drawing/2014/main" id="{FE3016A1-FB0F-751F-15CF-6B1377611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029B9F-8B8F-4D40-52FD-46E5FC76E477}"/>
              </a:ext>
            </a:extLst>
          </p:cNvPr>
          <p:cNvSpPr>
            <a:spLocks noGrp="1"/>
          </p:cNvSpPr>
          <p:nvPr>
            <p:ph type="sldNum" sz="quarter" idx="12"/>
          </p:nvPr>
        </p:nvSpPr>
        <p:spPr/>
        <p:txBody>
          <a:bodyPr/>
          <a:lstStyle/>
          <a:p>
            <a:fld id="{866B653E-4CE7-4E1D-BEE3-2CA442D14043}" type="slidenum">
              <a:rPr lang="en-IN" smtClean="0"/>
              <a:t>‹#›</a:t>
            </a:fld>
            <a:endParaRPr lang="en-IN"/>
          </a:p>
        </p:txBody>
      </p:sp>
    </p:spTree>
    <p:extLst>
      <p:ext uri="{BB962C8B-B14F-4D97-AF65-F5344CB8AC3E}">
        <p14:creationId xmlns:p14="http://schemas.microsoft.com/office/powerpoint/2010/main" val="346797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1F2C-08D3-3BE1-BA9C-2F7FA733C2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FE3234-D609-4F0E-0B75-A158EA8C31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91F19A-744A-2970-1355-5EB45CDD58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EDE5FF-7A89-C4D5-8EE1-DB21CFBBABCA}"/>
              </a:ext>
            </a:extLst>
          </p:cNvPr>
          <p:cNvSpPr>
            <a:spLocks noGrp="1"/>
          </p:cNvSpPr>
          <p:nvPr>
            <p:ph type="dt" sz="half" idx="10"/>
          </p:nvPr>
        </p:nvSpPr>
        <p:spPr/>
        <p:txBody>
          <a:bodyPr/>
          <a:lstStyle/>
          <a:p>
            <a:fld id="{5343DD7F-AFBA-4593-9C2D-1686682BA0C8}" type="datetimeFigureOut">
              <a:rPr lang="en-IN" smtClean="0"/>
              <a:t>07-06-2024</a:t>
            </a:fld>
            <a:endParaRPr lang="en-IN"/>
          </a:p>
        </p:txBody>
      </p:sp>
      <p:sp>
        <p:nvSpPr>
          <p:cNvPr id="6" name="Footer Placeholder 5">
            <a:extLst>
              <a:ext uri="{FF2B5EF4-FFF2-40B4-BE49-F238E27FC236}">
                <a16:creationId xmlns:a16="http://schemas.microsoft.com/office/drawing/2014/main" id="{DEAAA58D-1560-5990-CD31-7C53D88CCE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E7E6C4-85E6-0D83-A619-D24585DADA8F}"/>
              </a:ext>
            </a:extLst>
          </p:cNvPr>
          <p:cNvSpPr>
            <a:spLocks noGrp="1"/>
          </p:cNvSpPr>
          <p:nvPr>
            <p:ph type="sldNum" sz="quarter" idx="12"/>
          </p:nvPr>
        </p:nvSpPr>
        <p:spPr/>
        <p:txBody>
          <a:bodyPr/>
          <a:lstStyle/>
          <a:p>
            <a:fld id="{866B653E-4CE7-4E1D-BEE3-2CA442D14043}" type="slidenum">
              <a:rPr lang="en-IN" smtClean="0"/>
              <a:t>‹#›</a:t>
            </a:fld>
            <a:endParaRPr lang="en-IN"/>
          </a:p>
        </p:txBody>
      </p:sp>
    </p:spTree>
    <p:extLst>
      <p:ext uri="{BB962C8B-B14F-4D97-AF65-F5344CB8AC3E}">
        <p14:creationId xmlns:p14="http://schemas.microsoft.com/office/powerpoint/2010/main" val="6584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0525-B3D0-72D8-657D-CAEBFDC068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C376EF-9D55-3608-98A0-94587954AF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0A721-D0A1-E1A0-2006-9C79B15BF4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FAC6A5-1AFD-A6FB-1CEC-9FE349FA2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30F33E-A653-D545-5189-8EEFA96D25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EF580F-F8F3-ECAB-CBC8-F1181EFFBEC2}"/>
              </a:ext>
            </a:extLst>
          </p:cNvPr>
          <p:cNvSpPr>
            <a:spLocks noGrp="1"/>
          </p:cNvSpPr>
          <p:nvPr>
            <p:ph type="dt" sz="half" idx="10"/>
          </p:nvPr>
        </p:nvSpPr>
        <p:spPr/>
        <p:txBody>
          <a:bodyPr/>
          <a:lstStyle/>
          <a:p>
            <a:fld id="{5343DD7F-AFBA-4593-9C2D-1686682BA0C8}" type="datetimeFigureOut">
              <a:rPr lang="en-IN" smtClean="0"/>
              <a:t>07-06-2024</a:t>
            </a:fld>
            <a:endParaRPr lang="en-IN"/>
          </a:p>
        </p:txBody>
      </p:sp>
      <p:sp>
        <p:nvSpPr>
          <p:cNvPr id="8" name="Footer Placeholder 7">
            <a:extLst>
              <a:ext uri="{FF2B5EF4-FFF2-40B4-BE49-F238E27FC236}">
                <a16:creationId xmlns:a16="http://schemas.microsoft.com/office/drawing/2014/main" id="{49C2ABF1-71FA-4818-0870-32F70F6627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773AF3-9FA2-429F-9FFA-F1AAF9199B49}"/>
              </a:ext>
            </a:extLst>
          </p:cNvPr>
          <p:cNvSpPr>
            <a:spLocks noGrp="1"/>
          </p:cNvSpPr>
          <p:nvPr>
            <p:ph type="sldNum" sz="quarter" idx="12"/>
          </p:nvPr>
        </p:nvSpPr>
        <p:spPr/>
        <p:txBody>
          <a:bodyPr/>
          <a:lstStyle/>
          <a:p>
            <a:fld id="{866B653E-4CE7-4E1D-BEE3-2CA442D14043}" type="slidenum">
              <a:rPr lang="en-IN" smtClean="0"/>
              <a:t>‹#›</a:t>
            </a:fld>
            <a:endParaRPr lang="en-IN"/>
          </a:p>
        </p:txBody>
      </p:sp>
    </p:spTree>
    <p:extLst>
      <p:ext uri="{BB962C8B-B14F-4D97-AF65-F5344CB8AC3E}">
        <p14:creationId xmlns:p14="http://schemas.microsoft.com/office/powerpoint/2010/main" val="219162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BD58-4F81-CAA5-0915-3A20123C8F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9F2E45-A419-2CD2-9597-A3523BD576C9}"/>
              </a:ext>
            </a:extLst>
          </p:cNvPr>
          <p:cNvSpPr>
            <a:spLocks noGrp="1"/>
          </p:cNvSpPr>
          <p:nvPr>
            <p:ph type="dt" sz="half" idx="10"/>
          </p:nvPr>
        </p:nvSpPr>
        <p:spPr/>
        <p:txBody>
          <a:bodyPr/>
          <a:lstStyle/>
          <a:p>
            <a:fld id="{5343DD7F-AFBA-4593-9C2D-1686682BA0C8}" type="datetimeFigureOut">
              <a:rPr lang="en-IN" smtClean="0"/>
              <a:t>07-06-2024</a:t>
            </a:fld>
            <a:endParaRPr lang="en-IN"/>
          </a:p>
        </p:txBody>
      </p:sp>
      <p:sp>
        <p:nvSpPr>
          <p:cNvPr id="4" name="Footer Placeholder 3">
            <a:extLst>
              <a:ext uri="{FF2B5EF4-FFF2-40B4-BE49-F238E27FC236}">
                <a16:creationId xmlns:a16="http://schemas.microsoft.com/office/drawing/2014/main" id="{9CE1B122-CF1B-2DC6-EE98-D39BA815A9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AFCC6E-E54A-AEE2-05C8-82D90DA80E52}"/>
              </a:ext>
            </a:extLst>
          </p:cNvPr>
          <p:cNvSpPr>
            <a:spLocks noGrp="1"/>
          </p:cNvSpPr>
          <p:nvPr>
            <p:ph type="sldNum" sz="quarter" idx="12"/>
          </p:nvPr>
        </p:nvSpPr>
        <p:spPr/>
        <p:txBody>
          <a:bodyPr/>
          <a:lstStyle/>
          <a:p>
            <a:fld id="{866B653E-4CE7-4E1D-BEE3-2CA442D14043}" type="slidenum">
              <a:rPr lang="en-IN" smtClean="0"/>
              <a:t>‹#›</a:t>
            </a:fld>
            <a:endParaRPr lang="en-IN"/>
          </a:p>
        </p:txBody>
      </p:sp>
    </p:spTree>
    <p:extLst>
      <p:ext uri="{BB962C8B-B14F-4D97-AF65-F5344CB8AC3E}">
        <p14:creationId xmlns:p14="http://schemas.microsoft.com/office/powerpoint/2010/main" val="195460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B2B0C2-D3EA-EEE6-DA57-CE5813A61591}"/>
              </a:ext>
            </a:extLst>
          </p:cNvPr>
          <p:cNvSpPr>
            <a:spLocks noGrp="1"/>
          </p:cNvSpPr>
          <p:nvPr>
            <p:ph type="dt" sz="half" idx="10"/>
          </p:nvPr>
        </p:nvSpPr>
        <p:spPr/>
        <p:txBody>
          <a:bodyPr/>
          <a:lstStyle/>
          <a:p>
            <a:fld id="{5343DD7F-AFBA-4593-9C2D-1686682BA0C8}" type="datetimeFigureOut">
              <a:rPr lang="en-IN" smtClean="0"/>
              <a:t>07-06-2024</a:t>
            </a:fld>
            <a:endParaRPr lang="en-IN"/>
          </a:p>
        </p:txBody>
      </p:sp>
      <p:sp>
        <p:nvSpPr>
          <p:cNvPr id="3" name="Footer Placeholder 2">
            <a:extLst>
              <a:ext uri="{FF2B5EF4-FFF2-40B4-BE49-F238E27FC236}">
                <a16:creationId xmlns:a16="http://schemas.microsoft.com/office/drawing/2014/main" id="{94F6A0DA-D421-C854-10B0-32F60F24B3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46B225-023C-A751-C478-98D9B6E4651B}"/>
              </a:ext>
            </a:extLst>
          </p:cNvPr>
          <p:cNvSpPr>
            <a:spLocks noGrp="1"/>
          </p:cNvSpPr>
          <p:nvPr>
            <p:ph type="sldNum" sz="quarter" idx="12"/>
          </p:nvPr>
        </p:nvSpPr>
        <p:spPr/>
        <p:txBody>
          <a:bodyPr/>
          <a:lstStyle/>
          <a:p>
            <a:fld id="{866B653E-4CE7-4E1D-BEE3-2CA442D14043}" type="slidenum">
              <a:rPr lang="en-IN" smtClean="0"/>
              <a:t>‹#›</a:t>
            </a:fld>
            <a:endParaRPr lang="en-IN"/>
          </a:p>
        </p:txBody>
      </p:sp>
    </p:spTree>
    <p:extLst>
      <p:ext uri="{BB962C8B-B14F-4D97-AF65-F5344CB8AC3E}">
        <p14:creationId xmlns:p14="http://schemas.microsoft.com/office/powerpoint/2010/main" val="40521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8C3A-2DF8-92E4-62F9-1654B3A85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C69F76-CA6F-C245-B633-C8CB62A5CA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3F9DF5-48C9-9D5E-85DF-18A27ED89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CED198-9BA9-8394-D7C6-4EAFCD0B9181}"/>
              </a:ext>
            </a:extLst>
          </p:cNvPr>
          <p:cNvSpPr>
            <a:spLocks noGrp="1"/>
          </p:cNvSpPr>
          <p:nvPr>
            <p:ph type="dt" sz="half" idx="10"/>
          </p:nvPr>
        </p:nvSpPr>
        <p:spPr/>
        <p:txBody>
          <a:bodyPr/>
          <a:lstStyle/>
          <a:p>
            <a:fld id="{5343DD7F-AFBA-4593-9C2D-1686682BA0C8}" type="datetimeFigureOut">
              <a:rPr lang="en-IN" smtClean="0"/>
              <a:t>07-06-2024</a:t>
            </a:fld>
            <a:endParaRPr lang="en-IN"/>
          </a:p>
        </p:txBody>
      </p:sp>
      <p:sp>
        <p:nvSpPr>
          <p:cNvPr id="6" name="Footer Placeholder 5">
            <a:extLst>
              <a:ext uri="{FF2B5EF4-FFF2-40B4-BE49-F238E27FC236}">
                <a16:creationId xmlns:a16="http://schemas.microsoft.com/office/drawing/2014/main" id="{0232CD2E-1B77-5923-3491-FBC709B538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020C24-3301-1DFE-C9D9-BEAA05FA73E5}"/>
              </a:ext>
            </a:extLst>
          </p:cNvPr>
          <p:cNvSpPr>
            <a:spLocks noGrp="1"/>
          </p:cNvSpPr>
          <p:nvPr>
            <p:ph type="sldNum" sz="quarter" idx="12"/>
          </p:nvPr>
        </p:nvSpPr>
        <p:spPr/>
        <p:txBody>
          <a:bodyPr/>
          <a:lstStyle/>
          <a:p>
            <a:fld id="{866B653E-4CE7-4E1D-BEE3-2CA442D14043}" type="slidenum">
              <a:rPr lang="en-IN" smtClean="0"/>
              <a:t>‹#›</a:t>
            </a:fld>
            <a:endParaRPr lang="en-IN"/>
          </a:p>
        </p:txBody>
      </p:sp>
    </p:spTree>
    <p:extLst>
      <p:ext uri="{BB962C8B-B14F-4D97-AF65-F5344CB8AC3E}">
        <p14:creationId xmlns:p14="http://schemas.microsoft.com/office/powerpoint/2010/main" val="52202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717A-06F6-B2E7-15FE-1326240C34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874DEA-5081-EFBC-C9EC-3CA0834C0C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3842DD-4351-10A0-7FD7-120822BC6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A3053-4DB5-D791-3920-0B0E99C9E2DC}"/>
              </a:ext>
            </a:extLst>
          </p:cNvPr>
          <p:cNvSpPr>
            <a:spLocks noGrp="1"/>
          </p:cNvSpPr>
          <p:nvPr>
            <p:ph type="dt" sz="half" idx="10"/>
          </p:nvPr>
        </p:nvSpPr>
        <p:spPr/>
        <p:txBody>
          <a:bodyPr/>
          <a:lstStyle/>
          <a:p>
            <a:fld id="{5343DD7F-AFBA-4593-9C2D-1686682BA0C8}" type="datetimeFigureOut">
              <a:rPr lang="en-IN" smtClean="0"/>
              <a:t>07-06-2024</a:t>
            </a:fld>
            <a:endParaRPr lang="en-IN"/>
          </a:p>
        </p:txBody>
      </p:sp>
      <p:sp>
        <p:nvSpPr>
          <p:cNvPr id="6" name="Footer Placeholder 5">
            <a:extLst>
              <a:ext uri="{FF2B5EF4-FFF2-40B4-BE49-F238E27FC236}">
                <a16:creationId xmlns:a16="http://schemas.microsoft.com/office/drawing/2014/main" id="{3B065CE4-879C-0838-E218-707429D894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D2156C-0412-4B07-C761-DF96D4CAC207}"/>
              </a:ext>
            </a:extLst>
          </p:cNvPr>
          <p:cNvSpPr>
            <a:spLocks noGrp="1"/>
          </p:cNvSpPr>
          <p:nvPr>
            <p:ph type="sldNum" sz="quarter" idx="12"/>
          </p:nvPr>
        </p:nvSpPr>
        <p:spPr/>
        <p:txBody>
          <a:bodyPr/>
          <a:lstStyle/>
          <a:p>
            <a:fld id="{866B653E-4CE7-4E1D-BEE3-2CA442D14043}" type="slidenum">
              <a:rPr lang="en-IN" smtClean="0"/>
              <a:t>‹#›</a:t>
            </a:fld>
            <a:endParaRPr lang="en-IN"/>
          </a:p>
        </p:txBody>
      </p:sp>
    </p:spTree>
    <p:extLst>
      <p:ext uri="{BB962C8B-B14F-4D97-AF65-F5344CB8AC3E}">
        <p14:creationId xmlns:p14="http://schemas.microsoft.com/office/powerpoint/2010/main" val="3727971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B6B99E-5006-EA6A-0608-52552B7AF9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D6ECC1-2882-0E5A-D9D5-F85ACAEACF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DC2C88-266C-D3E6-17B3-3C74E940F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3DD7F-AFBA-4593-9C2D-1686682BA0C8}" type="datetimeFigureOut">
              <a:rPr lang="en-IN" smtClean="0"/>
              <a:t>07-06-2024</a:t>
            </a:fld>
            <a:endParaRPr lang="en-IN"/>
          </a:p>
        </p:txBody>
      </p:sp>
      <p:sp>
        <p:nvSpPr>
          <p:cNvPr id="5" name="Footer Placeholder 4">
            <a:extLst>
              <a:ext uri="{FF2B5EF4-FFF2-40B4-BE49-F238E27FC236}">
                <a16:creationId xmlns:a16="http://schemas.microsoft.com/office/drawing/2014/main" id="{2443715C-7AAA-8B53-C70F-0E3C00E4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C6BEFF-5971-0657-2B72-B5E2F370E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B653E-4CE7-4E1D-BEE3-2CA442D14043}" type="slidenum">
              <a:rPr lang="en-IN" smtClean="0"/>
              <a:t>‹#›</a:t>
            </a:fld>
            <a:endParaRPr lang="en-IN"/>
          </a:p>
        </p:txBody>
      </p:sp>
    </p:spTree>
    <p:extLst>
      <p:ext uri="{BB962C8B-B14F-4D97-AF65-F5344CB8AC3E}">
        <p14:creationId xmlns:p14="http://schemas.microsoft.com/office/powerpoint/2010/main" val="55111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B59C-5A1F-8906-A010-654619AA6A1B}"/>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3B0F6861-F215-AC0F-AE25-99415DC2A887}"/>
              </a:ext>
            </a:extLst>
          </p:cNvPr>
          <p:cNvSpPr>
            <a:spLocks noGrp="1"/>
          </p:cNvSpPr>
          <p:nvPr>
            <p:ph type="subTitle" idx="1"/>
          </p:nvPr>
        </p:nvSpPr>
        <p:spPr/>
        <p:txBody>
          <a:bodyPr/>
          <a:lstStyle/>
          <a:p>
            <a:endParaRPr lang="en-IN" dirty="0"/>
          </a:p>
        </p:txBody>
      </p:sp>
      <p:pic>
        <p:nvPicPr>
          <p:cNvPr id="5" name="Google Shape;154;p1" descr="C:\Users\parul\Desktop\temp.png">
            <a:extLst>
              <a:ext uri="{FF2B5EF4-FFF2-40B4-BE49-F238E27FC236}">
                <a16:creationId xmlns:a16="http://schemas.microsoft.com/office/drawing/2014/main" id="{9DCA37E5-FFAD-BACB-DBFB-769BE96B8B79}"/>
              </a:ext>
            </a:extLst>
          </p:cNvPr>
          <p:cNvPicPr preferRelativeResize="0"/>
          <p:nvPr/>
        </p:nvPicPr>
        <p:blipFill rotWithShape="1">
          <a:blip r:embed="rId2">
            <a:alphaModFix/>
          </a:blip>
          <a:srcRect/>
          <a:stretch/>
        </p:blipFill>
        <p:spPr>
          <a:xfrm>
            <a:off x="1" y="0"/>
            <a:ext cx="12191999" cy="6900862"/>
          </a:xfrm>
          <a:prstGeom prst="rect">
            <a:avLst/>
          </a:prstGeom>
          <a:noFill/>
          <a:ln>
            <a:noFill/>
          </a:ln>
        </p:spPr>
      </p:pic>
      <p:pic>
        <p:nvPicPr>
          <p:cNvPr id="6" name="Google Shape;157;p1" descr="C:\Users\parul\Desktop\Registered Logosd.png">
            <a:extLst>
              <a:ext uri="{FF2B5EF4-FFF2-40B4-BE49-F238E27FC236}">
                <a16:creationId xmlns:a16="http://schemas.microsoft.com/office/drawing/2014/main" id="{6BC0F4DE-E34F-93C8-A1C1-4C5635212A43}"/>
              </a:ext>
            </a:extLst>
          </p:cNvPr>
          <p:cNvPicPr preferRelativeResize="0"/>
          <p:nvPr/>
        </p:nvPicPr>
        <p:blipFill rotWithShape="1">
          <a:blip r:embed="rId3">
            <a:alphaModFix/>
          </a:blip>
          <a:srcRect/>
          <a:stretch/>
        </p:blipFill>
        <p:spPr>
          <a:xfrm>
            <a:off x="4838873" y="715963"/>
            <a:ext cx="2381250" cy="628650"/>
          </a:xfrm>
          <a:prstGeom prst="rect">
            <a:avLst/>
          </a:prstGeom>
          <a:noFill/>
          <a:ln>
            <a:noFill/>
          </a:ln>
        </p:spPr>
      </p:pic>
      <p:grpSp>
        <p:nvGrpSpPr>
          <p:cNvPr id="7" name="Google Shape;158;p1">
            <a:extLst>
              <a:ext uri="{FF2B5EF4-FFF2-40B4-BE49-F238E27FC236}">
                <a16:creationId xmlns:a16="http://schemas.microsoft.com/office/drawing/2014/main" id="{7367D168-884E-83EA-E680-F6AB119DFECA}"/>
              </a:ext>
            </a:extLst>
          </p:cNvPr>
          <p:cNvGrpSpPr/>
          <p:nvPr/>
        </p:nvGrpSpPr>
        <p:grpSpPr>
          <a:xfrm>
            <a:off x="2875135" y="2333626"/>
            <a:ext cx="6308725" cy="93662"/>
            <a:chOff x="1428728" y="2571744"/>
            <a:chExt cx="6309404" cy="94298"/>
          </a:xfrm>
        </p:grpSpPr>
        <p:cxnSp>
          <p:nvCxnSpPr>
            <p:cNvPr id="8" name="Google Shape;159;p1">
              <a:extLst>
                <a:ext uri="{FF2B5EF4-FFF2-40B4-BE49-F238E27FC236}">
                  <a16:creationId xmlns:a16="http://schemas.microsoft.com/office/drawing/2014/main" id="{4EC67D28-7BF4-3F66-00AD-B41DFC8E9A85}"/>
                </a:ext>
              </a:extLst>
            </p:cNvPr>
            <p:cNvCxnSpPr/>
            <p:nvPr/>
          </p:nvCxnSpPr>
          <p:spPr>
            <a:xfrm>
              <a:off x="1428728" y="2618094"/>
              <a:ext cx="6287177" cy="1598"/>
            </a:xfrm>
            <a:prstGeom prst="straightConnector1">
              <a:avLst/>
            </a:prstGeom>
            <a:noFill/>
            <a:ln w="9525" cap="flat" cmpd="sng">
              <a:solidFill>
                <a:srgbClr val="000000"/>
              </a:solidFill>
              <a:prstDash val="solid"/>
              <a:miter lim="800000"/>
              <a:headEnd type="none" w="med" len="med"/>
              <a:tailEnd type="none" w="med" len="med"/>
            </a:ln>
          </p:spPr>
        </p:cxnSp>
        <p:sp>
          <p:nvSpPr>
            <p:cNvPr id="9" name="Google Shape;160;p1">
              <a:extLst>
                <a:ext uri="{FF2B5EF4-FFF2-40B4-BE49-F238E27FC236}">
                  <a16:creationId xmlns:a16="http://schemas.microsoft.com/office/drawing/2014/main" id="{B44A889F-BB0D-F1B0-4655-AD36D7D63A58}"/>
                </a:ext>
              </a:extLst>
            </p:cNvPr>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 name="Google Shape;161;p1">
              <a:extLst>
                <a:ext uri="{FF2B5EF4-FFF2-40B4-BE49-F238E27FC236}">
                  <a16:creationId xmlns:a16="http://schemas.microsoft.com/office/drawing/2014/main" id="{9AA1BC87-D130-8250-9339-8885E194BF37}"/>
                </a:ext>
              </a:extLst>
            </p:cNvPr>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16" name="TextBox 15">
            <a:extLst>
              <a:ext uri="{FF2B5EF4-FFF2-40B4-BE49-F238E27FC236}">
                <a16:creationId xmlns:a16="http://schemas.microsoft.com/office/drawing/2014/main" id="{369B5F67-E67B-786F-39C2-B95D2916338D}"/>
              </a:ext>
            </a:extLst>
          </p:cNvPr>
          <p:cNvSpPr txBox="1"/>
          <p:nvPr/>
        </p:nvSpPr>
        <p:spPr>
          <a:xfrm>
            <a:off x="3986597" y="1890882"/>
            <a:ext cx="5103600" cy="1015663"/>
          </a:xfrm>
          <a:prstGeom prst="rect">
            <a:avLst/>
          </a:prstGeom>
          <a:noFill/>
        </p:spPr>
        <p:txBody>
          <a:bodyPr wrap="square" rtlCol="0">
            <a:spAutoFit/>
          </a:bodyPr>
          <a:lstStyle/>
          <a:p>
            <a:r>
              <a:rPr lang="en-US" sz="2000" b="1" kern="100" dirty="0">
                <a:effectLst/>
                <a:latin typeface="Calibri" panose="020F0502020204030204" pitchFamily="34" charset="0"/>
                <a:ea typeface="Calibri" panose="020F0502020204030204" pitchFamily="34" charset="0"/>
                <a:cs typeface="Shruti" panose="020B0502040204020203" pitchFamily="34" charset="0"/>
              </a:rPr>
              <a:t>Object oriented programming with </a:t>
            </a:r>
            <a:r>
              <a:rPr lang="en-IN" sz="2000" b="1" dirty="0"/>
              <a:t>Java</a:t>
            </a:r>
          </a:p>
          <a:p>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a:p>
            <a:endParaRPr lang="en-IN" sz="2000" b="1" dirty="0"/>
          </a:p>
        </p:txBody>
      </p:sp>
      <p:sp>
        <p:nvSpPr>
          <p:cNvPr id="17" name="TextBox 16">
            <a:extLst>
              <a:ext uri="{FF2B5EF4-FFF2-40B4-BE49-F238E27FC236}">
                <a16:creationId xmlns:a16="http://schemas.microsoft.com/office/drawing/2014/main" id="{E11CFF94-B1C3-A4F0-BDE6-A71546B036CF}"/>
              </a:ext>
            </a:extLst>
          </p:cNvPr>
          <p:cNvSpPr txBox="1"/>
          <p:nvPr/>
        </p:nvSpPr>
        <p:spPr>
          <a:xfrm>
            <a:off x="4123113" y="2601913"/>
            <a:ext cx="3623813" cy="369332"/>
          </a:xfrm>
          <a:prstGeom prst="rect">
            <a:avLst/>
          </a:prstGeom>
          <a:noFill/>
        </p:spPr>
        <p:txBody>
          <a:bodyPr wrap="none" rtlCol="0">
            <a:spAutoFit/>
          </a:bodyPr>
          <a:lstStyle/>
          <a:p>
            <a:r>
              <a:rPr lang="en-IN" dirty="0"/>
              <a:t>  Computer Science and Engineering</a:t>
            </a:r>
          </a:p>
        </p:txBody>
      </p:sp>
    </p:spTree>
    <p:extLst>
      <p:ext uri="{BB962C8B-B14F-4D97-AF65-F5344CB8AC3E}">
        <p14:creationId xmlns:p14="http://schemas.microsoft.com/office/powerpoint/2010/main" val="379101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7;p2" descr="C:\Users\parul\Desktop\Digital Learning Content.png">
            <a:extLst>
              <a:ext uri="{FF2B5EF4-FFF2-40B4-BE49-F238E27FC236}">
                <a16:creationId xmlns:a16="http://schemas.microsoft.com/office/drawing/2014/main" id="{3067AB7B-51B5-7646-4883-204B007FA8F4}"/>
              </a:ext>
            </a:extLst>
          </p:cNvPr>
          <p:cNvPicPr preferRelativeResize="0"/>
          <p:nvPr/>
        </p:nvPicPr>
        <p:blipFill rotWithShape="1">
          <a:blip r:embed="rId2">
            <a:alphaModFix/>
          </a:blip>
          <a:srcRect/>
          <a:stretch/>
        </p:blipFill>
        <p:spPr>
          <a:xfrm>
            <a:off x="91438" y="66502"/>
            <a:ext cx="11471565" cy="6791498"/>
          </a:xfrm>
          <a:prstGeom prst="rect">
            <a:avLst/>
          </a:prstGeom>
          <a:noFill/>
          <a:ln>
            <a:noFill/>
          </a:ln>
        </p:spPr>
      </p:pic>
      <p:pic>
        <p:nvPicPr>
          <p:cNvPr id="9" name="Google Shape;168;p2" descr="C:\Users\parul\Desktop\Untitled-1.png">
            <a:extLst>
              <a:ext uri="{FF2B5EF4-FFF2-40B4-BE49-F238E27FC236}">
                <a16:creationId xmlns:a16="http://schemas.microsoft.com/office/drawing/2014/main" id="{400E3841-5529-32E1-A0CB-27B0BDD0031C}"/>
              </a:ext>
            </a:extLst>
          </p:cNvPr>
          <p:cNvPicPr preferRelativeResize="0"/>
          <p:nvPr/>
        </p:nvPicPr>
        <p:blipFill rotWithShape="1">
          <a:blip r:embed="rId3">
            <a:alphaModFix/>
          </a:blip>
          <a:srcRect/>
          <a:stretch/>
        </p:blipFill>
        <p:spPr>
          <a:xfrm>
            <a:off x="3346601" y="2527068"/>
            <a:ext cx="5931060" cy="3285663"/>
          </a:xfrm>
          <a:prstGeom prst="rect">
            <a:avLst/>
          </a:prstGeom>
          <a:noFill/>
          <a:ln>
            <a:noFill/>
          </a:ln>
        </p:spPr>
      </p:pic>
      <p:sp>
        <p:nvSpPr>
          <p:cNvPr id="2" name="TextBox 1">
            <a:extLst>
              <a:ext uri="{FF2B5EF4-FFF2-40B4-BE49-F238E27FC236}">
                <a16:creationId xmlns:a16="http://schemas.microsoft.com/office/drawing/2014/main" id="{ED427038-C758-BA3C-A61A-AE8A49D95FFE}"/>
              </a:ext>
            </a:extLst>
          </p:cNvPr>
          <p:cNvSpPr txBox="1"/>
          <p:nvPr/>
        </p:nvSpPr>
        <p:spPr>
          <a:xfrm>
            <a:off x="698269" y="1895302"/>
            <a:ext cx="184731" cy="1631216"/>
          </a:xfrm>
          <a:prstGeom prst="rect">
            <a:avLst/>
          </a:prstGeom>
          <a:noFill/>
        </p:spPr>
        <p:txBody>
          <a:bodyPr wrap="none" rtlCol="0">
            <a:spAutoFit/>
          </a:bodyPr>
          <a:lstStyle/>
          <a:p>
            <a:pPr>
              <a:lnSpc>
                <a:spcPct val="200000"/>
              </a:lnSpc>
            </a:pPr>
            <a:endParaRPr lang="en-IN" sz="3200" b="1" dirty="0"/>
          </a:p>
          <a:p>
            <a:endParaRPr lang="en-IN" dirty="0"/>
          </a:p>
          <a:p>
            <a:endParaRPr lang="en-IN" dirty="0"/>
          </a:p>
        </p:txBody>
      </p:sp>
      <p:sp>
        <p:nvSpPr>
          <p:cNvPr id="3" name="Rectangle 2">
            <a:extLst>
              <a:ext uri="{FF2B5EF4-FFF2-40B4-BE49-F238E27FC236}">
                <a16:creationId xmlns:a16="http://schemas.microsoft.com/office/drawing/2014/main" id="{7182393F-0F50-93EF-E561-64B2DDCD207E}"/>
              </a:ext>
            </a:extLst>
          </p:cNvPr>
          <p:cNvSpPr/>
          <p:nvPr/>
        </p:nvSpPr>
        <p:spPr>
          <a:xfrm>
            <a:off x="91438" y="1686398"/>
            <a:ext cx="11671071" cy="6788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000" b="1" dirty="0"/>
          </a:p>
          <a:p>
            <a:pPr algn="ctr"/>
            <a:r>
              <a:rPr lang="en-IN" sz="4000" b="1" dirty="0"/>
              <a:t>Memory Structure of Arrays</a:t>
            </a:r>
          </a:p>
          <a:p>
            <a:pPr algn="ctr"/>
            <a:endParaRPr lang="en-IN" sz="4000" b="1" dirty="0"/>
          </a:p>
        </p:txBody>
      </p:sp>
      <p:sp>
        <p:nvSpPr>
          <p:cNvPr id="4" name="TextBox 3">
            <a:extLst>
              <a:ext uri="{FF2B5EF4-FFF2-40B4-BE49-F238E27FC236}">
                <a16:creationId xmlns:a16="http://schemas.microsoft.com/office/drawing/2014/main" id="{5BE9E0AA-EF75-865D-8821-5CB9A385295B}"/>
              </a:ext>
            </a:extLst>
          </p:cNvPr>
          <p:cNvSpPr txBox="1"/>
          <p:nvPr/>
        </p:nvSpPr>
        <p:spPr>
          <a:xfrm>
            <a:off x="565265" y="2701636"/>
            <a:ext cx="11197244" cy="1754326"/>
          </a:xfrm>
          <a:prstGeom prst="rect">
            <a:avLst/>
          </a:prstGeom>
          <a:noFill/>
        </p:spPr>
        <p:txBody>
          <a:bodyPr wrap="square" rtlCol="0">
            <a:spAutoFit/>
          </a:bodyPr>
          <a:lstStyle/>
          <a:p>
            <a:r>
              <a:rPr lang="en-US" b="1" dirty="0"/>
              <a:t>Example</a:t>
            </a:r>
          </a:p>
          <a:p>
            <a:endParaRPr lang="en-US" dirty="0"/>
          </a:p>
          <a:p>
            <a:r>
              <a:rPr lang="en-US" dirty="0"/>
              <a:t>int[] numbers = new int[5]; // Declare an array named 'numbers' of size 5 (int) </a:t>
            </a:r>
          </a:p>
          <a:p>
            <a:endParaRPr lang="en-US" dirty="0"/>
          </a:p>
          <a:p>
            <a:endParaRPr lang="en-US" dirty="0"/>
          </a:p>
          <a:p>
            <a:endParaRPr lang="en-IN" dirty="0"/>
          </a:p>
        </p:txBody>
      </p:sp>
      <p:sp>
        <p:nvSpPr>
          <p:cNvPr id="12" name="Rectangle 5">
            <a:extLst>
              <a:ext uri="{FF2B5EF4-FFF2-40B4-BE49-F238E27FC236}">
                <a16:creationId xmlns:a16="http://schemas.microsoft.com/office/drawing/2014/main" id="{57BC577D-0797-9940-5FC5-88C5981704E0}"/>
              </a:ext>
            </a:extLst>
          </p:cNvPr>
          <p:cNvSpPr>
            <a:spLocks noChangeArrowheads="1"/>
          </p:cNvSpPr>
          <p:nvPr/>
        </p:nvSpPr>
        <p:spPr bwMode="auto">
          <a:xfrm>
            <a:off x="573577" y="3804208"/>
            <a:ext cx="11222182"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 this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numbers</a:t>
            </a:r>
            <a:r>
              <a:rPr kumimoji="0" lang="en-US" altLang="en-US" sz="1600" b="0" i="0" u="none" strike="noStrike" cap="none" normalizeH="0" baseline="0" dirty="0">
                <a:ln>
                  <a:noFill/>
                </a:ln>
                <a:solidFill>
                  <a:schemeClr val="tx1"/>
                </a:solidFill>
                <a:effectLst/>
              </a:rPr>
              <a:t> is a reference variable on the stack, initially containing </a:t>
            </a:r>
            <a:r>
              <a:rPr kumimoji="0" lang="en-US" altLang="en-US" sz="1600" b="0" i="0" u="none" strike="noStrike" cap="none" normalizeH="0" baseline="0" dirty="0">
                <a:ln>
                  <a:noFill/>
                </a:ln>
                <a:solidFill>
                  <a:schemeClr val="tx1"/>
                </a:solidFill>
                <a:effectLst/>
                <a:latin typeface="Arial Unicode MS"/>
              </a:rPr>
              <a:t>null</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After </a:t>
            </a:r>
            <a:r>
              <a:rPr kumimoji="0" lang="en-US" altLang="en-US" sz="1600" b="0" i="0" u="none" strike="noStrike" cap="none" normalizeH="0" baseline="0" dirty="0">
                <a:ln>
                  <a:noFill/>
                </a:ln>
                <a:solidFill>
                  <a:schemeClr val="tx1"/>
                </a:solidFill>
                <a:effectLst/>
                <a:latin typeface="Arial Unicode MS"/>
              </a:rPr>
              <a:t>new int[5]</a:t>
            </a:r>
            <a:r>
              <a:rPr kumimoji="0" lang="en-US" altLang="en-US" sz="1600" b="0" i="0" u="none" strike="noStrike" cap="none" normalizeH="0" baseline="0" dirty="0">
                <a:ln>
                  <a:noFill/>
                </a:ln>
                <a:solidFill>
                  <a:schemeClr val="tx1"/>
                </a:solidFill>
                <a:effectLst/>
              </a:rPr>
              <a:t>, a new array object is created in the heap, capable of storing 5 integers. The memory address of this object is assigned to </a:t>
            </a:r>
            <a:r>
              <a:rPr kumimoji="0" lang="en-US" altLang="en-US" sz="1600" b="0" i="0" u="none" strike="noStrike" cap="none" normalizeH="0" baseline="0" dirty="0">
                <a:ln>
                  <a:noFill/>
                </a:ln>
                <a:solidFill>
                  <a:schemeClr val="tx1"/>
                </a:solidFill>
                <a:effectLst/>
                <a:latin typeface="Arial Unicode MS"/>
              </a:rPr>
              <a:t>numbers</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3" name="Table 12">
            <a:extLst>
              <a:ext uri="{FF2B5EF4-FFF2-40B4-BE49-F238E27FC236}">
                <a16:creationId xmlns:a16="http://schemas.microsoft.com/office/drawing/2014/main" id="{E0DA009D-3126-5DFF-12D4-6F2833893FA7}"/>
              </a:ext>
            </a:extLst>
          </p:cNvPr>
          <p:cNvGraphicFramePr>
            <a:graphicFrameLocks noGrp="1"/>
          </p:cNvGraphicFramePr>
          <p:nvPr>
            <p:extLst>
              <p:ext uri="{D42A27DB-BD31-4B8C-83A1-F6EECF244321}">
                <p14:modId xmlns:p14="http://schemas.microsoft.com/office/powerpoint/2010/main" val="1682971199"/>
              </p:ext>
            </p:extLst>
          </p:nvPr>
        </p:nvGraphicFramePr>
        <p:xfrm>
          <a:off x="622570" y="3161490"/>
          <a:ext cx="7538936" cy="573932"/>
        </p:xfrm>
        <a:graphic>
          <a:graphicData uri="http://schemas.openxmlformats.org/drawingml/2006/table">
            <a:tbl>
              <a:tblPr/>
              <a:tblGrid>
                <a:gridCol w="7538936">
                  <a:extLst>
                    <a:ext uri="{9D8B030D-6E8A-4147-A177-3AD203B41FA5}">
                      <a16:colId xmlns:a16="http://schemas.microsoft.com/office/drawing/2014/main" val="2005714461"/>
                    </a:ext>
                  </a:extLst>
                </a:gridCol>
              </a:tblGrid>
              <a:tr h="573932">
                <a:tc>
                  <a:txBody>
                    <a:bodyPr/>
                    <a:lstStyle/>
                    <a:p>
                      <a:endParaRPr lang="en-IN" dirty="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335980900"/>
                  </a:ext>
                </a:extLst>
              </a:tr>
            </a:tbl>
          </a:graphicData>
        </a:graphic>
      </p:graphicFrame>
    </p:spTree>
    <p:extLst>
      <p:ext uri="{BB962C8B-B14F-4D97-AF65-F5344CB8AC3E}">
        <p14:creationId xmlns:p14="http://schemas.microsoft.com/office/powerpoint/2010/main" val="391349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7;p2" descr="C:\Users\parul\Desktop\Digital Learning Content.png">
            <a:extLst>
              <a:ext uri="{FF2B5EF4-FFF2-40B4-BE49-F238E27FC236}">
                <a16:creationId xmlns:a16="http://schemas.microsoft.com/office/drawing/2014/main" id="{3067AB7B-51B5-7646-4883-204B007FA8F4}"/>
              </a:ext>
            </a:extLst>
          </p:cNvPr>
          <p:cNvPicPr preferRelativeResize="0"/>
          <p:nvPr/>
        </p:nvPicPr>
        <p:blipFill rotWithShape="1">
          <a:blip r:embed="rId2">
            <a:alphaModFix/>
          </a:blip>
          <a:srcRect/>
          <a:stretch/>
        </p:blipFill>
        <p:spPr>
          <a:xfrm>
            <a:off x="-58189" y="66502"/>
            <a:ext cx="11471565" cy="6791498"/>
          </a:xfrm>
          <a:prstGeom prst="rect">
            <a:avLst/>
          </a:prstGeom>
          <a:noFill/>
          <a:ln>
            <a:noFill/>
          </a:ln>
        </p:spPr>
      </p:pic>
      <p:pic>
        <p:nvPicPr>
          <p:cNvPr id="9" name="Google Shape;168;p2" descr="C:\Users\parul\Desktop\Untitled-1.png">
            <a:extLst>
              <a:ext uri="{FF2B5EF4-FFF2-40B4-BE49-F238E27FC236}">
                <a16:creationId xmlns:a16="http://schemas.microsoft.com/office/drawing/2014/main" id="{400E3841-5529-32E1-A0CB-27B0BDD0031C}"/>
              </a:ext>
            </a:extLst>
          </p:cNvPr>
          <p:cNvPicPr preferRelativeResize="0"/>
          <p:nvPr/>
        </p:nvPicPr>
        <p:blipFill rotWithShape="1">
          <a:blip r:embed="rId3">
            <a:alphaModFix/>
          </a:blip>
          <a:srcRect/>
          <a:stretch/>
        </p:blipFill>
        <p:spPr>
          <a:xfrm>
            <a:off x="3346601" y="2527068"/>
            <a:ext cx="5931060" cy="3285663"/>
          </a:xfrm>
          <a:prstGeom prst="rect">
            <a:avLst/>
          </a:prstGeom>
          <a:noFill/>
          <a:ln>
            <a:noFill/>
          </a:ln>
        </p:spPr>
      </p:pic>
      <p:sp>
        <p:nvSpPr>
          <p:cNvPr id="2" name="TextBox 1">
            <a:extLst>
              <a:ext uri="{FF2B5EF4-FFF2-40B4-BE49-F238E27FC236}">
                <a16:creationId xmlns:a16="http://schemas.microsoft.com/office/drawing/2014/main" id="{ED427038-C758-BA3C-A61A-AE8A49D95FFE}"/>
              </a:ext>
            </a:extLst>
          </p:cNvPr>
          <p:cNvSpPr txBox="1"/>
          <p:nvPr/>
        </p:nvSpPr>
        <p:spPr>
          <a:xfrm>
            <a:off x="698269" y="1895302"/>
            <a:ext cx="184731" cy="1631216"/>
          </a:xfrm>
          <a:prstGeom prst="rect">
            <a:avLst/>
          </a:prstGeom>
          <a:noFill/>
        </p:spPr>
        <p:txBody>
          <a:bodyPr wrap="none" rtlCol="0">
            <a:spAutoFit/>
          </a:bodyPr>
          <a:lstStyle/>
          <a:p>
            <a:pPr>
              <a:lnSpc>
                <a:spcPct val="200000"/>
              </a:lnSpc>
            </a:pPr>
            <a:endParaRPr lang="en-IN" sz="3200" b="1" dirty="0"/>
          </a:p>
          <a:p>
            <a:endParaRPr lang="en-IN" dirty="0"/>
          </a:p>
          <a:p>
            <a:endParaRPr lang="en-IN" dirty="0"/>
          </a:p>
        </p:txBody>
      </p:sp>
      <p:sp>
        <p:nvSpPr>
          <p:cNvPr id="3" name="Rectangle 2">
            <a:extLst>
              <a:ext uri="{FF2B5EF4-FFF2-40B4-BE49-F238E27FC236}">
                <a16:creationId xmlns:a16="http://schemas.microsoft.com/office/drawing/2014/main" id="{7182393F-0F50-93EF-E561-64B2DDCD207E}"/>
              </a:ext>
            </a:extLst>
          </p:cNvPr>
          <p:cNvSpPr/>
          <p:nvPr/>
        </p:nvSpPr>
        <p:spPr>
          <a:xfrm>
            <a:off x="271547" y="1567506"/>
            <a:ext cx="11471565" cy="6899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t>Memory Structure of Arrays</a:t>
            </a:r>
          </a:p>
        </p:txBody>
      </p:sp>
      <p:sp>
        <p:nvSpPr>
          <p:cNvPr id="11" name="Rectangle 3">
            <a:extLst>
              <a:ext uri="{FF2B5EF4-FFF2-40B4-BE49-F238E27FC236}">
                <a16:creationId xmlns:a16="http://schemas.microsoft.com/office/drawing/2014/main" id="{7E8CC1FA-EC23-D02E-7E51-0C3BD68F3733}"/>
              </a:ext>
            </a:extLst>
          </p:cNvPr>
          <p:cNvSpPr>
            <a:spLocks noChangeArrowheads="1"/>
          </p:cNvSpPr>
          <p:nvPr/>
        </p:nvSpPr>
        <p:spPr bwMode="auto">
          <a:xfrm>
            <a:off x="357447" y="2395441"/>
            <a:ext cx="8499571"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IN" sz="2400" b="1" dirty="0"/>
              <a:t>Accessing Array Elements</a:t>
            </a:r>
            <a:endParaRPr lang="en-US" altLang="en-US" sz="2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Zero-based indexing: The first element has index 0, the second has index 1, and so 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Accessing elements: </a:t>
            </a:r>
            <a:r>
              <a:rPr kumimoji="0" lang="en-US" altLang="en-US" sz="1600" b="0" i="0" u="none" strike="noStrike" cap="none" normalizeH="0" baseline="0" dirty="0">
                <a:ln>
                  <a:noFill/>
                </a:ln>
                <a:solidFill>
                  <a:schemeClr val="tx1"/>
                </a:solidFill>
                <a:effectLst/>
                <a:latin typeface="Arial Unicode MS"/>
              </a:rPr>
              <a:t>arrayName[index]</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Assigning values: </a:t>
            </a:r>
            <a:r>
              <a:rPr kumimoji="0" lang="en-US" altLang="en-US" sz="1600" b="0" i="0" u="none" strike="noStrike" cap="none" normalizeH="0" baseline="0" dirty="0">
                <a:ln>
                  <a:noFill/>
                </a:ln>
                <a:solidFill>
                  <a:schemeClr val="tx1"/>
                </a:solidFill>
                <a:effectLst/>
                <a:latin typeface="Arial Unicode MS"/>
              </a:rPr>
              <a:t>arrayName[index] = value</a:t>
            </a:r>
            <a:r>
              <a:rPr kumimoji="0" lang="en-US" altLang="en-US"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lang="en-US" altLang="en-US" sz="1600" b="1" dirty="0">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600" b="1" dirty="0">
                <a:latin typeface="Arial" panose="020B0604020202020204" pitchFamily="34" charset="0"/>
              </a:rPr>
              <a:t>numbers[0] = 10; // </a:t>
            </a:r>
            <a:r>
              <a:rPr lang="en-US" altLang="en-US" sz="1600" dirty="0">
                <a:latin typeface="Arial" panose="020B0604020202020204" pitchFamily="34" charset="0"/>
              </a:rPr>
              <a:t>Assign 10 to the first element (index 0)</a:t>
            </a:r>
          </a:p>
          <a:p>
            <a:pPr marL="0" marR="0" lvl="0" indent="0" algn="l" defTabSz="914400" rtl="0" eaLnBrk="0" fontAlgn="base" latinLnBrk="0" hangingPunct="0">
              <a:lnSpc>
                <a:spcPct val="100000"/>
              </a:lnSpc>
              <a:spcBef>
                <a:spcPct val="0"/>
              </a:spcBef>
              <a:spcAft>
                <a:spcPct val="0"/>
              </a:spcAft>
              <a:buClrTx/>
              <a:buSzTx/>
              <a:tabLst/>
            </a:pPr>
            <a:r>
              <a:rPr lang="en-US" altLang="en-US" sz="1600" b="1" dirty="0">
                <a:latin typeface="Arial" panose="020B0604020202020204" pitchFamily="34" charset="0"/>
              </a:rPr>
              <a:t>int value = numbers[2]; // </a:t>
            </a:r>
            <a:r>
              <a:rPr lang="en-US" altLang="en-US" sz="1600" dirty="0">
                <a:latin typeface="Arial" panose="020B0604020202020204" pitchFamily="34" charset="0"/>
              </a:rPr>
              <a:t>Read the value at index 2</a:t>
            </a: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615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7;p2" descr="C:\Users\parul\Desktop\Digital Learning Content.png">
            <a:extLst>
              <a:ext uri="{FF2B5EF4-FFF2-40B4-BE49-F238E27FC236}">
                <a16:creationId xmlns:a16="http://schemas.microsoft.com/office/drawing/2014/main" id="{3067AB7B-51B5-7646-4883-204B007FA8F4}"/>
              </a:ext>
            </a:extLst>
          </p:cNvPr>
          <p:cNvPicPr preferRelativeResize="0"/>
          <p:nvPr/>
        </p:nvPicPr>
        <p:blipFill rotWithShape="1">
          <a:blip r:embed="rId2">
            <a:alphaModFix/>
          </a:blip>
          <a:srcRect/>
          <a:stretch/>
        </p:blipFill>
        <p:spPr>
          <a:xfrm>
            <a:off x="290944" y="0"/>
            <a:ext cx="11471565" cy="6791498"/>
          </a:xfrm>
          <a:prstGeom prst="rect">
            <a:avLst/>
          </a:prstGeom>
          <a:noFill/>
          <a:ln>
            <a:noFill/>
          </a:ln>
        </p:spPr>
      </p:pic>
      <p:pic>
        <p:nvPicPr>
          <p:cNvPr id="9" name="Google Shape;168;p2" descr="C:\Users\parul\Desktop\Untitled-1.png">
            <a:extLst>
              <a:ext uri="{FF2B5EF4-FFF2-40B4-BE49-F238E27FC236}">
                <a16:creationId xmlns:a16="http://schemas.microsoft.com/office/drawing/2014/main" id="{400E3841-5529-32E1-A0CB-27B0BDD0031C}"/>
              </a:ext>
            </a:extLst>
          </p:cNvPr>
          <p:cNvPicPr preferRelativeResize="0"/>
          <p:nvPr/>
        </p:nvPicPr>
        <p:blipFill rotWithShape="1">
          <a:blip r:embed="rId3">
            <a:alphaModFix/>
          </a:blip>
          <a:srcRect/>
          <a:stretch/>
        </p:blipFill>
        <p:spPr>
          <a:xfrm>
            <a:off x="3346601" y="2527068"/>
            <a:ext cx="5931060" cy="3285663"/>
          </a:xfrm>
          <a:prstGeom prst="rect">
            <a:avLst/>
          </a:prstGeom>
          <a:noFill/>
          <a:ln>
            <a:noFill/>
          </a:ln>
        </p:spPr>
      </p:pic>
      <p:sp>
        <p:nvSpPr>
          <p:cNvPr id="2" name="TextBox 1">
            <a:extLst>
              <a:ext uri="{FF2B5EF4-FFF2-40B4-BE49-F238E27FC236}">
                <a16:creationId xmlns:a16="http://schemas.microsoft.com/office/drawing/2014/main" id="{ED427038-C758-BA3C-A61A-AE8A49D95FFE}"/>
              </a:ext>
            </a:extLst>
          </p:cNvPr>
          <p:cNvSpPr txBox="1"/>
          <p:nvPr/>
        </p:nvSpPr>
        <p:spPr>
          <a:xfrm>
            <a:off x="698269" y="1895302"/>
            <a:ext cx="184731" cy="923330"/>
          </a:xfrm>
          <a:prstGeom prst="rect">
            <a:avLst/>
          </a:prstGeom>
          <a:noFill/>
        </p:spPr>
        <p:txBody>
          <a:bodyPr wrap="none" rtlCol="0">
            <a:spAutoFit/>
          </a:bodyPr>
          <a:lstStyle/>
          <a:p>
            <a:endParaRPr lang="en-IN" sz="3600" b="1" dirty="0"/>
          </a:p>
          <a:p>
            <a:endParaRPr lang="en-IN" dirty="0"/>
          </a:p>
        </p:txBody>
      </p:sp>
      <p:sp>
        <p:nvSpPr>
          <p:cNvPr id="3" name="Rectangle 2">
            <a:extLst>
              <a:ext uri="{FF2B5EF4-FFF2-40B4-BE49-F238E27FC236}">
                <a16:creationId xmlns:a16="http://schemas.microsoft.com/office/drawing/2014/main" id="{7182393F-0F50-93EF-E561-64B2DDCD207E}"/>
              </a:ext>
            </a:extLst>
          </p:cNvPr>
          <p:cNvSpPr/>
          <p:nvPr/>
        </p:nvSpPr>
        <p:spPr>
          <a:xfrm>
            <a:off x="290944" y="1550323"/>
            <a:ext cx="11471565" cy="6899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t>Types of Arrays</a:t>
            </a:r>
          </a:p>
        </p:txBody>
      </p:sp>
      <p:sp>
        <p:nvSpPr>
          <p:cNvPr id="4" name="TextBox 3">
            <a:extLst>
              <a:ext uri="{FF2B5EF4-FFF2-40B4-BE49-F238E27FC236}">
                <a16:creationId xmlns:a16="http://schemas.microsoft.com/office/drawing/2014/main" id="{2D866CA4-2A99-873A-58A5-57A9A1B135D9}"/>
              </a:ext>
            </a:extLst>
          </p:cNvPr>
          <p:cNvSpPr txBox="1"/>
          <p:nvPr/>
        </p:nvSpPr>
        <p:spPr>
          <a:xfrm>
            <a:off x="1673634" y="5924051"/>
            <a:ext cx="134853" cy="369332"/>
          </a:xfrm>
          <a:prstGeom prst="rect">
            <a:avLst/>
          </a:prstGeom>
          <a:noFill/>
        </p:spPr>
        <p:txBody>
          <a:bodyPr wrap="square" rtlCol="0">
            <a:spAutoFit/>
          </a:bodyPr>
          <a:lstStyle/>
          <a:p>
            <a:endParaRPr lang="en-IN" dirty="0"/>
          </a:p>
        </p:txBody>
      </p:sp>
      <p:sp>
        <p:nvSpPr>
          <p:cNvPr id="8" name="Rectangle 3">
            <a:extLst>
              <a:ext uri="{FF2B5EF4-FFF2-40B4-BE49-F238E27FC236}">
                <a16:creationId xmlns:a16="http://schemas.microsoft.com/office/drawing/2014/main" id="{132DB6BD-4F0C-34A6-D59B-37FBBBE1868F}"/>
              </a:ext>
            </a:extLst>
          </p:cNvPr>
          <p:cNvSpPr>
            <a:spLocks noChangeArrowheads="1"/>
          </p:cNvSpPr>
          <p:nvPr/>
        </p:nvSpPr>
        <p:spPr bwMode="auto">
          <a:xfrm>
            <a:off x="552259" y="2604839"/>
            <a:ext cx="890009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Types of Arrays in Java</a:t>
            </a:r>
          </a:p>
          <a:p>
            <a:endParaRPr lang="en-US" sz="2400" b="1" dirty="0"/>
          </a:p>
          <a:p>
            <a:r>
              <a:rPr lang="en-US" sz="2400" dirty="0"/>
              <a:t>Java primarily supports two main types of arrays:</a:t>
            </a:r>
          </a:p>
          <a:p>
            <a:endParaRPr lang="en-US" sz="2400" dirty="0"/>
          </a:p>
          <a:p>
            <a:pPr>
              <a:buFont typeface="+mj-lt"/>
              <a:buAutoNum type="arabicPeriod"/>
            </a:pPr>
            <a:r>
              <a:rPr lang="en-US" sz="2400" b="1" dirty="0"/>
              <a:t>Single-Dimensional Arrays</a:t>
            </a:r>
          </a:p>
          <a:p>
            <a:endParaRPr lang="en-US" sz="2400" dirty="0"/>
          </a:p>
          <a:p>
            <a:r>
              <a:rPr lang="en-US" sz="2400" b="1" dirty="0"/>
              <a:t>2.Multidimensional Arrays</a:t>
            </a:r>
            <a:r>
              <a:rPr lang="en-US" sz="2400" dirty="0"/>
              <a:t> (Combination of single-dimensional arrays)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891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7;p2" descr="C:\Users\parul\Desktop\Digital Learning Content.png">
            <a:extLst>
              <a:ext uri="{FF2B5EF4-FFF2-40B4-BE49-F238E27FC236}">
                <a16:creationId xmlns:a16="http://schemas.microsoft.com/office/drawing/2014/main" id="{3067AB7B-51B5-7646-4883-204B007FA8F4}"/>
              </a:ext>
            </a:extLst>
          </p:cNvPr>
          <p:cNvPicPr preferRelativeResize="0"/>
          <p:nvPr/>
        </p:nvPicPr>
        <p:blipFill rotWithShape="1">
          <a:blip r:embed="rId2">
            <a:alphaModFix/>
          </a:blip>
          <a:srcRect/>
          <a:stretch/>
        </p:blipFill>
        <p:spPr>
          <a:xfrm>
            <a:off x="290944" y="0"/>
            <a:ext cx="11471565" cy="6791498"/>
          </a:xfrm>
          <a:prstGeom prst="rect">
            <a:avLst/>
          </a:prstGeom>
          <a:noFill/>
          <a:ln>
            <a:noFill/>
          </a:ln>
        </p:spPr>
      </p:pic>
      <p:pic>
        <p:nvPicPr>
          <p:cNvPr id="9" name="Google Shape;168;p2" descr="C:\Users\parul\Desktop\Untitled-1.png">
            <a:extLst>
              <a:ext uri="{FF2B5EF4-FFF2-40B4-BE49-F238E27FC236}">
                <a16:creationId xmlns:a16="http://schemas.microsoft.com/office/drawing/2014/main" id="{400E3841-5529-32E1-A0CB-27B0BDD0031C}"/>
              </a:ext>
            </a:extLst>
          </p:cNvPr>
          <p:cNvPicPr preferRelativeResize="0"/>
          <p:nvPr/>
        </p:nvPicPr>
        <p:blipFill rotWithShape="1">
          <a:blip r:embed="rId3">
            <a:alphaModFix/>
          </a:blip>
          <a:srcRect/>
          <a:stretch/>
        </p:blipFill>
        <p:spPr>
          <a:xfrm>
            <a:off x="3346601" y="2527068"/>
            <a:ext cx="5931060" cy="3285663"/>
          </a:xfrm>
          <a:prstGeom prst="rect">
            <a:avLst/>
          </a:prstGeom>
          <a:noFill/>
          <a:ln>
            <a:noFill/>
          </a:ln>
        </p:spPr>
      </p:pic>
      <p:sp>
        <p:nvSpPr>
          <p:cNvPr id="2" name="TextBox 1">
            <a:extLst>
              <a:ext uri="{FF2B5EF4-FFF2-40B4-BE49-F238E27FC236}">
                <a16:creationId xmlns:a16="http://schemas.microsoft.com/office/drawing/2014/main" id="{ED427038-C758-BA3C-A61A-AE8A49D95FFE}"/>
              </a:ext>
            </a:extLst>
          </p:cNvPr>
          <p:cNvSpPr txBox="1"/>
          <p:nvPr/>
        </p:nvSpPr>
        <p:spPr>
          <a:xfrm>
            <a:off x="515566" y="2323240"/>
            <a:ext cx="9197531" cy="1846659"/>
          </a:xfrm>
          <a:prstGeom prst="rect">
            <a:avLst/>
          </a:prstGeom>
          <a:noFill/>
        </p:spPr>
        <p:txBody>
          <a:bodyPr wrap="square" rtlCol="0">
            <a:spAutoFit/>
          </a:bodyPr>
          <a:lstStyle/>
          <a:p>
            <a:endParaRPr lang="en-IN" sz="3600" b="1" dirty="0"/>
          </a:p>
          <a:p>
            <a:r>
              <a:rPr lang="en-US" sz="2400" b="1" dirty="0"/>
              <a:t>1. Single-Dimensional Arrays</a:t>
            </a:r>
            <a:endParaRPr lang="en-US" sz="2400" dirty="0"/>
          </a:p>
          <a:p>
            <a:r>
              <a:rPr lang="en-US" dirty="0"/>
              <a:t>These arrays store a collection of elements of the same data type in a single row (linear fashion).</a:t>
            </a:r>
          </a:p>
          <a:p>
            <a:endParaRPr lang="en-IN" dirty="0"/>
          </a:p>
          <a:p>
            <a:endParaRPr lang="en-IN" dirty="0"/>
          </a:p>
        </p:txBody>
      </p:sp>
      <p:sp>
        <p:nvSpPr>
          <p:cNvPr id="3" name="Rectangle 2">
            <a:extLst>
              <a:ext uri="{FF2B5EF4-FFF2-40B4-BE49-F238E27FC236}">
                <a16:creationId xmlns:a16="http://schemas.microsoft.com/office/drawing/2014/main" id="{7182393F-0F50-93EF-E561-64B2DDCD207E}"/>
              </a:ext>
            </a:extLst>
          </p:cNvPr>
          <p:cNvSpPr/>
          <p:nvPr/>
        </p:nvSpPr>
        <p:spPr>
          <a:xfrm>
            <a:off x="290944" y="1673633"/>
            <a:ext cx="11471565" cy="6899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t>Single-Dimensional Arrays</a:t>
            </a:r>
          </a:p>
        </p:txBody>
      </p:sp>
      <p:pic>
        <p:nvPicPr>
          <p:cNvPr id="6" name="Picture 5">
            <a:extLst>
              <a:ext uri="{FF2B5EF4-FFF2-40B4-BE49-F238E27FC236}">
                <a16:creationId xmlns:a16="http://schemas.microsoft.com/office/drawing/2014/main" id="{0F74BB1C-9FAF-6760-E171-7A83AD4704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5007" y="3842426"/>
            <a:ext cx="8336193" cy="2580952"/>
          </a:xfrm>
          <a:prstGeom prst="rect">
            <a:avLst/>
          </a:prstGeom>
        </p:spPr>
      </p:pic>
    </p:spTree>
    <p:extLst>
      <p:ext uri="{BB962C8B-B14F-4D97-AF65-F5344CB8AC3E}">
        <p14:creationId xmlns:p14="http://schemas.microsoft.com/office/powerpoint/2010/main" val="302261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7;p2" descr="C:\Users\parul\Desktop\Digital Learning Content.png">
            <a:extLst>
              <a:ext uri="{FF2B5EF4-FFF2-40B4-BE49-F238E27FC236}">
                <a16:creationId xmlns:a16="http://schemas.microsoft.com/office/drawing/2014/main" id="{3067AB7B-51B5-7646-4883-204B007FA8F4}"/>
              </a:ext>
            </a:extLst>
          </p:cNvPr>
          <p:cNvPicPr preferRelativeResize="0"/>
          <p:nvPr/>
        </p:nvPicPr>
        <p:blipFill rotWithShape="1">
          <a:blip r:embed="rId2">
            <a:alphaModFix/>
          </a:blip>
          <a:srcRect/>
          <a:stretch/>
        </p:blipFill>
        <p:spPr>
          <a:xfrm>
            <a:off x="290944" y="0"/>
            <a:ext cx="11471565" cy="6791498"/>
          </a:xfrm>
          <a:prstGeom prst="rect">
            <a:avLst/>
          </a:prstGeom>
          <a:noFill/>
          <a:ln>
            <a:noFill/>
          </a:ln>
        </p:spPr>
      </p:pic>
      <p:pic>
        <p:nvPicPr>
          <p:cNvPr id="9" name="Google Shape;168;p2" descr="C:\Users\parul\Desktop\Untitled-1.png">
            <a:extLst>
              <a:ext uri="{FF2B5EF4-FFF2-40B4-BE49-F238E27FC236}">
                <a16:creationId xmlns:a16="http://schemas.microsoft.com/office/drawing/2014/main" id="{400E3841-5529-32E1-A0CB-27B0BDD0031C}"/>
              </a:ext>
            </a:extLst>
          </p:cNvPr>
          <p:cNvPicPr preferRelativeResize="0"/>
          <p:nvPr/>
        </p:nvPicPr>
        <p:blipFill rotWithShape="1">
          <a:blip r:embed="rId3">
            <a:alphaModFix/>
          </a:blip>
          <a:srcRect/>
          <a:stretch/>
        </p:blipFill>
        <p:spPr>
          <a:xfrm>
            <a:off x="3346601" y="2527068"/>
            <a:ext cx="5931060" cy="3285663"/>
          </a:xfrm>
          <a:prstGeom prst="rect">
            <a:avLst/>
          </a:prstGeom>
          <a:noFill/>
          <a:ln>
            <a:noFill/>
          </a:ln>
        </p:spPr>
      </p:pic>
      <p:sp>
        <p:nvSpPr>
          <p:cNvPr id="2" name="TextBox 1">
            <a:extLst>
              <a:ext uri="{FF2B5EF4-FFF2-40B4-BE49-F238E27FC236}">
                <a16:creationId xmlns:a16="http://schemas.microsoft.com/office/drawing/2014/main" id="{ED427038-C758-BA3C-A61A-AE8A49D95FFE}"/>
              </a:ext>
            </a:extLst>
          </p:cNvPr>
          <p:cNvSpPr txBox="1"/>
          <p:nvPr/>
        </p:nvSpPr>
        <p:spPr>
          <a:xfrm>
            <a:off x="698269" y="1895302"/>
            <a:ext cx="184731" cy="923330"/>
          </a:xfrm>
          <a:prstGeom prst="rect">
            <a:avLst/>
          </a:prstGeom>
          <a:noFill/>
        </p:spPr>
        <p:txBody>
          <a:bodyPr wrap="none" rtlCol="0">
            <a:spAutoFit/>
          </a:bodyPr>
          <a:lstStyle/>
          <a:p>
            <a:endParaRPr lang="en-IN" sz="3600" b="1" dirty="0"/>
          </a:p>
          <a:p>
            <a:endParaRPr lang="en-IN" dirty="0"/>
          </a:p>
        </p:txBody>
      </p:sp>
      <p:sp>
        <p:nvSpPr>
          <p:cNvPr id="3" name="Rectangle 2">
            <a:extLst>
              <a:ext uri="{FF2B5EF4-FFF2-40B4-BE49-F238E27FC236}">
                <a16:creationId xmlns:a16="http://schemas.microsoft.com/office/drawing/2014/main" id="{7182393F-0F50-93EF-E561-64B2DDCD207E}"/>
              </a:ext>
            </a:extLst>
          </p:cNvPr>
          <p:cNvSpPr/>
          <p:nvPr/>
        </p:nvSpPr>
        <p:spPr>
          <a:xfrm>
            <a:off x="290944" y="1477431"/>
            <a:ext cx="11333017" cy="4420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Single-Dimensional Arrays</a:t>
            </a:r>
          </a:p>
        </p:txBody>
      </p:sp>
      <p:sp>
        <p:nvSpPr>
          <p:cNvPr id="4" name="TextBox 3">
            <a:extLst>
              <a:ext uri="{FF2B5EF4-FFF2-40B4-BE49-F238E27FC236}">
                <a16:creationId xmlns:a16="http://schemas.microsoft.com/office/drawing/2014/main" id="{2D866CA4-2A99-873A-58A5-57A9A1B135D9}"/>
              </a:ext>
            </a:extLst>
          </p:cNvPr>
          <p:cNvSpPr txBox="1"/>
          <p:nvPr/>
        </p:nvSpPr>
        <p:spPr>
          <a:xfrm>
            <a:off x="1673634" y="5924051"/>
            <a:ext cx="134853"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874E37D6-4821-BB51-FBE5-EFA468D6F426}"/>
              </a:ext>
            </a:extLst>
          </p:cNvPr>
          <p:cNvSpPr txBox="1"/>
          <p:nvPr/>
        </p:nvSpPr>
        <p:spPr>
          <a:xfrm>
            <a:off x="398834" y="2052536"/>
            <a:ext cx="1059521" cy="369332"/>
          </a:xfrm>
          <a:prstGeom prst="rect">
            <a:avLst/>
          </a:prstGeom>
          <a:noFill/>
        </p:spPr>
        <p:txBody>
          <a:bodyPr wrap="none" rtlCol="0">
            <a:spAutoFit/>
          </a:bodyPr>
          <a:lstStyle/>
          <a:p>
            <a:r>
              <a:rPr lang="en-IN" b="1" dirty="0"/>
              <a:t>Example:</a:t>
            </a:r>
          </a:p>
        </p:txBody>
      </p:sp>
      <p:pic>
        <p:nvPicPr>
          <p:cNvPr id="10" name="Picture 9">
            <a:extLst>
              <a:ext uri="{FF2B5EF4-FFF2-40B4-BE49-F238E27FC236}">
                <a16:creationId xmlns:a16="http://schemas.microsoft.com/office/drawing/2014/main" id="{395B7F34-E885-3F47-1D71-2606288A5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2411" y="2052536"/>
            <a:ext cx="5006340" cy="4333316"/>
          </a:xfrm>
          <a:prstGeom prst="rect">
            <a:avLst/>
          </a:prstGeom>
        </p:spPr>
      </p:pic>
      <p:pic>
        <p:nvPicPr>
          <p:cNvPr id="12" name="Picture 11">
            <a:extLst>
              <a:ext uri="{FF2B5EF4-FFF2-40B4-BE49-F238E27FC236}">
                <a16:creationId xmlns:a16="http://schemas.microsoft.com/office/drawing/2014/main" id="{25C30DA5-5292-C040-DD5D-87673BE0CC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7452" y="2512314"/>
            <a:ext cx="6513641" cy="1348740"/>
          </a:xfrm>
          <a:prstGeom prst="rect">
            <a:avLst/>
          </a:prstGeom>
        </p:spPr>
      </p:pic>
    </p:spTree>
    <p:extLst>
      <p:ext uri="{BB962C8B-B14F-4D97-AF65-F5344CB8AC3E}">
        <p14:creationId xmlns:p14="http://schemas.microsoft.com/office/powerpoint/2010/main" val="27679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7;p2" descr="C:\Users\parul\Desktop\Digital Learning Content.png">
            <a:extLst>
              <a:ext uri="{FF2B5EF4-FFF2-40B4-BE49-F238E27FC236}">
                <a16:creationId xmlns:a16="http://schemas.microsoft.com/office/drawing/2014/main" id="{3067AB7B-51B5-7646-4883-204B007FA8F4}"/>
              </a:ext>
            </a:extLst>
          </p:cNvPr>
          <p:cNvPicPr preferRelativeResize="0"/>
          <p:nvPr/>
        </p:nvPicPr>
        <p:blipFill rotWithShape="1">
          <a:blip r:embed="rId2">
            <a:alphaModFix/>
          </a:blip>
          <a:srcRect/>
          <a:stretch/>
        </p:blipFill>
        <p:spPr>
          <a:xfrm>
            <a:off x="290944" y="0"/>
            <a:ext cx="11471565" cy="6791498"/>
          </a:xfrm>
          <a:prstGeom prst="rect">
            <a:avLst/>
          </a:prstGeom>
          <a:noFill/>
          <a:ln>
            <a:noFill/>
          </a:ln>
        </p:spPr>
      </p:pic>
      <p:pic>
        <p:nvPicPr>
          <p:cNvPr id="9" name="Google Shape;168;p2" descr="C:\Users\parul\Desktop\Untitled-1.png">
            <a:extLst>
              <a:ext uri="{FF2B5EF4-FFF2-40B4-BE49-F238E27FC236}">
                <a16:creationId xmlns:a16="http://schemas.microsoft.com/office/drawing/2014/main" id="{400E3841-5529-32E1-A0CB-27B0BDD0031C}"/>
              </a:ext>
            </a:extLst>
          </p:cNvPr>
          <p:cNvPicPr preferRelativeResize="0"/>
          <p:nvPr/>
        </p:nvPicPr>
        <p:blipFill rotWithShape="1">
          <a:blip r:embed="rId3">
            <a:alphaModFix/>
          </a:blip>
          <a:srcRect/>
          <a:stretch/>
        </p:blipFill>
        <p:spPr>
          <a:xfrm>
            <a:off x="3268780" y="2624000"/>
            <a:ext cx="5931060" cy="3285663"/>
          </a:xfrm>
          <a:prstGeom prst="rect">
            <a:avLst/>
          </a:prstGeom>
          <a:noFill/>
          <a:ln>
            <a:noFill/>
          </a:ln>
        </p:spPr>
      </p:pic>
      <p:sp>
        <p:nvSpPr>
          <p:cNvPr id="2" name="TextBox 1">
            <a:extLst>
              <a:ext uri="{FF2B5EF4-FFF2-40B4-BE49-F238E27FC236}">
                <a16:creationId xmlns:a16="http://schemas.microsoft.com/office/drawing/2014/main" id="{ED427038-C758-BA3C-A61A-AE8A49D95FFE}"/>
              </a:ext>
            </a:extLst>
          </p:cNvPr>
          <p:cNvSpPr txBox="1"/>
          <p:nvPr/>
        </p:nvSpPr>
        <p:spPr>
          <a:xfrm>
            <a:off x="698269" y="1895302"/>
            <a:ext cx="184731" cy="923330"/>
          </a:xfrm>
          <a:prstGeom prst="rect">
            <a:avLst/>
          </a:prstGeom>
          <a:noFill/>
        </p:spPr>
        <p:txBody>
          <a:bodyPr wrap="none" rtlCol="0">
            <a:spAutoFit/>
          </a:bodyPr>
          <a:lstStyle/>
          <a:p>
            <a:endParaRPr lang="en-IN" sz="3600" b="1" dirty="0"/>
          </a:p>
          <a:p>
            <a:endParaRPr lang="en-IN" dirty="0"/>
          </a:p>
        </p:txBody>
      </p:sp>
      <p:sp>
        <p:nvSpPr>
          <p:cNvPr id="3" name="Rectangle 2">
            <a:extLst>
              <a:ext uri="{FF2B5EF4-FFF2-40B4-BE49-F238E27FC236}">
                <a16:creationId xmlns:a16="http://schemas.microsoft.com/office/drawing/2014/main" id="{7182393F-0F50-93EF-E561-64B2DDCD207E}"/>
              </a:ext>
            </a:extLst>
          </p:cNvPr>
          <p:cNvSpPr/>
          <p:nvPr/>
        </p:nvSpPr>
        <p:spPr>
          <a:xfrm>
            <a:off x="290944" y="1550323"/>
            <a:ext cx="11471565" cy="6899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Multidimensional Arrays</a:t>
            </a:r>
            <a:endParaRPr lang="en-IN" sz="4000" b="1" dirty="0"/>
          </a:p>
        </p:txBody>
      </p:sp>
      <p:sp>
        <p:nvSpPr>
          <p:cNvPr id="4" name="TextBox 3">
            <a:extLst>
              <a:ext uri="{FF2B5EF4-FFF2-40B4-BE49-F238E27FC236}">
                <a16:creationId xmlns:a16="http://schemas.microsoft.com/office/drawing/2014/main" id="{2D866CA4-2A99-873A-58A5-57A9A1B135D9}"/>
              </a:ext>
            </a:extLst>
          </p:cNvPr>
          <p:cNvSpPr txBox="1"/>
          <p:nvPr/>
        </p:nvSpPr>
        <p:spPr>
          <a:xfrm>
            <a:off x="1673634" y="5924051"/>
            <a:ext cx="134853"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E67891D2-85FB-774F-73ED-8C29197F3BC0}"/>
              </a:ext>
            </a:extLst>
          </p:cNvPr>
          <p:cNvSpPr txBox="1"/>
          <p:nvPr/>
        </p:nvSpPr>
        <p:spPr>
          <a:xfrm>
            <a:off x="698269" y="2704289"/>
            <a:ext cx="10623934" cy="923330"/>
          </a:xfrm>
          <a:prstGeom prst="rect">
            <a:avLst/>
          </a:prstGeom>
          <a:noFill/>
        </p:spPr>
        <p:txBody>
          <a:bodyPr wrap="none" rtlCol="0">
            <a:spAutoFit/>
          </a:bodyPr>
          <a:lstStyle/>
          <a:p>
            <a:r>
              <a:rPr lang="en-US" b="1" dirty="0"/>
              <a:t>Multidimensional Arrays</a:t>
            </a:r>
            <a:endParaRPr lang="en-US" dirty="0"/>
          </a:p>
          <a:p>
            <a:r>
              <a:rPr lang="en-US" dirty="0"/>
              <a:t>These arrays are essentially arrays of arrays. They store elements in a grid-like structure with rows and columns.</a:t>
            </a:r>
          </a:p>
          <a:p>
            <a:endParaRPr lang="en-IN" dirty="0"/>
          </a:p>
        </p:txBody>
      </p:sp>
      <p:pic>
        <p:nvPicPr>
          <p:cNvPr id="10" name="Picture 9">
            <a:extLst>
              <a:ext uri="{FF2B5EF4-FFF2-40B4-BE49-F238E27FC236}">
                <a16:creationId xmlns:a16="http://schemas.microsoft.com/office/drawing/2014/main" id="{D8284288-BFE5-F4FD-10E7-B0EE610A3B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2842" y="3487113"/>
            <a:ext cx="6667500" cy="3257550"/>
          </a:xfrm>
          <a:prstGeom prst="rect">
            <a:avLst/>
          </a:prstGeom>
        </p:spPr>
      </p:pic>
    </p:spTree>
    <p:extLst>
      <p:ext uri="{BB962C8B-B14F-4D97-AF65-F5344CB8AC3E}">
        <p14:creationId xmlns:p14="http://schemas.microsoft.com/office/powerpoint/2010/main" val="544649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7;p2" descr="C:\Users\parul\Desktop\Digital Learning Content.png">
            <a:extLst>
              <a:ext uri="{FF2B5EF4-FFF2-40B4-BE49-F238E27FC236}">
                <a16:creationId xmlns:a16="http://schemas.microsoft.com/office/drawing/2014/main" id="{3067AB7B-51B5-7646-4883-204B007FA8F4}"/>
              </a:ext>
            </a:extLst>
          </p:cNvPr>
          <p:cNvPicPr preferRelativeResize="0"/>
          <p:nvPr/>
        </p:nvPicPr>
        <p:blipFill rotWithShape="1">
          <a:blip r:embed="rId2">
            <a:alphaModFix/>
          </a:blip>
          <a:srcRect/>
          <a:stretch/>
        </p:blipFill>
        <p:spPr>
          <a:xfrm>
            <a:off x="241418" y="66502"/>
            <a:ext cx="11471565" cy="6791498"/>
          </a:xfrm>
          <a:prstGeom prst="rect">
            <a:avLst/>
          </a:prstGeom>
          <a:noFill/>
          <a:ln>
            <a:noFill/>
          </a:ln>
        </p:spPr>
      </p:pic>
      <p:pic>
        <p:nvPicPr>
          <p:cNvPr id="9" name="Google Shape;168;p2" descr="C:\Users\parul\Desktop\Untitled-1.png">
            <a:extLst>
              <a:ext uri="{FF2B5EF4-FFF2-40B4-BE49-F238E27FC236}">
                <a16:creationId xmlns:a16="http://schemas.microsoft.com/office/drawing/2014/main" id="{400E3841-5529-32E1-A0CB-27B0BDD0031C}"/>
              </a:ext>
            </a:extLst>
          </p:cNvPr>
          <p:cNvPicPr preferRelativeResize="0"/>
          <p:nvPr/>
        </p:nvPicPr>
        <p:blipFill rotWithShape="1">
          <a:blip r:embed="rId3">
            <a:alphaModFix/>
          </a:blip>
          <a:srcRect/>
          <a:stretch/>
        </p:blipFill>
        <p:spPr>
          <a:xfrm>
            <a:off x="3268780" y="2624000"/>
            <a:ext cx="5931060" cy="3285663"/>
          </a:xfrm>
          <a:prstGeom prst="rect">
            <a:avLst/>
          </a:prstGeom>
          <a:noFill/>
          <a:ln>
            <a:noFill/>
          </a:ln>
        </p:spPr>
      </p:pic>
      <p:sp>
        <p:nvSpPr>
          <p:cNvPr id="2" name="TextBox 1">
            <a:extLst>
              <a:ext uri="{FF2B5EF4-FFF2-40B4-BE49-F238E27FC236}">
                <a16:creationId xmlns:a16="http://schemas.microsoft.com/office/drawing/2014/main" id="{ED427038-C758-BA3C-A61A-AE8A49D95FFE}"/>
              </a:ext>
            </a:extLst>
          </p:cNvPr>
          <p:cNvSpPr txBox="1"/>
          <p:nvPr/>
        </p:nvSpPr>
        <p:spPr>
          <a:xfrm>
            <a:off x="698269" y="1895302"/>
            <a:ext cx="184731" cy="923330"/>
          </a:xfrm>
          <a:prstGeom prst="rect">
            <a:avLst/>
          </a:prstGeom>
          <a:noFill/>
        </p:spPr>
        <p:txBody>
          <a:bodyPr wrap="none" rtlCol="0">
            <a:spAutoFit/>
          </a:bodyPr>
          <a:lstStyle/>
          <a:p>
            <a:endParaRPr lang="en-IN" sz="3600" b="1" dirty="0"/>
          </a:p>
          <a:p>
            <a:endParaRPr lang="en-IN" dirty="0"/>
          </a:p>
        </p:txBody>
      </p:sp>
      <p:sp>
        <p:nvSpPr>
          <p:cNvPr id="3" name="Rectangle 2">
            <a:extLst>
              <a:ext uri="{FF2B5EF4-FFF2-40B4-BE49-F238E27FC236}">
                <a16:creationId xmlns:a16="http://schemas.microsoft.com/office/drawing/2014/main" id="{7182393F-0F50-93EF-E561-64B2DDCD207E}"/>
              </a:ext>
            </a:extLst>
          </p:cNvPr>
          <p:cNvSpPr/>
          <p:nvPr/>
        </p:nvSpPr>
        <p:spPr>
          <a:xfrm>
            <a:off x="290944" y="1550323"/>
            <a:ext cx="11471565" cy="5321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Multidimensional Arrays</a:t>
            </a:r>
            <a:endParaRPr lang="en-IN" sz="2000" b="1" dirty="0"/>
          </a:p>
        </p:txBody>
      </p:sp>
      <p:sp>
        <p:nvSpPr>
          <p:cNvPr id="4" name="TextBox 3">
            <a:extLst>
              <a:ext uri="{FF2B5EF4-FFF2-40B4-BE49-F238E27FC236}">
                <a16:creationId xmlns:a16="http://schemas.microsoft.com/office/drawing/2014/main" id="{2D866CA4-2A99-873A-58A5-57A9A1B135D9}"/>
              </a:ext>
            </a:extLst>
          </p:cNvPr>
          <p:cNvSpPr txBox="1"/>
          <p:nvPr/>
        </p:nvSpPr>
        <p:spPr>
          <a:xfrm>
            <a:off x="1673634" y="5924051"/>
            <a:ext cx="134853"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E67891D2-85FB-774F-73ED-8C29197F3BC0}"/>
              </a:ext>
            </a:extLst>
          </p:cNvPr>
          <p:cNvSpPr txBox="1"/>
          <p:nvPr/>
        </p:nvSpPr>
        <p:spPr>
          <a:xfrm>
            <a:off x="447268" y="2128687"/>
            <a:ext cx="9414900" cy="5262979"/>
          </a:xfrm>
          <a:prstGeom prst="rect">
            <a:avLst/>
          </a:prstGeom>
          <a:noFill/>
        </p:spPr>
        <p:txBody>
          <a:bodyPr wrap="square" rtlCol="0">
            <a:spAutoFit/>
          </a:bodyPr>
          <a:lstStyle/>
          <a:p>
            <a:r>
              <a:rPr lang="en-US" sz="1200" b="1" dirty="0"/>
              <a:t>Example:</a:t>
            </a:r>
          </a:p>
          <a:p>
            <a:r>
              <a:rPr lang="en-US" sz="1200" dirty="0"/>
              <a:t>public class MultiDArray {</a:t>
            </a:r>
          </a:p>
          <a:p>
            <a:endParaRPr lang="en-US" sz="1200" dirty="0"/>
          </a:p>
          <a:p>
            <a:r>
              <a:rPr lang="en-US" sz="1200" dirty="0"/>
              <a:t>    public static void main(String[] args) {</a:t>
            </a:r>
          </a:p>
          <a:p>
            <a:r>
              <a:rPr lang="en-US" sz="1200" dirty="0"/>
              <a:t>        // Declare a 2D array of integers with 2 rows and 3 columns</a:t>
            </a:r>
          </a:p>
          <a:p>
            <a:r>
              <a:rPr lang="en-US" sz="1200" dirty="0"/>
              <a:t>        int[][] matrix = new int[2][3];</a:t>
            </a:r>
          </a:p>
          <a:p>
            <a:endParaRPr lang="en-US" sz="1200" dirty="0"/>
          </a:p>
          <a:p>
            <a:r>
              <a:rPr lang="en-US" sz="1200" dirty="0"/>
              <a:t>        // Assign values to elements</a:t>
            </a:r>
          </a:p>
          <a:p>
            <a:r>
              <a:rPr lang="en-US" sz="1200" dirty="0"/>
              <a:t>        matrix[0][0] = 1;</a:t>
            </a:r>
          </a:p>
          <a:p>
            <a:r>
              <a:rPr lang="en-US" sz="1200" dirty="0"/>
              <a:t>        matrix[0][1] = 2;</a:t>
            </a:r>
          </a:p>
          <a:p>
            <a:r>
              <a:rPr lang="en-US" sz="1200" dirty="0"/>
              <a:t>        matrix[0][2] = 3;</a:t>
            </a:r>
          </a:p>
          <a:p>
            <a:r>
              <a:rPr lang="en-US" sz="1200" dirty="0"/>
              <a:t>        matrix[1][0] = 4;</a:t>
            </a:r>
          </a:p>
          <a:p>
            <a:r>
              <a:rPr lang="en-US" sz="1200" dirty="0"/>
              <a:t>        matrix[1][1] = 5;</a:t>
            </a:r>
          </a:p>
          <a:p>
            <a:r>
              <a:rPr lang="en-US" sz="1200" dirty="0"/>
              <a:t>        matrix[1][2] = 6;</a:t>
            </a:r>
          </a:p>
          <a:p>
            <a:endParaRPr lang="en-US" sz="1200" dirty="0"/>
          </a:p>
          <a:p>
            <a:r>
              <a:rPr lang="en-US" sz="1200" dirty="0"/>
              <a:t>        // Access and print elements</a:t>
            </a:r>
          </a:p>
          <a:p>
            <a:r>
              <a:rPr lang="en-US" sz="1200" dirty="0"/>
              <a:t>        System.out.println("Elements in the matrix:");</a:t>
            </a:r>
          </a:p>
          <a:p>
            <a:r>
              <a:rPr lang="en-US" sz="1200" dirty="0"/>
              <a:t>        for (int </a:t>
            </a:r>
            <a:r>
              <a:rPr lang="en-US" sz="1200" dirty="0" err="1"/>
              <a:t>i</a:t>
            </a:r>
            <a:r>
              <a:rPr lang="en-US" sz="1200" dirty="0"/>
              <a:t> = 0; </a:t>
            </a:r>
            <a:r>
              <a:rPr lang="en-US" sz="1200" dirty="0" err="1"/>
              <a:t>i</a:t>
            </a:r>
            <a:r>
              <a:rPr lang="en-US" sz="1200" dirty="0"/>
              <a:t> &lt; matrix.length; </a:t>
            </a:r>
            <a:r>
              <a:rPr lang="en-US" sz="1200" dirty="0" err="1"/>
              <a:t>i</a:t>
            </a:r>
            <a:r>
              <a:rPr lang="en-US" sz="1200" dirty="0"/>
              <a:t>++) { // Loop through rows</a:t>
            </a:r>
          </a:p>
          <a:p>
            <a:r>
              <a:rPr lang="en-US" sz="1200" dirty="0"/>
              <a:t>            for (int j = 0; j &lt; matrix[</a:t>
            </a:r>
            <a:r>
              <a:rPr lang="en-US" sz="1200" dirty="0" err="1"/>
              <a:t>i</a:t>
            </a:r>
            <a:r>
              <a:rPr lang="en-US" sz="1200" dirty="0"/>
              <a:t>].length; </a:t>
            </a:r>
            <a:r>
              <a:rPr lang="en-US" sz="1200" dirty="0" err="1"/>
              <a:t>j++</a:t>
            </a:r>
            <a:r>
              <a:rPr lang="en-US" sz="1200" dirty="0"/>
              <a:t>) { // Loop through columns of each row</a:t>
            </a:r>
          </a:p>
          <a:p>
            <a:r>
              <a:rPr lang="en-US" sz="1200" dirty="0"/>
              <a:t>                System.out.print(matrix[</a:t>
            </a:r>
            <a:r>
              <a:rPr lang="en-US" sz="1200" dirty="0" err="1"/>
              <a:t>i</a:t>
            </a:r>
            <a:r>
              <a:rPr lang="en-US" sz="1200" dirty="0"/>
              <a:t>][j] + " ");</a:t>
            </a:r>
          </a:p>
          <a:p>
            <a:r>
              <a:rPr lang="en-US" sz="1200" dirty="0"/>
              <a:t>            }</a:t>
            </a:r>
          </a:p>
          <a:p>
            <a:r>
              <a:rPr lang="en-US" sz="1200" dirty="0"/>
              <a:t>            System.out.println(); // New line after each row</a:t>
            </a:r>
          </a:p>
          <a:p>
            <a:r>
              <a:rPr lang="en-US" sz="1200" dirty="0"/>
              <a:t>        }</a:t>
            </a:r>
          </a:p>
          <a:p>
            <a:r>
              <a:rPr lang="en-US" sz="1200" dirty="0"/>
              <a:t>    }</a:t>
            </a:r>
          </a:p>
          <a:p>
            <a:r>
              <a:rPr lang="en-US" sz="1200" dirty="0"/>
              <a:t>}</a:t>
            </a:r>
          </a:p>
          <a:p>
            <a:endParaRPr lang="en-US" dirty="0"/>
          </a:p>
          <a:p>
            <a:endParaRPr lang="en-IN" dirty="0"/>
          </a:p>
        </p:txBody>
      </p:sp>
      <p:pic>
        <p:nvPicPr>
          <p:cNvPr id="8" name="Picture 7">
            <a:extLst>
              <a:ext uri="{FF2B5EF4-FFF2-40B4-BE49-F238E27FC236}">
                <a16:creationId xmlns:a16="http://schemas.microsoft.com/office/drawing/2014/main" id="{6C5DD554-8503-2BFD-F0D8-B0C089691C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00" y="5247173"/>
            <a:ext cx="6248400" cy="1417320"/>
          </a:xfrm>
          <a:prstGeom prst="rect">
            <a:avLst/>
          </a:prstGeom>
        </p:spPr>
      </p:pic>
    </p:spTree>
    <p:extLst>
      <p:ext uri="{BB962C8B-B14F-4D97-AF65-F5344CB8AC3E}">
        <p14:creationId xmlns:p14="http://schemas.microsoft.com/office/powerpoint/2010/main" val="2763704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7;p2" descr="C:\Users\parul\Desktop\Digital Learning Content.png">
            <a:extLst>
              <a:ext uri="{FF2B5EF4-FFF2-40B4-BE49-F238E27FC236}">
                <a16:creationId xmlns:a16="http://schemas.microsoft.com/office/drawing/2014/main" id="{3067AB7B-51B5-7646-4883-204B007FA8F4}"/>
              </a:ext>
            </a:extLst>
          </p:cNvPr>
          <p:cNvPicPr preferRelativeResize="0"/>
          <p:nvPr/>
        </p:nvPicPr>
        <p:blipFill rotWithShape="1">
          <a:blip r:embed="rId2">
            <a:alphaModFix/>
          </a:blip>
          <a:srcRect/>
          <a:stretch/>
        </p:blipFill>
        <p:spPr>
          <a:xfrm>
            <a:off x="85775" y="33251"/>
            <a:ext cx="11471565" cy="6791498"/>
          </a:xfrm>
          <a:prstGeom prst="rect">
            <a:avLst/>
          </a:prstGeom>
          <a:noFill/>
          <a:ln>
            <a:noFill/>
          </a:ln>
        </p:spPr>
      </p:pic>
      <p:pic>
        <p:nvPicPr>
          <p:cNvPr id="9" name="Google Shape;168;p2" descr="C:\Users\parul\Desktop\Untitled-1.png">
            <a:extLst>
              <a:ext uri="{FF2B5EF4-FFF2-40B4-BE49-F238E27FC236}">
                <a16:creationId xmlns:a16="http://schemas.microsoft.com/office/drawing/2014/main" id="{400E3841-5529-32E1-A0CB-27B0BDD0031C}"/>
              </a:ext>
            </a:extLst>
          </p:cNvPr>
          <p:cNvPicPr preferRelativeResize="0"/>
          <p:nvPr/>
        </p:nvPicPr>
        <p:blipFill rotWithShape="1">
          <a:blip r:embed="rId3">
            <a:alphaModFix/>
          </a:blip>
          <a:srcRect/>
          <a:stretch/>
        </p:blipFill>
        <p:spPr>
          <a:xfrm>
            <a:off x="3268780" y="2624000"/>
            <a:ext cx="5931060" cy="3285663"/>
          </a:xfrm>
          <a:prstGeom prst="rect">
            <a:avLst/>
          </a:prstGeom>
          <a:noFill/>
          <a:ln>
            <a:noFill/>
          </a:ln>
        </p:spPr>
      </p:pic>
      <p:sp>
        <p:nvSpPr>
          <p:cNvPr id="2" name="TextBox 1">
            <a:extLst>
              <a:ext uri="{FF2B5EF4-FFF2-40B4-BE49-F238E27FC236}">
                <a16:creationId xmlns:a16="http://schemas.microsoft.com/office/drawing/2014/main" id="{ED427038-C758-BA3C-A61A-AE8A49D95FFE}"/>
              </a:ext>
            </a:extLst>
          </p:cNvPr>
          <p:cNvSpPr txBox="1"/>
          <p:nvPr/>
        </p:nvSpPr>
        <p:spPr>
          <a:xfrm>
            <a:off x="294286" y="2203554"/>
            <a:ext cx="9257663" cy="4093428"/>
          </a:xfrm>
          <a:prstGeom prst="rect">
            <a:avLst/>
          </a:prstGeom>
          <a:noFill/>
        </p:spPr>
        <p:txBody>
          <a:bodyPr wrap="none" rtlCol="0">
            <a:spAutoFit/>
          </a:bodyPr>
          <a:lstStyle/>
          <a:p>
            <a:r>
              <a:rPr lang="en-IN" sz="2000" dirty="0"/>
              <a:t>[1] https://www.geeksforgeeks.org/default-array-values-in-java/?ref=header_search</a:t>
            </a:r>
          </a:p>
          <a:p>
            <a:endParaRPr lang="en-IN" sz="2000" dirty="0"/>
          </a:p>
          <a:p>
            <a:r>
              <a:rPr lang="en-IN" sz="2000" dirty="0"/>
              <a:t>[2] https://www.javatpoint.com/array-in-java</a:t>
            </a:r>
          </a:p>
          <a:p>
            <a:endParaRPr lang="en-IN" sz="2000" dirty="0"/>
          </a:p>
          <a:p>
            <a:r>
              <a:rPr lang="en-IN" sz="2000" dirty="0"/>
              <a:t>[3] https://www.w3schools.com/java/java_arrays.asp</a:t>
            </a:r>
          </a:p>
          <a:p>
            <a:endParaRPr lang="en-IN" sz="2000" dirty="0"/>
          </a:p>
          <a:p>
            <a:r>
              <a:rPr lang="en-IN" sz="2000" dirty="0"/>
              <a:t>[4] https://courses.cs.duke.edu/summer07/cps001/Lectures/Lecture13.pdf</a:t>
            </a:r>
          </a:p>
          <a:p>
            <a:endParaRPr lang="en-IN" sz="2000" dirty="0"/>
          </a:p>
          <a:p>
            <a:r>
              <a:rPr lang="en-IN" sz="2000" dirty="0"/>
              <a:t>[5] https://youtu.be/zcq5WDHQ31g?si=9Z8LFpqiYqKhzTTV</a:t>
            </a:r>
          </a:p>
          <a:p>
            <a:endParaRPr lang="en-IN" sz="2000" dirty="0"/>
          </a:p>
          <a:p>
            <a:r>
              <a:rPr lang="en-IN" sz="2000" dirty="0"/>
              <a:t>[6] https://youtu.be/_udey-r43W0?si=TGlV1d9AEgwrWBLR</a:t>
            </a:r>
          </a:p>
          <a:p>
            <a:endParaRPr lang="en-IN" sz="2000" dirty="0"/>
          </a:p>
          <a:p>
            <a:r>
              <a:rPr lang="en-IN" sz="2000" dirty="0"/>
              <a:t>[7] https://medium.com/@f2015939p/array-memory-allocation-in-java-49b292122d18</a:t>
            </a:r>
          </a:p>
        </p:txBody>
      </p:sp>
      <p:sp>
        <p:nvSpPr>
          <p:cNvPr id="3" name="Rectangle 2">
            <a:extLst>
              <a:ext uri="{FF2B5EF4-FFF2-40B4-BE49-F238E27FC236}">
                <a16:creationId xmlns:a16="http://schemas.microsoft.com/office/drawing/2014/main" id="{7182393F-0F50-93EF-E561-64B2DDCD207E}"/>
              </a:ext>
            </a:extLst>
          </p:cNvPr>
          <p:cNvSpPr/>
          <p:nvPr/>
        </p:nvSpPr>
        <p:spPr>
          <a:xfrm>
            <a:off x="241417" y="1527189"/>
            <a:ext cx="11471565" cy="5321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t>References</a:t>
            </a:r>
            <a:endParaRPr lang="en-IN" sz="3600" b="1" dirty="0"/>
          </a:p>
        </p:txBody>
      </p:sp>
      <p:sp>
        <p:nvSpPr>
          <p:cNvPr id="4" name="TextBox 3">
            <a:extLst>
              <a:ext uri="{FF2B5EF4-FFF2-40B4-BE49-F238E27FC236}">
                <a16:creationId xmlns:a16="http://schemas.microsoft.com/office/drawing/2014/main" id="{2D866CA4-2A99-873A-58A5-57A9A1B135D9}"/>
              </a:ext>
            </a:extLst>
          </p:cNvPr>
          <p:cNvSpPr txBox="1"/>
          <p:nvPr/>
        </p:nvSpPr>
        <p:spPr>
          <a:xfrm>
            <a:off x="1673634" y="5924051"/>
            <a:ext cx="134853"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375835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461;p112" descr="C:\Users\parul\Desktop\1.png">
            <a:extLst>
              <a:ext uri="{FF2B5EF4-FFF2-40B4-BE49-F238E27FC236}">
                <a16:creationId xmlns:a16="http://schemas.microsoft.com/office/drawing/2014/main" id="{58D00836-47E5-E997-2C43-7F2825AD9E73}"/>
              </a:ext>
            </a:extLst>
          </p:cNvPr>
          <p:cNvPicPr preferRelativeResize="0"/>
          <p:nvPr/>
        </p:nvPicPr>
        <p:blipFill rotWithShape="1">
          <a:blip r:embed="rId2">
            <a:alphaModFix/>
          </a:blip>
          <a:srcRect/>
          <a:stretch/>
        </p:blipFill>
        <p:spPr>
          <a:xfrm>
            <a:off x="2522706" y="332767"/>
            <a:ext cx="6705600" cy="2857500"/>
          </a:xfrm>
          <a:prstGeom prst="rect">
            <a:avLst/>
          </a:prstGeom>
          <a:noFill/>
          <a:ln>
            <a:noFill/>
          </a:ln>
        </p:spPr>
      </p:pic>
      <p:sp>
        <p:nvSpPr>
          <p:cNvPr id="5" name="Google Shape;1460;p112">
            <a:extLst>
              <a:ext uri="{FF2B5EF4-FFF2-40B4-BE49-F238E27FC236}">
                <a16:creationId xmlns:a16="http://schemas.microsoft.com/office/drawing/2014/main" id="{D802A6FE-F354-693C-E924-E585882874A7}"/>
              </a:ext>
            </a:extLst>
          </p:cNvPr>
          <p:cNvSpPr txBox="1"/>
          <p:nvPr/>
        </p:nvSpPr>
        <p:spPr>
          <a:xfrm>
            <a:off x="0" y="3321691"/>
            <a:ext cx="12191999" cy="3536309"/>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6" name="Google Shape;1462;p112" descr="C:\Users\parul\Desktop\2.png">
            <a:extLst>
              <a:ext uri="{FF2B5EF4-FFF2-40B4-BE49-F238E27FC236}">
                <a16:creationId xmlns:a16="http://schemas.microsoft.com/office/drawing/2014/main" id="{851BB48B-5CED-1134-CA28-481D24E1A8B5}"/>
              </a:ext>
            </a:extLst>
          </p:cNvPr>
          <p:cNvPicPr preferRelativeResize="0"/>
          <p:nvPr/>
        </p:nvPicPr>
        <p:blipFill rotWithShape="1">
          <a:blip r:embed="rId3">
            <a:alphaModFix/>
          </a:blip>
          <a:srcRect/>
          <a:stretch/>
        </p:blipFill>
        <p:spPr>
          <a:xfrm>
            <a:off x="3805237" y="3883768"/>
            <a:ext cx="4276725" cy="571500"/>
          </a:xfrm>
          <a:prstGeom prst="rect">
            <a:avLst/>
          </a:prstGeom>
          <a:noFill/>
          <a:ln>
            <a:noFill/>
          </a:ln>
        </p:spPr>
      </p:pic>
      <p:pic>
        <p:nvPicPr>
          <p:cNvPr id="7" name="Google Shape;1463;p112" descr="C:\Users\parul\Desktop\Cover Page with yellow patch - Version 18.png">
            <a:extLst>
              <a:ext uri="{FF2B5EF4-FFF2-40B4-BE49-F238E27FC236}">
                <a16:creationId xmlns:a16="http://schemas.microsoft.com/office/drawing/2014/main" id="{77740BFC-BD9A-A4DA-1B2B-92E8300B5B66}"/>
              </a:ext>
            </a:extLst>
          </p:cNvPr>
          <p:cNvPicPr preferRelativeResize="0"/>
          <p:nvPr/>
        </p:nvPicPr>
        <p:blipFill rotWithShape="1">
          <a:blip r:embed="rId4">
            <a:alphaModFix/>
          </a:blip>
          <a:srcRect/>
          <a:stretch/>
        </p:blipFill>
        <p:spPr>
          <a:xfrm>
            <a:off x="4205794" y="4887170"/>
            <a:ext cx="3067050" cy="260350"/>
          </a:xfrm>
          <a:prstGeom prst="rect">
            <a:avLst/>
          </a:prstGeom>
          <a:noFill/>
          <a:ln>
            <a:noFill/>
          </a:ln>
        </p:spPr>
      </p:pic>
      <p:sp>
        <p:nvSpPr>
          <p:cNvPr id="8" name="Google Shape;1464;p112">
            <a:extLst>
              <a:ext uri="{FF2B5EF4-FFF2-40B4-BE49-F238E27FC236}">
                <a16:creationId xmlns:a16="http://schemas.microsoft.com/office/drawing/2014/main" id="{F8EF55E5-1619-4AE8-FC80-D606899C758C}"/>
              </a:ext>
            </a:extLst>
          </p:cNvPr>
          <p:cNvSpPr txBox="1"/>
          <p:nvPr/>
        </p:nvSpPr>
        <p:spPr>
          <a:xfrm>
            <a:off x="-1" y="5965015"/>
            <a:ext cx="12191999" cy="3571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3477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7;p2" descr="C:\Users\parul\Desktop\Digital Learning Content.png">
            <a:extLst>
              <a:ext uri="{FF2B5EF4-FFF2-40B4-BE49-F238E27FC236}">
                <a16:creationId xmlns:a16="http://schemas.microsoft.com/office/drawing/2014/main" id="{3067AB7B-51B5-7646-4883-204B007FA8F4}"/>
              </a:ext>
            </a:extLst>
          </p:cNvPr>
          <p:cNvPicPr preferRelativeResize="0"/>
          <p:nvPr/>
        </p:nvPicPr>
        <p:blipFill rotWithShape="1">
          <a:blip r:embed="rId2">
            <a:alphaModFix/>
          </a:blip>
          <a:srcRect/>
          <a:stretch/>
        </p:blipFill>
        <p:spPr>
          <a:xfrm>
            <a:off x="290944" y="0"/>
            <a:ext cx="11471565" cy="6791498"/>
          </a:xfrm>
          <a:prstGeom prst="rect">
            <a:avLst/>
          </a:prstGeom>
          <a:noFill/>
          <a:ln>
            <a:noFill/>
          </a:ln>
        </p:spPr>
      </p:pic>
      <p:sp>
        <p:nvSpPr>
          <p:cNvPr id="7" name="TextBox 6">
            <a:extLst>
              <a:ext uri="{FF2B5EF4-FFF2-40B4-BE49-F238E27FC236}">
                <a16:creationId xmlns:a16="http://schemas.microsoft.com/office/drawing/2014/main" id="{A4001700-BC6D-3358-ADAE-715D2C871D6D}"/>
              </a:ext>
            </a:extLst>
          </p:cNvPr>
          <p:cNvSpPr txBox="1"/>
          <p:nvPr/>
        </p:nvSpPr>
        <p:spPr>
          <a:xfrm>
            <a:off x="2197332" y="2011680"/>
            <a:ext cx="8099367" cy="892552"/>
          </a:xfrm>
          <a:prstGeom prst="rect">
            <a:avLst/>
          </a:prstGeom>
          <a:noFill/>
        </p:spPr>
        <p:txBody>
          <a:bodyPr wrap="square" rtlCol="0">
            <a:spAutoFit/>
          </a:bodyPr>
          <a:lstStyle/>
          <a:p>
            <a:pPr algn="ctr"/>
            <a:r>
              <a:rPr lang="en-IN" sz="3600" b="1" dirty="0"/>
              <a:t>Chapter – 4</a:t>
            </a:r>
          </a:p>
          <a:p>
            <a:pPr algn="ctr"/>
            <a:endParaRPr lang="en-IN" sz="1600" b="1" dirty="0"/>
          </a:p>
        </p:txBody>
      </p:sp>
      <p:pic>
        <p:nvPicPr>
          <p:cNvPr id="9" name="Google Shape;168;p2" descr="C:\Users\parul\Desktop\Untitled-1.png">
            <a:extLst>
              <a:ext uri="{FF2B5EF4-FFF2-40B4-BE49-F238E27FC236}">
                <a16:creationId xmlns:a16="http://schemas.microsoft.com/office/drawing/2014/main" id="{400E3841-5529-32E1-A0CB-27B0BDD0031C}"/>
              </a:ext>
            </a:extLst>
          </p:cNvPr>
          <p:cNvPicPr preferRelativeResize="0"/>
          <p:nvPr/>
        </p:nvPicPr>
        <p:blipFill rotWithShape="1">
          <a:blip r:embed="rId3">
            <a:alphaModFix/>
          </a:blip>
          <a:srcRect/>
          <a:stretch/>
        </p:blipFill>
        <p:spPr>
          <a:xfrm>
            <a:off x="3346601" y="2527068"/>
            <a:ext cx="5931060" cy="3285663"/>
          </a:xfrm>
          <a:prstGeom prst="rect">
            <a:avLst/>
          </a:prstGeom>
          <a:noFill/>
          <a:ln>
            <a:noFill/>
          </a:ln>
        </p:spPr>
      </p:pic>
      <p:sp>
        <p:nvSpPr>
          <p:cNvPr id="10" name="Rectangle 9">
            <a:extLst>
              <a:ext uri="{FF2B5EF4-FFF2-40B4-BE49-F238E27FC236}">
                <a16:creationId xmlns:a16="http://schemas.microsoft.com/office/drawing/2014/main" id="{418E4DAC-F5F5-14EE-D009-B14654D6643C}"/>
              </a:ext>
            </a:extLst>
          </p:cNvPr>
          <p:cNvSpPr/>
          <p:nvPr/>
        </p:nvSpPr>
        <p:spPr>
          <a:xfrm>
            <a:off x="58189" y="3266902"/>
            <a:ext cx="12028516" cy="8312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b="1" dirty="0"/>
              <a:t>Arrays</a:t>
            </a:r>
          </a:p>
        </p:txBody>
      </p:sp>
    </p:spTree>
    <p:extLst>
      <p:ext uri="{BB962C8B-B14F-4D97-AF65-F5344CB8AC3E}">
        <p14:creationId xmlns:p14="http://schemas.microsoft.com/office/powerpoint/2010/main" val="1303225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7;p2" descr="C:\Users\parul\Desktop\Digital Learning Content.png">
            <a:extLst>
              <a:ext uri="{FF2B5EF4-FFF2-40B4-BE49-F238E27FC236}">
                <a16:creationId xmlns:a16="http://schemas.microsoft.com/office/drawing/2014/main" id="{3067AB7B-51B5-7646-4883-204B007FA8F4}"/>
              </a:ext>
            </a:extLst>
          </p:cNvPr>
          <p:cNvPicPr preferRelativeResize="0"/>
          <p:nvPr/>
        </p:nvPicPr>
        <p:blipFill rotWithShape="1">
          <a:blip r:embed="rId2">
            <a:alphaModFix/>
          </a:blip>
          <a:srcRect/>
          <a:stretch/>
        </p:blipFill>
        <p:spPr>
          <a:xfrm>
            <a:off x="290944" y="0"/>
            <a:ext cx="11471565" cy="6791498"/>
          </a:xfrm>
          <a:prstGeom prst="rect">
            <a:avLst/>
          </a:prstGeom>
          <a:noFill/>
          <a:ln>
            <a:noFill/>
          </a:ln>
        </p:spPr>
      </p:pic>
      <p:pic>
        <p:nvPicPr>
          <p:cNvPr id="9" name="Google Shape;168;p2" descr="C:\Users\parul\Desktop\Untitled-1.png">
            <a:extLst>
              <a:ext uri="{FF2B5EF4-FFF2-40B4-BE49-F238E27FC236}">
                <a16:creationId xmlns:a16="http://schemas.microsoft.com/office/drawing/2014/main" id="{400E3841-5529-32E1-A0CB-27B0BDD0031C}"/>
              </a:ext>
            </a:extLst>
          </p:cNvPr>
          <p:cNvPicPr preferRelativeResize="0"/>
          <p:nvPr/>
        </p:nvPicPr>
        <p:blipFill rotWithShape="1">
          <a:blip r:embed="rId3">
            <a:alphaModFix/>
          </a:blip>
          <a:srcRect/>
          <a:stretch/>
        </p:blipFill>
        <p:spPr>
          <a:xfrm>
            <a:off x="3346601" y="2527068"/>
            <a:ext cx="5931060" cy="3285663"/>
          </a:xfrm>
          <a:prstGeom prst="rect">
            <a:avLst/>
          </a:prstGeom>
          <a:noFill/>
          <a:ln>
            <a:noFill/>
          </a:ln>
        </p:spPr>
      </p:pic>
      <p:sp>
        <p:nvSpPr>
          <p:cNvPr id="2" name="TextBox 1">
            <a:extLst>
              <a:ext uri="{FF2B5EF4-FFF2-40B4-BE49-F238E27FC236}">
                <a16:creationId xmlns:a16="http://schemas.microsoft.com/office/drawing/2014/main" id="{ED427038-C758-BA3C-A61A-AE8A49D95FFE}"/>
              </a:ext>
            </a:extLst>
          </p:cNvPr>
          <p:cNvSpPr txBox="1"/>
          <p:nvPr/>
        </p:nvSpPr>
        <p:spPr>
          <a:xfrm>
            <a:off x="698269" y="1895302"/>
            <a:ext cx="7946278" cy="4154984"/>
          </a:xfrm>
          <a:prstGeom prst="rect">
            <a:avLst/>
          </a:prstGeom>
          <a:noFill/>
        </p:spPr>
        <p:txBody>
          <a:bodyPr wrap="none" rtlCol="0">
            <a:spAutoFit/>
          </a:bodyPr>
          <a:lstStyle/>
          <a:p>
            <a:endParaRPr lang="en-IN" sz="3600" b="1" dirty="0"/>
          </a:p>
          <a:p>
            <a:pPr marL="285750" indent="-285750">
              <a:lnSpc>
                <a:spcPct val="200000"/>
              </a:lnSpc>
              <a:buFont typeface="Arial" panose="020B0604020202020204" pitchFamily="34" charset="0"/>
              <a:buChar char="•"/>
            </a:pPr>
            <a:r>
              <a:rPr lang="en-IN" sz="3200" b="1" dirty="0"/>
              <a:t>Array</a:t>
            </a:r>
          </a:p>
          <a:p>
            <a:pPr marL="285750" indent="-285750">
              <a:lnSpc>
                <a:spcPct val="200000"/>
              </a:lnSpc>
              <a:buFont typeface="Arial" panose="020B0604020202020204" pitchFamily="34" charset="0"/>
              <a:buChar char="•"/>
            </a:pPr>
            <a:r>
              <a:rPr lang="en-IN" sz="3200" b="1" dirty="0"/>
              <a:t>Array Values and Memory Storage Structure</a:t>
            </a:r>
          </a:p>
          <a:p>
            <a:pPr marL="285750" indent="-285750">
              <a:lnSpc>
                <a:spcPct val="200000"/>
              </a:lnSpc>
              <a:buFont typeface="Arial" panose="020B0604020202020204" pitchFamily="34" charset="0"/>
              <a:buChar char="•"/>
            </a:pPr>
            <a:r>
              <a:rPr lang="en-IN" sz="3200" b="1" dirty="0"/>
              <a:t>Types of Arrays </a:t>
            </a:r>
          </a:p>
          <a:p>
            <a:endParaRPr lang="en-IN" dirty="0"/>
          </a:p>
          <a:p>
            <a:endParaRPr lang="en-IN" dirty="0"/>
          </a:p>
        </p:txBody>
      </p:sp>
      <p:sp>
        <p:nvSpPr>
          <p:cNvPr id="3" name="Rectangle 2">
            <a:extLst>
              <a:ext uri="{FF2B5EF4-FFF2-40B4-BE49-F238E27FC236}">
                <a16:creationId xmlns:a16="http://schemas.microsoft.com/office/drawing/2014/main" id="{7182393F-0F50-93EF-E561-64B2DDCD207E}"/>
              </a:ext>
            </a:extLst>
          </p:cNvPr>
          <p:cNvSpPr/>
          <p:nvPr/>
        </p:nvSpPr>
        <p:spPr>
          <a:xfrm>
            <a:off x="290944" y="1673633"/>
            <a:ext cx="11471565" cy="6899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000" b="1" dirty="0"/>
              <a:t>Contents</a:t>
            </a:r>
          </a:p>
        </p:txBody>
      </p:sp>
    </p:spTree>
    <p:extLst>
      <p:ext uri="{BB962C8B-B14F-4D97-AF65-F5344CB8AC3E}">
        <p14:creationId xmlns:p14="http://schemas.microsoft.com/office/powerpoint/2010/main" val="62582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7;p2" descr="C:\Users\parul\Desktop\Digital Learning Content.png">
            <a:extLst>
              <a:ext uri="{FF2B5EF4-FFF2-40B4-BE49-F238E27FC236}">
                <a16:creationId xmlns:a16="http://schemas.microsoft.com/office/drawing/2014/main" id="{3067AB7B-51B5-7646-4883-204B007FA8F4}"/>
              </a:ext>
            </a:extLst>
          </p:cNvPr>
          <p:cNvPicPr preferRelativeResize="0"/>
          <p:nvPr/>
        </p:nvPicPr>
        <p:blipFill rotWithShape="1">
          <a:blip r:embed="rId2">
            <a:alphaModFix/>
          </a:blip>
          <a:srcRect/>
          <a:stretch/>
        </p:blipFill>
        <p:spPr>
          <a:xfrm>
            <a:off x="290944" y="0"/>
            <a:ext cx="11471565" cy="6791498"/>
          </a:xfrm>
          <a:prstGeom prst="rect">
            <a:avLst/>
          </a:prstGeom>
          <a:noFill/>
          <a:ln>
            <a:noFill/>
          </a:ln>
        </p:spPr>
      </p:pic>
      <p:pic>
        <p:nvPicPr>
          <p:cNvPr id="9" name="Google Shape;168;p2" descr="C:\Users\parul\Desktop\Untitled-1.png">
            <a:extLst>
              <a:ext uri="{FF2B5EF4-FFF2-40B4-BE49-F238E27FC236}">
                <a16:creationId xmlns:a16="http://schemas.microsoft.com/office/drawing/2014/main" id="{400E3841-5529-32E1-A0CB-27B0BDD0031C}"/>
              </a:ext>
            </a:extLst>
          </p:cNvPr>
          <p:cNvPicPr preferRelativeResize="0"/>
          <p:nvPr/>
        </p:nvPicPr>
        <p:blipFill rotWithShape="1">
          <a:blip r:embed="rId3">
            <a:alphaModFix/>
          </a:blip>
          <a:srcRect/>
          <a:stretch/>
        </p:blipFill>
        <p:spPr>
          <a:xfrm>
            <a:off x="3346601" y="2527068"/>
            <a:ext cx="5931060" cy="3285663"/>
          </a:xfrm>
          <a:prstGeom prst="rect">
            <a:avLst/>
          </a:prstGeom>
          <a:noFill/>
          <a:ln>
            <a:noFill/>
          </a:ln>
        </p:spPr>
      </p:pic>
      <p:sp>
        <p:nvSpPr>
          <p:cNvPr id="2" name="TextBox 1">
            <a:extLst>
              <a:ext uri="{FF2B5EF4-FFF2-40B4-BE49-F238E27FC236}">
                <a16:creationId xmlns:a16="http://schemas.microsoft.com/office/drawing/2014/main" id="{ED427038-C758-BA3C-A61A-AE8A49D95FFE}"/>
              </a:ext>
            </a:extLst>
          </p:cNvPr>
          <p:cNvSpPr txBox="1"/>
          <p:nvPr/>
        </p:nvSpPr>
        <p:spPr>
          <a:xfrm>
            <a:off x="1030778" y="2838488"/>
            <a:ext cx="11064240" cy="923330"/>
          </a:xfrm>
          <a:prstGeom prst="rect">
            <a:avLst/>
          </a:prstGeom>
          <a:noFill/>
        </p:spPr>
        <p:txBody>
          <a:bodyPr wrap="square" rtlCol="0">
            <a:spAutoFit/>
          </a:bodyPr>
          <a:lstStyle/>
          <a:p>
            <a:r>
              <a:rPr lang="en-US" dirty="0"/>
              <a:t>An array is a container object that holds a fixed number of values of a single type. The length of an array is established when the array is created. After creation, its length is fixed. </a:t>
            </a:r>
            <a:endParaRPr lang="en-IN" dirty="0"/>
          </a:p>
          <a:p>
            <a:endParaRPr lang="en-IN" dirty="0"/>
          </a:p>
        </p:txBody>
      </p:sp>
      <p:pic>
        <p:nvPicPr>
          <p:cNvPr id="4" name="Picture 3">
            <a:extLst>
              <a:ext uri="{FF2B5EF4-FFF2-40B4-BE49-F238E27FC236}">
                <a16:creationId xmlns:a16="http://schemas.microsoft.com/office/drawing/2014/main" id="{5144A1D2-ADEB-1E9A-37F4-3111DA6E3F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243" y="3595563"/>
            <a:ext cx="4767349" cy="1571105"/>
          </a:xfrm>
          <a:prstGeom prst="rect">
            <a:avLst/>
          </a:prstGeom>
        </p:spPr>
      </p:pic>
      <p:sp>
        <p:nvSpPr>
          <p:cNvPr id="6" name="Rectangle 5">
            <a:extLst>
              <a:ext uri="{FF2B5EF4-FFF2-40B4-BE49-F238E27FC236}">
                <a16:creationId xmlns:a16="http://schemas.microsoft.com/office/drawing/2014/main" id="{380A3CE2-D522-3E01-0FD7-91293DECF8E1}"/>
              </a:ext>
            </a:extLst>
          </p:cNvPr>
          <p:cNvSpPr/>
          <p:nvPr/>
        </p:nvSpPr>
        <p:spPr>
          <a:xfrm>
            <a:off x="290944" y="1566948"/>
            <a:ext cx="11471565" cy="8312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t>What is an Array?</a:t>
            </a:r>
          </a:p>
        </p:txBody>
      </p:sp>
      <p:sp>
        <p:nvSpPr>
          <p:cNvPr id="7" name="TextBox 6">
            <a:extLst>
              <a:ext uri="{FF2B5EF4-FFF2-40B4-BE49-F238E27FC236}">
                <a16:creationId xmlns:a16="http://schemas.microsoft.com/office/drawing/2014/main" id="{7C47881B-5DF7-572E-42B2-9520427D2946}"/>
              </a:ext>
            </a:extLst>
          </p:cNvPr>
          <p:cNvSpPr txBox="1"/>
          <p:nvPr/>
        </p:nvSpPr>
        <p:spPr>
          <a:xfrm>
            <a:off x="1030778" y="5516562"/>
            <a:ext cx="10731731" cy="923330"/>
          </a:xfrm>
          <a:prstGeom prst="rect">
            <a:avLst/>
          </a:prstGeom>
          <a:noFill/>
        </p:spPr>
        <p:txBody>
          <a:bodyPr wrap="square" rtlCol="0">
            <a:spAutoFit/>
          </a:bodyPr>
          <a:lstStyle/>
          <a:p>
            <a:r>
              <a:rPr lang="en-US" dirty="0"/>
              <a:t>Each item in an array is called an element, and each element is accessed by its numerical index. As shown in the preceding illustration, numbering begins with 0. The 9th element, for example, would therefore be accessed at index 8.</a:t>
            </a:r>
            <a:endParaRPr lang="en-IN" dirty="0"/>
          </a:p>
        </p:txBody>
      </p:sp>
    </p:spTree>
    <p:extLst>
      <p:ext uri="{BB962C8B-B14F-4D97-AF65-F5344CB8AC3E}">
        <p14:creationId xmlns:p14="http://schemas.microsoft.com/office/powerpoint/2010/main" val="4003713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7;p2" descr="C:\Users\parul\Desktop\Digital Learning Content.png">
            <a:extLst>
              <a:ext uri="{FF2B5EF4-FFF2-40B4-BE49-F238E27FC236}">
                <a16:creationId xmlns:a16="http://schemas.microsoft.com/office/drawing/2014/main" id="{3067AB7B-51B5-7646-4883-204B007FA8F4}"/>
              </a:ext>
            </a:extLst>
          </p:cNvPr>
          <p:cNvPicPr preferRelativeResize="0"/>
          <p:nvPr/>
        </p:nvPicPr>
        <p:blipFill rotWithShape="1">
          <a:blip r:embed="rId2">
            <a:alphaModFix/>
          </a:blip>
          <a:srcRect/>
          <a:stretch/>
        </p:blipFill>
        <p:spPr>
          <a:xfrm>
            <a:off x="290944" y="0"/>
            <a:ext cx="11471565" cy="6791498"/>
          </a:xfrm>
          <a:prstGeom prst="rect">
            <a:avLst/>
          </a:prstGeom>
          <a:noFill/>
          <a:ln>
            <a:noFill/>
          </a:ln>
        </p:spPr>
      </p:pic>
      <p:pic>
        <p:nvPicPr>
          <p:cNvPr id="9" name="Google Shape;168;p2" descr="C:\Users\parul\Desktop\Untitled-1.png">
            <a:extLst>
              <a:ext uri="{FF2B5EF4-FFF2-40B4-BE49-F238E27FC236}">
                <a16:creationId xmlns:a16="http://schemas.microsoft.com/office/drawing/2014/main" id="{400E3841-5529-32E1-A0CB-27B0BDD0031C}"/>
              </a:ext>
            </a:extLst>
          </p:cNvPr>
          <p:cNvPicPr preferRelativeResize="0"/>
          <p:nvPr/>
        </p:nvPicPr>
        <p:blipFill rotWithShape="1">
          <a:blip r:embed="rId3">
            <a:alphaModFix/>
          </a:blip>
          <a:srcRect/>
          <a:stretch/>
        </p:blipFill>
        <p:spPr>
          <a:xfrm>
            <a:off x="3346601" y="2527068"/>
            <a:ext cx="5931060" cy="3285663"/>
          </a:xfrm>
          <a:prstGeom prst="rect">
            <a:avLst/>
          </a:prstGeom>
          <a:noFill/>
          <a:ln>
            <a:noFill/>
          </a:ln>
        </p:spPr>
      </p:pic>
      <p:sp>
        <p:nvSpPr>
          <p:cNvPr id="3" name="Rectangle 2">
            <a:extLst>
              <a:ext uri="{FF2B5EF4-FFF2-40B4-BE49-F238E27FC236}">
                <a16:creationId xmlns:a16="http://schemas.microsoft.com/office/drawing/2014/main" id="{28F6A5B5-06FF-7F4A-80FF-14A32BB89606}"/>
              </a:ext>
            </a:extLst>
          </p:cNvPr>
          <p:cNvSpPr/>
          <p:nvPr/>
        </p:nvSpPr>
        <p:spPr>
          <a:xfrm>
            <a:off x="81742" y="1479665"/>
            <a:ext cx="12028516" cy="616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b="1" dirty="0"/>
              <a:t>Arrays</a:t>
            </a:r>
          </a:p>
        </p:txBody>
      </p:sp>
      <p:sp>
        <p:nvSpPr>
          <p:cNvPr id="4" name="TextBox 3">
            <a:extLst>
              <a:ext uri="{FF2B5EF4-FFF2-40B4-BE49-F238E27FC236}">
                <a16:creationId xmlns:a16="http://schemas.microsoft.com/office/drawing/2014/main" id="{E8DA4E1C-ED49-E848-B06B-F5EF53D98E35}"/>
              </a:ext>
            </a:extLst>
          </p:cNvPr>
          <p:cNvSpPr txBox="1"/>
          <p:nvPr/>
        </p:nvSpPr>
        <p:spPr>
          <a:xfrm>
            <a:off x="12469" y="2667001"/>
            <a:ext cx="12028516" cy="3693319"/>
          </a:xfrm>
          <a:prstGeom prst="rect">
            <a:avLst/>
          </a:prstGeom>
          <a:noFill/>
        </p:spPr>
        <p:txBody>
          <a:bodyPr wrap="square" rtlCol="0">
            <a:spAutoFit/>
          </a:bodyPr>
          <a:lstStyle/>
          <a:p>
            <a:pPr algn="l" rtl="0" fontAlgn="base"/>
            <a:r>
              <a:rPr lang="en-US" b="1" i="0" dirty="0">
                <a:effectLst/>
                <a:latin typeface="Nunito" pitchFamily="2" charset="0"/>
              </a:rPr>
              <a:t>In Java, Array</a:t>
            </a:r>
            <a:r>
              <a:rPr lang="en-US" b="0" i="0" dirty="0">
                <a:effectLst/>
                <a:latin typeface="Nunito" pitchFamily="2" charset="0"/>
              </a:rPr>
              <a:t> is a group of like-typed variables referred to by a common name. Arrays in Java work differently than they do in C/C++.</a:t>
            </a:r>
          </a:p>
          <a:p>
            <a:pPr algn="l" rtl="0" fontAlgn="base"/>
            <a:r>
              <a:rPr lang="en-US" b="0" i="0" dirty="0">
                <a:effectLst/>
                <a:latin typeface="Nunito" pitchFamily="2" charset="0"/>
              </a:rPr>
              <a:t> Following are some important points about Java arrays. </a:t>
            </a:r>
          </a:p>
          <a:p>
            <a:pPr algn="l" rtl="0" fontAlgn="base"/>
            <a:endParaRPr lang="en-US" b="0" i="0" dirty="0">
              <a:effectLst/>
              <a:latin typeface="Nunito" pitchFamily="2" charset="0"/>
            </a:endParaRPr>
          </a:p>
          <a:p>
            <a:pPr algn="l" fontAlgn="base"/>
            <a:r>
              <a:rPr lang="en-US" b="1" i="0" dirty="0">
                <a:effectLst/>
                <a:latin typeface="Nunito" pitchFamily="2" charset="0"/>
              </a:rPr>
              <a:t>Arrays in Java</a:t>
            </a:r>
          </a:p>
          <a:p>
            <a:pPr algn="l" fontAlgn="base">
              <a:buFont typeface="Arial" panose="020B0604020202020204" pitchFamily="34" charset="0"/>
              <a:buChar char="•"/>
            </a:pPr>
            <a:r>
              <a:rPr lang="en-US" b="0" i="0" dirty="0">
                <a:effectLst/>
                <a:latin typeface="Nunito" pitchFamily="2" charset="0"/>
              </a:rPr>
              <a:t>In Java, all arrays are dynamically allocated.</a:t>
            </a:r>
          </a:p>
          <a:p>
            <a:pPr algn="l" fontAlgn="base">
              <a:buFont typeface="Arial" panose="020B0604020202020204" pitchFamily="34" charset="0"/>
              <a:buChar char="•"/>
            </a:pPr>
            <a:r>
              <a:rPr lang="en-US" b="0" i="0" dirty="0">
                <a:effectLst/>
                <a:latin typeface="Nunito" pitchFamily="2" charset="0"/>
              </a:rPr>
              <a:t>Arrays may be stored in contiguous memory [consecutive memory locations].</a:t>
            </a:r>
          </a:p>
          <a:p>
            <a:pPr algn="l" fontAlgn="base">
              <a:buFont typeface="Arial" panose="020B0604020202020204" pitchFamily="34" charset="0"/>
              <a:buChar char="•"/>
            </a:pPr>
            <a:r>
              <a:rPr lang="en-US" b="0" i="0" dirty="0">
                <a:effectLst/>
                <a:latin typeface="Nunito" pitchFamily="2" charset="0"/>
              </a:rPr>
              <a:t>Since arrays are objects in Java, we can find their length using the object property </a:t>
            </a:r>
            <a:r>
              <a:rPr lang="en-US" b="0" i="1" dirty="0">
                <a:effectLst/>
                <a:latin typeface="Nunito" pitchFamily="2" charset="0"/>
              </a:rPr>
              <a:t>length</a:t>
            </a:r>
            <a:r>
              <a:rPr lang="en-US" b="0" i="0" dirty="0">
                <a:effectLst/>
                <a:latin typeface="Nunito" pitchFamily="2" charset="0"/>
              </a:rPr>
              <a:t>. </a:t>
            </a:r>
          </a:p>
          <a:p>
            <a:pPr algn="l" fontAlgn="base"/>
            <a:r>
              <a:rPr lang="en-US" b="0" i="0" dirty="0">
                <a:effectLst/>
                <a:latin typeface="Nunito" pitchFamily="2" charset="0"/>
              </a:rPr>
              <a:t>This is different from C/C++, where we find length using </a:t>
            </a:r>
            <a:r>
              <a:rPr lang="en-US" b="0" i="0" dirty="0" err="1">
                <a:effectLst/>
                <a:latin typeface="Nunito" pitchFamily="2" charset="0"/>
              </a:rPr>
              <a:t>sizeof</a:t>
            </a:r>
            <a:r>
              <a:rPr lang="en-US" b="0" i="0" dirty="0">
                <a:effectLst/>
                <a:latin typeface="Nunito" pitchFamily="2" charset="0"/>
              </a:rPr>
              <a:t>.</a:t>
            </a:r>
          </a:p>
          <a:p>
            <a:pPr algn="l" fontAlgn="base">
              <a:buFont typeface="Arial" panose="020B0604020202020204" pitchFamily="34" charset="0"/>
              <a:buChar char="•"/>
            </a:pPr>
            <a:r>
              <a:rPr lang="en-US" b="0" i="0" dirty="0">
                <a:effectLst/>
                <a:latin typeface="Nunito" pitchFamily="2" charset="0"/>
              </a:rPr>
              <a:t>A Java array variable can also be declared like other variables with [] after the data type.</a:t>
            </a:r>
          </a:p>
          <a:p>
            <a:pPr algn="l" fontAlgn="base">
              <a:buFont typeface="Arial" panose="020B0604020202020204" pitchFamily="34" charset="0"/>
              <a:buChar char="•"/>
            </a:pPr>
            <a:r>
              <a:rPr lang="en-US" b="0" i="0" dirty="0">
                <a:effectLst/>
                <a:latin typeface="Nunito" pitchFamily="2" charset="0"/>
              </a:rPr>
              <a:t>The variables in the array are ordered, and each has an index beginning with 0.</a:t>
            </a:r>
          </a:p>
          <a:p>
            <a:pPr algn="l" fontAlgn="base">
              <a:buFont typeface="Arial" panose="020B0604020202020204" pitchFamily="34" charset="0"/>
              <a:buChar char="•"/>
            </a:pPr>
            <a:r>
              <a:rPr lang="en-US" b="0" i="0" dirty="0">
                <a:effectLst/>
                <a:latin typeface="Nunito" pitchFamily="2" charset="0"/>
              </a:rPr>
              <a:t>Java array can also be used as a static field, a local variable, or a method parameter.</a:t>
            </a:r>
          </a:p>
          <a:p>
            <a:endParaRPr lang="en-IN" dirty="0"/>
          </a:p>
        </p:txBody>
      </p:sp>
    </p:spTree>
    <p:extLst>
      <p:ext uri="{BB962C8B-B14F-4D97-AF65-F5344CB8AC3E}">
        <p14:creationId xmlns:p14="http://schemas.microsoft.com/office/powerpoint/2010/main" val="26328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7;p2" descr="C:\Users\parul\Desktop\Digital Learning Content.png">
            <a:extLst>
              <a:ext uri="{FF2B5EF4-FFF2-40B4-BE49-F238E27FC236}">
                <a16:creationId xmlns:a16="http://schemas.microsoft.com/office/drawing/2014/main" id="{3067AB7B-51B5-7646-4883-204B007FA8F4}"/>
              </a:ext>
            </a:extLst>
          </p:cNvPr>
          <p:cNvPicPr preferRelativeResize="0"/>
          <p:nvPr/>
        </p:nvPicPr>
        <p:blipFill rotWithShape="1">
          <a:blip r:embed="rId2">
            <a:alphaModFix/>
          </a:blip>
          <a:srcRect/>
          <a:stretch/>
        </p:blipFill>
        <p:spPr>
          <a:xfrm>
            <a:off x="290944" y="0"/>
            <a:ext cx="11471565" cy="6791498"/>
          </a:xfrm>
          <a:prstGeom prst="rect">
            <a:avLst/>
          </a:prstGeom>
          <a:noFill/>
          <a:ln>
            <a:noFill/>
          </a:ln>
        </p:spPr>
      </p:pic>
      <p:pic>
        <p:nvPicPr>
          <p:cNvPr id="9" name="Google Shape;168;p2" descr="C:\Users\parul\Desktop\Untitled-1.png">
            <a:extLst>
              <a:ext uri="{FF2B5EF4-FFF2-40B4-BE49-F238E27FC236}">
                <a16:creationId xmlns:a16="http://schemas.microsoft.com/office/drawing/2014/main" id="{400E3841-5529-32E1-A0CB-27B0BDD0031C}"/>
              </a:ext>
            </a:extLst>
          </p:cNvPr>
          <p:cNvPicPr preferRelativeResize="0"/>
          <p:nvPr/>
        </p:nvPicPr>
        <p:blipFill rotWithShape="1">
          <a:blip r:embed="rId3">
            <a:alphaModFix/>
          </a:blip>
          <a:srcRect/>
          <a:stretch/>
        </p:blipFill>
        <p:spPr>
          <a:xfrm>
            <a:off x="3346601" y="2527068"/>
            <a:ext cx="5931060" cy="3285663"/>
          </a:xfrm>
          <a:prstGeom prst="rect">
            <a:avLst/>
          </a:prstGeom>
          <a:noFill/>
          <a:ln>
            <a:noFill/>
          </a:ln>
        </p:spPr>
      </p:pic>
      <p:sp>
        <p:nvSpPr>
          <p:cNvPr id="3" name="Rectangle 2">
            <a:extLst>
              <a:ext uri="{FF2B5EF4-FFF2-40B4-BE49-F238E27FC236}">
                <a16:creationId xmlns:a16="http://schemas.microsoft.com/office/drawing/2014/main" id="{28F6A5B5-06FF-7F4A-80FF-14A32BB89606}"/>
              </a:ext>
            </a:extLst>
          </p:cNvPr>
          <p:cNvSpPr/>
          <p:nvPr/>
        </p:nvSpPr>
        <p:spPr>
          <a:xfrm>
            <a:off x="81742" y="1479665"/>
            <a:ext cx="12028516" cy="616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b="1" dirty="0"/>
              <a:t>Arrays Values</a:t>
            </a:r>
          </a:p>
        </p:txBody>
      </p:sp>
      <p:sp>
        <p:nvSpPr>
          <p:cNvPr id="2" name="Rectangle 1">
            <a:extLst>
              <a:ext uri="{FF2B5EF4-FFF2-40B4-BE49-F238E27FC236}">
                <a16:creationId xmlns:a16="http://schemas.microsoft.com/office/drawing/2014/main" id="{E0C92A66-C25A-54A3-DA5D-A7E4CA1FB8E2}"/>
              </a:ext>
            </a:extLst>
          </p:cNvPr>
          <p:cNvSpPr>
            <a:spLocks noChangeArrowheads="1"/>
          </p:cNvSpPr>
          <p:nvPr/>
        </p:nvSpPr>
        <p:spPr bwMode="auto">
          <a:xfrm>
            <a:off x="94211" y="2241587"/>
            <a:ext cx="1209778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Java, an array value refers to the individual piece of data stored within an array. Each element in an array has: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Specific data type: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All elements in an array must be of the same data type (e.g., </a:t>
            </a:r>
            <a:r>
              <a:rPr kumimoji="0" lang="en-US" altLang="en-US" b="0" i="0" u="none" strike="noStrike" cap="none" normalizeH="0" baseline="0" dirty="0">
                <a:ln>
                  <a:noFill/>
                </a:ln>
                <a:solidFill>
                  <a:schemeClr val="tx1"/>
                </a:solidFill>
                <a:effectLst/>
                <a:latin typeface="Arial Unicode MS"/>
              </a:rPr>
              <a:t>int</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double</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String</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Unique index:</a:t>
            </a:r>
            <a:r>
              <a:rPr kumimoji="0" lang="en-US" altLang="en-US" sz="1800" b="0" i="0" u="none" strike="noStrike" cap="none" normalizeH="0" baseline="0" dirty="0">
                <a:ln>
                  <a:noFill/>
                </a:ln>
                <a:solidFill>
                  <a:schemeClr val="tx1"/>
                </a:solidFill>
                <a:effectLst/>
                <a:latin typeface="Arial" panose="020B0604020202020204" pitchFamily="34" charset="0"/>
              </a:rPr>
              <a:t> Elements are accessed using their index, which is a zero-based integer position within the array. The first element has index 0, the second has index 1, and so 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945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7;p2" descr="C:\Users\parul\Desktop\Digital Learning Content.png">
            <a:extLst>
              <a:ext uri="{FF2B5EF4-FFF2-40B4-BE49-F238E27FC236}">
                <a16:creationId xmlns:a16="http://schemas.microsoft.com/office/drawing/2014/main" id="{3067AB7B-51B5-7646-4883-204B007FA8F4}"/>
              </a:ext>
            </a:extLst>
          </p:cNvPr>
          <p:cNvPicPr preferRelativeResize="0"/>
          <p:nvPr/>
        </p:nvPicPr>
        <p:blipFill rotWithShape="1">
          <a:blip r:embed="rId2">
            <a:alphaModFix/>
          </a:blip>
          <a:srcRect/>
          <a:stretch/>
        </p:blipFill>
        <p:spPr>
          <a:xfrm>
            <a:off x="290944" y="0"/>
            <a:ext cx="11471565" cy="6791498"/>
          </a:xfrm>
          <a:prstGeom prst="rect">
            <a:avLst/>
          </a:prstGeom>
          <a:noFill/>
          <a:ln>
            <a:noFill/>
          </a:ln>
        </p:spPr>
      </p:pic>
      <p:pic>
        <p:nvPicPr>
          <p:cNvPr id="9" name="Google Shape;168;p2" descr="C:\Users\parul\Desktop\Untitled-1.png">
            <a:extLst>
              <a:ext uri="{FF2B5EF4-FFF2-40B4-BE49-F238E27FC236}">
                <a16:creationId xmlns:a16="http://schemas.microsoft.com/office/drawing/2014/main" id="{400E3841-5529-32E1-A0CB-27B0BDD0031C}"/>
              </a:ext>
            </a:extLst>
          </p:cNvPr>
          <p:cNvPicPr preferRelativeResize="0"/>
          <p:nvPr/>
        </p:nvPicPr>
        <p:blipFill rotWithShape="1">
          <a:blip r:embed="rId3">
            <a:alphaModFix/>
          </a:blip>
          <a:srcRect/>
          <a:stretch/>
        </p:blipFill>
        <p:spPr>
          <a:xfrm>
            <a:off x="3080665" y="2264421"/>
            <a:ext cx="5931060" cy="3285663"/>
          </a:xfrm>
          <a:prstGeom prst="rect">
            <a:avLst/>
          </a:prstGeom>
          <a:noFill/>
          <a:ln>
            <a:noFill/>
          </a:ln>
        </p:spPr>
      </p:pic>
      <p:sp>
        <p:nvSpPr>
          <p:cNvPr id="3" name="Rectangle 2">
            <a:extLst>
              <a:ext uri="{FF2B5EF4-FFF2-40B4-BE49-F238E27FC236}">
                <a16:creationId xmlns:a16="http://schemas.microsoft.com/office/drawing/2014/main" id="{28F6A5B5-06FF-7F4A-80FF-14A32BB89606}"/>
              </a:ext>
            </a:extLst>
          </p:cNvPr>
          <p:cNvSpPr/>
          <p:nvPr/>
        </p:nvSpPr>
        <p:spPr>
          <a:xfrm>
            <a:off x="81742" y="1479665"/>
            <a:ext cx="11680767" cy="616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b="1" dirty="0"/>
              <a:t>Arrays Values</a:t>
            </a:r>
          </a:p>
        </p:txBody>
      </p:sp>
      <p:sp>
        <p:nvSpPr>
          <p:cNvPr id="2" name="Rectangle 1">
            <a:extLst>
              <a:ext uri="{FF2B5EF4-FFF2-40B4-BE49-F238E27FC236}">
                <a16:creationId xmlns:a16="http://schemas.microsoft.com/office/drawing/2014/main" id="{E0C92A66-C25A-54A3-DA5D-A7E4CA1FB8E2}"/>
              </a:ext>
            </a:extLst>
          </p:cNvPr>
          <p:cNvSpPr>
            <a:spLocks noChangeArrowheads="1"/>
          </p:cNvSpPr>
          <p:nvPr/>
        </p:nvSpPr>
        <p:spPr bwMode="auto">
          <a:xfrm>
            <a:off x="94211" y="3072583"/>
            <a:ext cx="120977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F3712FE-6013-C27E-D602-917DFB8B8844}"/>
              </a:ext>
            </a:extLst>
          </p:cNvPr>
          <p:cNvSpPr>
            <a:spLocks noChangeArrowheads="1"/>
          </p:cNvSpPr>
          <p:nvPr/>
        </p:nvSpPr>
        <p:spPr bwMode="auto">
          <a:xfrm>
            <a:off x="94211" y="2191036"/>
            <a:ext cx="1225797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1.Declaring the Array: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int[] numbers = new int[5];</a:t>
            </a:r>
            <a:r>
              <a:rPr kumimoji="0" lang="en-US" altLang="en-US" b="0" i="0" u="none" strike="noStrike" cap="none" normalizeH="0" baseline="0" dirty="0">
                <a:ln>
                  <a:noFill/>
                </a:ln>
                <a:solidFill>
                  <a:schemeClr val="tx1"/>
                </a:solidFill>
                <a:effectLst/>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Declares an array named </a:t>
            </a:r>
            <a:r>
              <a:rPr kumimoji="0" lang="en-US" altLang="en-US" b="0" i="0" u="none" strike="noStrike" cap="none" normalizeH="0" baseline="0" dirty="0">
                <a:ln>
                  <a:noFill/>
                </a:ln>
                <a:solidFill>
                  <a:schemeClr val="tx1"/>
                </a:solidFill>
                <a:effectLst/>
                <a:latin typeface="Arial Unicode MS"/>
              </a:rPr>
              <a:t>numbers</a:t>
            </a:r>
            <a:r>
              <a:rPr kumimoji="0" lang="en-US" altLang="en-US" b="0" i="0" u="none" strike="noStrike" cap="none" normalizeH="0" baseline="0" dirty="0">
                <a:ln>
                  <a:noFill/>
                </a:ln>
                <a:solidFill>
                  <a:schemeClr val="tx1"/>
                </a:solidFill>
                <a:effectLst/>
              </a:rPr>
              <a:t> of type </a:t>
            </a:r>
            <a:r>
              <a:rPr kumimoji="0" lang="en-US" altLang="en-US" b="0" i="0" u="none" strike="noStrike" cap="none" normalizeH="0" baseline="0" dirty="0">
                <a:ln>
                  <a:noFill/>
                </a:ln>
                <a:solidFill>
                  <a:schemeClr val="tx1"/>
                </a:solidFill>
                <a:effectLst/>
                <a:latin typeface="Arial Unicode MS"/>
              </a:rPr>
              <a:t>int</a:t>
            </a:r>
            <a:r>
              <a:rPr kumimoji="0" lang="en-US" altLang="en-US" b="0" i="0" u="none" strike="noStrike" cap="none" normalizeH="0" baseline="0" dirty="0">
                <a:ln>
                  <a:noFill/>
                </a:ln>
                <a:solidFill>
                  <a:schemeClr val="tx1"/>
                </a:solidFill>
                <a:effectLst/>
              </a:rPr>
              <a:t> (to store integers).</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size of the array is set to </a:t>
            </a:r>
            <a:r>
              <a:rPr kumimoji="0" lang="en-US" altLang="en-US" b="0" i="0" u="none" strike="noStrike" cap="none" normalizeH="0" baseline="0" dirty="0">
                <a:ln>
                  <a:noFill/>
                </a:ln>
                <a:solidFill>
                  <a:schemeClr val="tx1"/>
                </a:solidFill>
                <a:effectLst/>
                <a:latin typeface="Arial Unicode MS"/>
              </a:rPr>
              <a:t>5</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meaning it can hold 5 integer values.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2.Initializing Array Elements: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numbers[0] = 10;</a:t>
            </a:r>
            <a:r>
              <a:rPr kumimoji="0" lang="en-US" altLang="en-US" b="0" i="0" u="none" strike="noStrike" cap="none" normalizeH="0" baseline="0" dirty="0">
                <a:ln>
                  <a:noFill/>
                </a:ln>
                <a:solidFill>
                  <a:schemeClr val="tx1"/>
                </a:solidFill>
                <a:effectLst/>
              </a:rPr>
              <a:t> (similarly for other elements)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numbers[0]</a:t>
            </a:r>
            <a:r>
              <a:rPr kumimoji="0" lang="en-US" altLang="en-US" b="0" i="0" u="none" strike="noStrike" cap="none" normalizeH="0" baseline="0" dirty="0">
                <a:ln>
                  <a:noFill/>
                </a:ln>
                <a:solidFill>
                  <a:schemeClr val="tx1"/>
                </a:solidFill>
                <a:effectLst/>
              </a:rPr>
              <a:t> refers to the first element (index 0) and is assigned the value </a:t>
            </a:r>
            <a:r>
              <a:rPr kumimoji="0" lang="en-US" altLang="en-US" b="0" i="0" u="none" strike="noStrike" cap="none" normalizeH="0" baseline="0" dirty="0">
                <a:ln>
                  <a:noFill/>
                </a:ln>
                <a:solidFill>
                  <a:schemeClr val="tx1"/>
                </a:solidFill>
                <a:effectLst/>
                <a:latin typeface="Arial Unicode MS"/>
              </a:rPr>
              <a:t>10</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This process continues for elements at indices 1, 2, 3, and 4.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3.Accessing and Printing Values: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b="0" i="0" u="none" strike="noStrike" cap="none" normalizeH="0" baseline="0" dirty="0">
                <a:ln>
                  <a:noFill/>
                </a:ln>
                <a:solidFill>
                  <a:schemeClr val="tx1"/>
                </a:solidFill>
                <a:effectLst/>
                <a:latin typeface="Arial Unicode MS"/>
              </a:rPr>
              <a:t>for</a:t>
            </a:r>
            <a:r>
              <a:rPr kumimoji="0" lang="en-US" altLang="en-US" b="0" i="0" u="none" strike="noStrike" cap="none" normalizeH="0" baseline="0" dirty="0">
                <a:ln>
                  <a:noFill/>
                </a:ln>
                <a:solidFill>
                  <a:schemeClr val="tx1"/>
                </a:solidFill>
                <a:effectLst/>
              </a:rPr>
              <a:t> loop iterates through the array using the index variable </a:t>
            </a:r>
            <a:r>
              <a:rPr kumimoji="0" lang="en-US" altLang="en-US" b="0" i="0" u="none" strike="noStrike" cap="none" normalizeH="0" baseline="0" dirty="0" err="1">
                <a:ln>
                  <a:noFill/>
                </a:ln>
                <a:solidFill>
                  <a:schemeClr val="tx1"/>
                </a:solidFill>
                <a:effectLst/>
                <a:latin typeface="Arial Unicode MS"/>
              </a:rPr>
              <a:t>i</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numbers[</a:t>
            </a:r>
            <a:r>
              <a:rPr kumimoji="0" lang="en-US" altLang="en-US" b="0" i="0" u="none" strike="noStrike" cap="none" normalizeH="0" baseline="0" dirty="0" err="1">
                <a:ln>
                  <a:noFill/>
                </a:ln>
                <a:solidFill>
                  <a:schemeClr val="tx1"/>
                </a:solidFill>
                <a:effectLst/>
                <a:latin typeface="Arial Unicode MS"/>
              </a:rPr>
              <a:t>i</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accesses the value at the current index </a:t>
            </a:r>
            <a:r>
              <a:rPr kumimoji="0" lang="en-US" altLang="en-US" b="0" i="0" u="none" strike="noStrike" cap="none" normalizeH="0" baseline="0" dirty="0" err="1">
                <a:ln>
                  <a:noFill/>
                </a:ln>
                <a:solidFill>
                  <a:schemeClr val="tx1"/>
                </a:solidFill>
                <a:effectLst/>
                <a:latin typeface="Arial Unicode MS"/>
              </a:rPr>
              <a:t>i</a:t>
            </a:r>
            <a:r>
              <a:rPr kumimoji="0" lang="en-US" altLang="en-US" b="0" i="0" u="none" strike="noStrike" cap="none" normalizeH="0" baseline="0" dirty="0">
                <a:ln>
                  <a:noFill/>
                </a:ln>
                <a:solidFill>
                  <a:schemeClr val="tx1"/>
                </a:solidFill>
                <a:effectLst/>
              </a:rPr>
              <a:t> within the loop.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System.out.print(numbers[</a:t>
            </a:r>
            <a:r>
              <a:rPr kumimoji="0" lang="en-US" altLang="en-US" b="0" i="0" u="none" strike="noStrike" cap="none" normalizeH="0" baseline="0" dirty="0" err="1">
                <a:ln>
                  <a:noFill/>
                </a:ln>
                <a:solidFill>
                  <a:schemeClr val="tx1"/>
                </a:solidFill>
                <a:effectLst/>
                <a:latin typeface="Arial Unicode MS"/>
              </a:rPr>
              <a:t>i</a:t>
            </a:r>
            <a:r>
              <a:rPr kumimoji="0" lang="en-US" altLang="en-US" b="0" i="0" u="none" strike="noStrike" cap="none" normalizeH="0" baseline="0" dirty="0">
                <a:ln>
                  <a:noFill/>
                </a:ln>
                <a:solidFill>
                  <a:schemeClr val="tx1"/>
                </a:solidFill>
                <a:effectLst/>
                <a:latin typeface="Arial Unicode MS"/>
              </a:rPr>
              <a:t>] + " ");</a:t>
            </a:r>
            <a:r>
              <a:rPr kumimoji="0" lang="en-US" altLang="en-US" b="0" i="0" u="none" strike="noStrike" cap="none" normalizeH="0" baseline="0" dirty="0">
                <a:ln>
                  <a:noFill/>
                </a:ln>
                <a:solidFill>
                  <a:schemeClr val="tx1"/>
                </a:solidFill>
                <a:effectLst/>
              </a:rPr>
              <a:t> prints the value followed by a space for better formatting.</a:t>
            </a:r>
            <a:endParaRPr lang="en-US" altLang="en-US"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Assigns values to individual elements. </a:t>
            </a:r>
          </a:p>
        </p:txBody>
      </p:sp>
    </p:spTree>
    <p:extLst>
      <p:ext uri="{BB962C8B-B14F-4D97-AF65-F5344CB8AC3E}">
        <p14:creationId xmlns:p14="http://schemas.microsoft.com/office/powerpoint/2010/main" val="94056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7;p2" descr="C:\Users\parul\Desktop\Digital Learning Content.png">
            <a:extLst>
              <a:ext uri="{FF2B5EF4-FFF2-40B4-BE49-F238E27FC236}">
                <a16:creationId xmlns:a16="http://schemas.microsoft.com/office/drawing/2014/main" id="{3067AB7B-51B5-7646-4883-204B007FA8F4}"/>
              </a:ext>
            </a:extLst>
          </p:cNvPr>
          <p:cNvPicPr preferRelativeResize="0"/>
          <p:nvPr/>
        </p:nvPicPr>
        <p:blipFill rotWithShape="1">
          <a:blip r:embed="rId2">
            <a:alphaModFix/>
          </a:blip>
          <a:srcRect/>
          <a:stretch/>
        </p:blipFill>
        <p:spPr>
          <a:xfrm>
            <a:off x="290944" y="0"/>
            <a:ext cx="11471565" cy="6791498"/>
          </a:xfrm>
          <a:prstGeom prst="rect">
            <a:avLst/>
          </a:prstGeom>
          <a:noFill/>
          <a:ln>
            <a:noFill/>
          </a:ln>
        </p:spPr>
      </p:pic>
      <p:pic>
        <p:nvPicPr>
          <p:cNvPr id="9" name="Google Shape;168;p2" descr="C:\Users\parul\Desktop\Untitled-1.png">
            <a:extLst>
              <a:ext uri="{FF2B5EF4-FFF2-40B4-BE49-F238E27FC236}">
                <a16:creationId xmlns:a16="http://schemas.microsoft.com/office/drawing/2014/main" id="{400E3841-5529-32E1-A0CB-27B0BDD0031C}"/>
              </a:ext>
            </a:extLst>
          </p:cNvPr>
          <p:cNvPicPr preferRelativeResize="0"/>
          <p:nvPr/>
        </p:nvPicPr>
        <p:blipFill rotWithShape="1">
          <a:blip r:embed="rId3">
            <a:alphaModFix/>
          </a:blip>
          <a:srcRect/>
          <a:stretch/>
        </p:blipFill>
        <p:spPr>
          <a:xfrm>
            <a:off x="3080665" y="2264421"/>
            <a:ext cx="5931060" cy="3285663"/>
          </a:xfrm>
          <a:prstGeom prst="rect">
            <a:avLst/>
          </a:prstGeom>
          <a:noFill/>
          <a:ln>
            <a:noFill/>
          </a:ln>
        </p:spPr>
      </p:pic>
      <p:sp>
        <p:nvSpPr>
          <p:cNvPr id="3" name="Rectangle 2">
            <a:extLst>
              <a:ext uri="{FF2B5EF4-FFF2-40B4-BE49-F238E27FC236}">
                <a16:creationId xmlns:a16="http://schemas.microsoft.com/office/drawing/2014/main" id="{28F6A5B5-06FF-7F4A-80FF-14A32BB89606}"/>
              </a:ext>
            </a:extLst>
          </p:cNvPr>
          <p:cNvSpPr/>
          <p:nvPr/>
        </p:nvSpPr>
        <p:spPr>
          <a:xfrm>
            <a:off x="81742" y="1479665"/>
            <a:ext cx="11680767" cy="616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b="1" dirty="0"/>
              <a:t>Arrays Values</a:t>
            </a:r>
          </a:p>
        </p:txBody>
      </p:sp>
      <p:sp>
        <p:nvSpPr>
          <p:cNvPr id="2" name="Rectangle 1">
            <a:extLst>
              <a:ext uri="{FF2B5EF4-FFF2-40B4-BE49-F238E27FC236}">
                <a16:creationId xmlns:a16="http://schemas.microsoft.com/office/drawing/2014/main" id="{E0C92A66-C25A-54A3-DA5D-A7E4CA1FB8E2}"/>
              </a:ext>
            </a:extLst>
          </p:cNvPr>
          <p:cNvSpPr>
            <a:spLocks noChangeArrowheads="1"/>
          </p:cNvSpPr>
          <p:nvPr/>
        </p:nvSpPr>
        <p:spPr bwMode="auto">
          <a:xfrm>
            <a:off x="94211" y="3072583"/>
            <a:ext cx="120977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8249DAB-BD93-3046-B68D-0C56FF86AB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128" y="2548646"/>
            <a:ext cx="6214438" cy="3980559"/>
          </a:xfrm>
          <a:prstGeom prst="rect">
            <a:avLst/>
          </a:prstGeom>
        </p:spPr>
      </p:pic>
      <p:pic>
        <p:nvPicPr>
          <p:cNvPr id="10" name="Picture 9">
            <a:extLst>
              <a:ext uri="{FF2B5EF4-FFF2-40B4-BE49-F238E27FC236}">
                <a16:creationId xmlns:a16="http://schemas.microsoft.com/office/drawing/2014/main" id="{AAD647ED-977C-51AF-3ED2-054E86DA7C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3566" y="5258441"/>
            <a:ext cx="4319081" cy="1066800"/>
          </a:xfrm>
          <a:prstGeom prst="rect">
            <a:avLst/>
          </a:prstGeom>
        </p:spPr>
      </p:pic>
      <p:sp>
        <p:nvSpPr>
          <p:cNvPr id="11" name="TextBox 10">
            <a:extLst>
              <a:ext uri="{FF2B5EF4-FFF2-40B4-BE49-F238E27FC236}">
                <a16:creationId xmlns:a16="http://schemas.microsoft.com/office/drawing/2014/main" id="{2D1238EF-0868-56DB-9228-26A9E5305B21}"/>
              </a:ext>
            </a:extLst>
          </p:cNvPr>
          <p:cNvSpPr txBox="1"/>
          <p:nvPr/>
        </p:nvSpPr>
        <p:spPr>
          <a:xfrm>
            <a:off x="94211" y="2144219"/>
            <a:ext cx="1295191" cy="369332"/>
          </a:xfrm>
          <a:prstGeom prst="rect">
            <a:avLst/>
          </a:prstGeom>
          <a:noFill/>
        </p:spPr>
        <p:txBody>
          <a:bodyPr wrap="square" rtlCol="0">
            <a:spAutoFit/>
          </a:bodyPr>
          <a:lstStyle/>
          <a:p>
            <a:r>
              <a:rPr lang="en-IN" b="1" dirty="0"/>
              <a:t>Example:</a:t>
            </a:r>
          </a:p>
        </p:txBody>
      </p:sp>
    </p:spTree>
    <p:extLst>
      <p:ext uri="{BB962C8B-B14F-4D97-AF65-F5344CB8AC3E}">
        <p14:creationId xmlns:p14="http://schemas.microsoft.com/office/powerpoint/2010/main" val="149857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7;p2" descr="C:\Users\parul\Desktop\Digital Learning Content.png">
            <a:extLst>
              <a:ext uri="{FF2B5EF4-FFF2-40B4-BE49-F238E27FC236}">
                <a16:creationId xmlns:a16="http://schemas.microsoft.com/office/drawing/2014/main" id="{3067AB7B-51B5-7646-4883-204B007FA8F4}"/>
              </a:ext>
            </a:extLst>
          </p:cNvPr>
          <p:cNvPicPr preferRelativeResize="0"/>
          <p:nvPr/>
        </p:nvPicPr>
        <p:blipFill rotWithShape="1">
          <a:blip r:embed="rId2">
            <a:alphaModFix/>
          </a:blip>
          <a:srcRect/>
          <a:stretch/>
        </p:blipFill>
        <p:spPr>
          <a:xfrm>
            <a:off x="290944" y="91440"/>
            <a:ext cx="11471565" cy="6700058"/>
          </a:xfrm>
          <a:prstGeom prst="rect">
            <a:avLst/>
          </a:prstGeom>
          <a:noFill/>
          <a:ln>
            <a:noFill/>
          </a:ln>
        </p:spPr>
      </p:pic>
      <p:pic>
        <p:nvPicPr>
          <p:cNvPr id="9" name="Google Shape;168;p2" descr="C:\Users\parul\Desktop\Untitled-1.png">
            <a:extLst>
              <a:ext uri="{FF2B5EF4-FFF2-40B4-BE49-F238E27FC236}">
                <a16:creationId xmlns:a16="http://schemas.microsoft.com/office/drawing/2014/main" id="{400E3841-5529-32E1-A0CB-27B0BDD0031C}"/>
              </a:ext>
            </a:extLst>
          </p:cNvPr>
          <p:cNvPicPr preferRelativeResize="0"/>
          <p:nvPr/>
        </p:nvPicPr>
        <p:blipFill rotWithShape="1">
          <a:blip r:embed="rId3">
            <a:alphaModFix/>
          </a:blip>
          <a:srcRect/>
          <a:stretch/>
        </p:blipFill>
        <p:spPr>
          <a:xfrm>
            <a:off x="3346601" y="2527068"/>
            <a:ext cx="5931060" cy="3285663"/>
          </a:xfrm>
          <a:prstGeom prst="rect">
            <a:avLst/>
          </a:prstGeom>
          <a:noFill/>
          <a:ln>
            <a:noFill/>
          </a:ln>
        </p:spPr>
      </p:pic>
      <p:sp>
        <p:nvSpPr>
          <p:cNvPr id="2" name="TextBox 1">
            <a:extLst>
              <a:ext uri="{FF2B5EF4-FFF2-40B4-BE49-F238E27FC236}">
                <a16:creationId xmlns:a16="http://schemas.microsoft.com/office/drawing/2014/main" id="{ED427038-C758-BA3C-A61A-AE8A49D95FFE}"/>
              </a:ext>
            </a:extLst>
          </p:cNvPr>
          <p:cNvSpPr txBox="1"/>
          <p:nvPr/>
        </p:nvSpPr>
        <p:spPr>
          <a:xfrm>
            <a:off x="698269" y="1895302"/>
            <a:ext cx="277640" cy="1908215"/>
          </a:xfrm>
          <a:prstGeom prst="rect">
            <a:avLst/>
          </a:prstGeom>
          <a:noFill/>
        </p:spPr>
        <p:txBody>
          <a:bodyPr wrap="none" rtlCol="0">
            <a:spAutoFit/>
          </a:bodyPr>
          <a:lstStyle/>
          <a:p>
            <a:pPr>
              <a:lnSpc>
                <a:spcPct val="200000"/>
              </a:lnSpc>
            </a:pPr>
            <a:r>
              <a:rPr lang="en-IN" sz="3200" b="1" dirty="0"/>
              <a:t> </a:t>
            </a:r>
          </a:p>
          <a:p>
            <a:endParaRPr lang="en-IN" dirty="0"/>
          </a:p>
          <a:p>
            <a:endParaRPr lang="en-IN" dirty="0"/>
          </a:p>
          <a:p>
            <a:endParaRPr lang="en-IN" dirty="0"/>
          </a:p>
        </p:txBody>
      </p:sp>
      <p:sp>
        <p:nvSpPr>
          <p:cNvPr id="3" name="Rectangle 2">
            <a:extLst>
              <a:ext uri="{FF2B5EF4-FFF2-40B4-BE49-F238E27FC236}">
                <a16:creationId xmlns:a16="http://schemas.microsoft.com/office/drawing/2014/main" id="{7182393F-0F50-93EF-E561-64B2DDCD207E}"/>
              </a:ext>
            </a:extLst>
          </p:cNvPr>
          <p:cNvSpPr/>
          <p:nvPr/>
        </p:nvSpPr>
        <p:spPr>
          <a:xfrm>
            <a:off x="290943" y="1601088"/>
            <a:ext cx="11471565" cy="6391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t>Memory Structure of Arrays</a:t>
            </a:r>
          </a:p>
        </p:txBody>
      </p:sp>
      <p:sp>
        <p:nvSpPr>
          <p:cNvPr id="6" name="TextBox 5">
            <a:extLst>
              <a:ext uri="{FF2B5EF4-FFF2-40B4-BE49-F238E27FC236}">
                <a16:creationId xmlns:a16="http://schemas.microsoft.com/office/drawing/2014/main" id="{A661CB1F-88AB-A467-6D24-DDFD9D073AA1}"/>
              </a:ext>
            </a:extLst>
          </p:cNvPr>
          <p:cNvSpPr txBox="1"/>
          <p:nvPr/>
        </p:nvSpPr>
        <p:spPr>
          <a:xfrm>
            <a:off x="290944" y="2585258"/>
            <a:ext cx="11471566" cy="3970318"/>
          </a:xfrm>
          <a:prstGeom prst="rect">
            <a:avLst/>
          </a:prstGeom>
          <a:noFill/>
        </p:spPr>
        <p:txBody>
          <a:bodyPr wrap="square" rtlCol="0">
            <a:spAutoFit/>
          </a:bodyPr>
          <a:lstStyle/>
          <a:p>
            <a:r>
              <a:rPr lang="en-IN" b="1" dirty="0"/>
              <a:t>Memory Structure of Arrays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When you declare an array in Java, two things happen: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Reference variable creation:</a:t>
            </a:r>
            <a:r>
              <a:rPr kumimoji="0" lang="en-US" altLang="en-US" b="0" i="0" u="none" strike="noStrike" cap="none" normalizeH="0" baseline="0" dirty="0">
                <a:ln>
                  <a:noFill/>
                </a:ln>
                <a:solidFill>
                  <a:schemeClr val="tx1"/>
                </a:solidFill>
                <a:effectLst/>
                <a:latin typeface="Arial" panose="020B0604020202020204" pitchFamily="34" charset="0"/>
              </a:rPr>
              <a:t> A reference variable is created on the stack memory. This variable acts like a pointer, storing the memory address of the actual array object.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Array object creation:</a:t>
            </a:r>
            <a:r>
              <a:rPr kumimoji="0" lang="en-US" altLang="en-US" b="0" i="0" u="none" strike="noStrike" cap="none" normalizeH="0" baseline="0" dirty="0">
                <a:ln>
                  <a:noFill/>
                </a:ln>
                <a:solidFill>
                  <a:schemeClr val="tx1"/>
                </a:solidFill>
                <a:effectLst/>
                <a:latin typeface="Arial" panose="020B0604020202020204" pitchFamily="34" charset="0"/>
              </a:rPr>
              <a:t> The actual array object is allocated in the heap memory. This object holds the following: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Length:</a:t>
            </a:r>
            <a:r>
              <a:rPr kumimoji="0" lang="en-US" altLang="en-US" b="0" i="0" u="none" strike="noStrike" cap="none" normalizeH="0" baseline="0" dirty="0">
                <a:ln>
                  <a:noFill/>
                </a:ln>
                <a:solidFill>
                  <a:schemeClr val="tx1"/>
                </a:solidFill>
                <a:effectLst/>
                <a:latin typeface="Arial" panose="020B0604020202020204" pitchFamily="34" charset="0"/>
              </a:rPr>
              <a:t> The number of elements the array can hold. </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Data:</a:t>
            </a:r>
            <a:r>
              <a:rPr kumimoji="0" lang="en-US" altLang="en-US" b="0" i="0" u="none" strike="noStrike" cap="none" normalizeH="0" baseline="0" dirty="0">
                <a:ln>
                  <a:noFill/>
                </a:ln>
                <a:solidFill>
                  <a:schemeClr val="tx1"/>
                </a:solidFill>
                <a:effectLst/>
                <a:latin typeface="Arial" panose="020B0604020202020204" pitchFamily="34" charset="0"/>
              </a:rPr>
              <a:t> The actual elements of the array, each occupying the memory space required by its data type (e.g., 4 bytes for an </a:t>
            </a:r>
            <a:r>
              <a:rPr kumimoji="0" lang="en-US" altLang="en-US" b="0" i="0" u="none" strike="noStrike" cap="none" normalizeH="0" baseline="0" dirty="0">
                <a:ln>
                  <a:noFill/>
                </a:ln>
                <a:solidFill>
                  <a:schemeClr val="tx1"/>
                </a:solidFill>
                <a:effectLst/>
                <a:latin typeface="Arial Unicode MS"/>
              </a:rPr>
              <a:t>int</a:t>
            </a:r>
            <a:r>
              <a:rPr kumimoji="0" lang="en-US" altLang="en-US" b="0" i="0" u="none" strike="noStrike" cap="none" normalizeH="0" baseline="0" dirty="0">
                <a:ln>
                  <a:noFill/>
                </a:ln>
                <a:solidFill>
                  <a:schemeClr val="tx1"/>
                </a:solidFill>
                <a:effectLst/>
              </a:rPr>
              <a:t>, 8 bytes for a </a:t>
            </a:r>
            <a:r>
              <a:rPr kumimoji="0" lang="en-US" altLang="en-US" b="0" i="0" u="none" strike="noStrike" cap="none" normalizeH="0" baseline="0" dirty="0">
                <a:ln>
                  <a:noFill/>
                </a:ln>
                <a:solidFill>
                  <a:schemeClr val="tx1"/>
                </a:solidFill>
                <a:effectLst/>
                <a:latin typeface="Arial Unicode MS"/>
              </a:rPr>
              <a:t>double</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8" name="Rectangle 3">
            <a:extLst>
              <a:ext uri="{FF2B5EF4-FFF2-40B4-BE49-F238E27FC236}">
                <a16:creationId xmlns:a16="http://schemas.microsoft.com/office/drawing/2014/main" id="{0DA00C6A-6809-8C5B-5063-21EB5FCDEC23}"/>
              </a:ext>
              <a:ext uri="{C183D7F6-B498-43B3-948B-1728B52AA6E4}">
                <adec:decorative xmlns:adec="http://schemas.microsoft.com/office/drawing/2017/decorative" val="0"/>
              </a:ext>
            </a:extLst>
          </p:cNvPr>
          <p:cNvSpPr>
            <a:spLocks noChangeArrowheads="1"/>
          </p:cNvSpPr>
          <p:nvPr/>
        </p:nvSpPr>
        <p:spPr bwMode="auto">
          <a:xfrm>
            <a:off x="160714" y="-3854102"/>
            <a:ext cx="11333017" cy="874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893308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1214</Words>
  <Application>Microsoft Office PowerPoint</Application>
  <PresentationFormat>Widescreen</PresentationFormat>
  <Paragraphs>174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Unicode MS</vt:lpstr>
      <vt:lpstr>Calibri</vt:lpstr>
      <vt:lpstr>Calibri Light</vt:lpstr>
      <vt:lpstr>Nunito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BINISA MAKWANA</dc:creator>
  <cp:lastModifiedBy>anand kumar</cp:lastModifiedBy>
  <cp:revision>1</cp:revision>
  <dcterms:created xsi:type="dcterms:W3CDTF">2024-05-15T05:09:56Z</dcterms:created>
  <dcterms:modified xsi:type="dcterms:W3CDTF">2024-06-07T06:28:14Z</dcterms:modified>
</cp:coreProperties>
</file>