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6.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59" r:id="rId6"/>
    <p:sldId id="260" r:id="rId7"/>
    <p:sldId id="262" r:id="rId8"/>
    <p:sldId id="261" r:id="rId9"/>
    <p:sldId id="263" r:id="rId10"/>
    <p:sldId id="264" r:id="rId11"/>
    <p:sldId id="265" r:id="rId12"/>
    <p:sldId id="266" r:id="rId13"/>
    <p:sldId id="267" r:id="rId14"/>
    <p:sldId id="269" r:id="rId15"/>
    <p:sldId id="271" r:id="rId16"/>
    <p:sldId id="270" r:id="rId17"/>
    <p:sldId id="272" r:id="rId18"/>
    <p:sldId id="273" r:id="rId19"/>
    <p:sldId id="274" r:id="rId20"/>
    <p:sldId id="275" r:id="rId21"/>
    <p:sldId id="278" r:id="rId22"/>
    <p:sldId id="277" r:id="rId23"/>
    <p:sldId id="280" r:id="rId24"/>
    <p:sldId id="279" r:id="rId25"/>
    <p:sldId id="283" r:id="rId26"/>
    <p:sldId id="276" r:id="rId27"/>
    <p:sldId id="287" r:id="rId28"/>
    <p:sldId id="282" r:id="rId29"/>
    <p:sldId id="281"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CEF6AEA8-328E-47F0-B2CC-D35235270DCE}"/>
    <pc:docChg chg="modSld">
      <pc:chgData name="anand kumar" userId="a2cd90dc74d8a848" providerId="LiveId" clId="{CEF6AEA8-328E-47F0-B2CC-D35235270DCE}" dt="2024-06-07T06:40:16.416" v="9" actId="20577"/>
      <pc:docMkLst>
        <pc:docMk/>
      </pc:docMkLst>
      <pc:sldChg chg="modSp mod">
        <pc:chgData name="anand kumar" userId="a2cd90dc74d8a848" providerId="LiveId" clId="{CEF6AEA8-328E-47F0-B2CC-D35235270DCE}" dt="2024-06-07T06:40:16.416" v="9" actId="20577"/>
        <pc:sldMkLst>
          <pc:docMk/>
          <pc:sldMk cId="305717666" sldId="256"/>
        </pc:sldMkLst>
        <pc:spChg chg="mod">
          <ac:chgData name="anand kumar" userId="a2cd90dc74d8a848" providerId="LiveId" clId="{CEF6AEA8-328E-47F0-B2CC-D35235270DCE}" dt="2024-06-07T06:40:16.416" v="9" actId="20577"/>
          <ac:spMkLst>
            <pc:docMk/>
            <pc:sldMk cId="305717666" sldId="256"/>
            <ac:spMk id="6" creationId="{08F1811C-18CF-C33B-7746-2F710BE9A6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9928-EC3A-0B27-B071-D07FCDAF5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7ADC63-1241-FA32-B559-82DB39A3D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527A7-3BF6-F36A-513A-60FF8B37F35D}"/>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18B8847F-864F-95D7-95DB-2CB50A81E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2F1F6-7EE2-F876-88B5-C8B7F8A5AC0C}"/>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277486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1504-814A-7799-2720-A18E151BEC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382A9F-7951-1E4F-2CF0-0253AFCDC5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E618A-5830-E3D1-E906-24DCAAFCC203}"/>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A010E512-78AA-D890-56D4-848ADC680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355EF-325B-A18B-03C6-F77FABE1AF94}"/>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157983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6907D-D872-C6E3-DAFA-2612E1FAF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16CBB-4ABB-7847-50EB-4AFF4A661D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B0262-E7B3-57F8-6AEF-AAF9D11556C6}"/>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C8B74B67-F74E-3ECE-4439-C7913E6BD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CC333-B428-C981-8B87-549C628B9E1E}"/>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107438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6DC9-B49D-1168-AD75-7D8E01EDE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502B9-3E6C-5C07-3AD7-3B8ED75C0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BD845-E55E-CEDD-F5CF-990175800DD6}"/>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86EC0803-FE0C-8E97-F2AA-35316EE39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AE925-AB2E-4BD5-B5C3-47738F72B003}"/>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325503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D93D-6C89-6FD3-DC0C-496F6F81B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5184C0-D4EC-A926-15BC-2658C568E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70673A-FF49-8F58-226C-F886136ACA5F}"/>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5F41DC26-3248-9DF2-FD28-35EB69269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64A4E-376A-79FA-0B7B-90ECFDA1F141}"/>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9115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8988-8310-1B97-E30C-C76A60B92C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DA1CD6-209C-F887-FE9B-816F376A2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2D2E42-0EC9-6C71-3731-37BE2D989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83F907-6EAA-42C2-39B3-B1B94E37FDE9}"/>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6" name="Footer Placeholder 5">
            <a:extLst>
              <a:ext uri="{FF2B5EF4-FFF2-40B4-BE49-F238E27FC236}">
                <a16:creationId xmlns:a16="http://schemas.microsoft.com/office/drawing/2014/main" id="{0131761F-F150-18AA-D63A-563555A2A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BE7EF7-F472-934A-BB70-B4F712CA5E26}"/>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12834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D97E-E7A7-F479-7ABB-FFF19D2EA8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A64DC-4EBD-EF27-0663-770630C6A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2910A-D8FA-43C8-522B-D53C1D23D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2222FC-CB4C-D60F-8DE0-565DAD35D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E012A3-5476-D694-D2DA-EB5FEA289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DAF69E-B3CB-1851-656B-D287813FC9DB}"/>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8" name="Footer Placeholder 7">
            <a:extLst>
              <a:ext uri="{FF2B5EF4-FFF2-40B4-BE49-F238E27FC236}">
                <a16:creationId xmlns:a16="http://schemas.microsoft.com/office/drawing/2014/main" id="{D1174F34-77B9-F5F4-26B6-E21FF60EE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A7491A-560D-999E-37FB-DD34F0F7B048}"/>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238808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B311-A27A-C190-14BE-873FA3D08F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0A9A5-9ADC-7984-E749-CA6ED86BA75F}"/>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4" name="Footer Placeholder 3">
            <a:extLst>
              <a:ext uri="{FF2B5EF4-FFF2-40B4-BE49-F238E27FC236}">
                <a16:creationId xmlns:a16="http://schemas.microsoft.com/office/drawing/2014/main" id="{09BBC42C-9BB1-2D3B-2A9C-BA3F666D45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DDCF5-C90F-C090-B575-AAF06AE83BC6}"/>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283144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8B39F-5650-2B03-43EC-782FDD2E1D25}"/>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3" name="Footer Placeholder 2">
            <a:extLst>
              <a:ext uri="{FF2B5EF4-FFF2-40B4-BE49-F238E27FC236}">
                <a16:creationId xmlns:a16="http://schemas.microsoft.com/office/drawing/2014/main" id="{2255914D-5B38-EB4F-52CE-2EFF77A1CD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1C9C20-C96C-1090-3D60-395B7097C78D}"/>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118852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D1A9-8486-4F1F-0183-893695759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CAB1C3-0434-4226-E674-7074FC39C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EC26DD-BBA3-A8C5-B0F5-D05696D8B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235E0-4073-4484-AA73-87801B824FA7}"/>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6" name="Footer Placeholder 5">
            <a:extLst>
              <a:ext uri="{FF2B5EF4-FFF2-40B4-BE49-F238E27FC236}">
                <a16:creationId xmlns:a16="http://schemas.microsoft.com/office/drawing/2014/main" id="{94B54B79-3AB1-D0DC-61DA-222AF94B6C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8C9A8-DD5C-C8BD-5F55-D135F870C17D}"/>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98855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310E-14F3-69F0-B759-64B2ACC5A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5C50D1-6631-4FA9-9BE7-1AADAABFE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73BA69-31B6-242B-D315-FB496DCD5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BE30C-8421-E5D8-A35A-FB1C022B8EF0}"/>
              </a:ext>
            </a:extLst>
          </p:cNvPr>
          <p:cNvSpPr>
            <a:spLocks noGrp="1"/>
          </p:cNvSpPr>
          <p:nvPr>
            <p:ph type="dt" sz="half" idx="10"/>
          </p:nvPr>
        </p:nvSpPr>
        <p:spPr/>
        <p:txBody>
          <a:bodyPr/>
          <a:lstStyle/>
          <a:p>
            <a:fld id="{349CAC7F-B7F2-4D28-8D81-4E4D580427E2}" type="datetimeFigureOut">
              <a:rPr lang="en-IN" smtClean="0"/>
              <a:t>07-06-2024</a:t>
            </a:fld>
            <a:endParaRPr lang="en-IN"/>
          </a:p>
        </p:txBody>
      </p:sp>
      <p:sp>
        <p:nvSpPr>
          <p:cNvPr id="6" name="Footer Placeholder 5">
            <a:extLst>
              <a:ext uri="{FF2B5EF4-FFF2-40B4-BE49-F238E27FC236}">
                <a16:creationId xmlns:a16="http://schemas.microsoft.com/office/drawing/2014/main" id="{9A9EBE00-0080-D5FC-E103-C9654171D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16E96-349F-80A6-0E3A-B20C07614D78}"/>
              </a:ext>
            </a:extLst>
          </p:cNvPr>
          <p:cNvSpPr>
            <a:spLocks noGrp="1"/>
          </p:cNvSpPr>
          <p:nvPr>
            <p:ph type="sldNum" sz="quarter" idx="12"/>
          </p:nvPr>
        </p:nvSpPr>
        <p:spPr/>
        <p:txBody>
          <a:bodyPr/>
          <a:lstStyle/>
          <a:p>
            <a:fld id="{4A9A9079-987C-48CC-98DE-71E5CCF99541}" type="slidenum">
              <a:rPr lang="en-IN" smtClean="0"/>
              <a:t>‹#›</a:t>
            </a:fld>
            <a:endParaRPr lang="en-IN"/>
          </a:p>
        </p:txBody>
      </p:sp>
    </p:spTree>
    <p:extLst>
      <p:ext uri="{BB962C8B-B14F-4D97-AF65-F5344CB8AC3E}">
        <p14:creationId xmlns:p14="http://schemas.microsoft.com/office/powerpoint/2010/main" val="299098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456DAD-2A22-5F17-692C-0714B13F7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816C81-1BCB-A0E1-FBB9-DAE096662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94DFF-EBBB-6EE8-2A8D-8BFBE9276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CAC7F-B7F2-4D28-8D81-4E4D580427E2}" type="datetimeFigureOut">
              <a:rPr lang="en-IN" smtClean="0"/>
              <a:t>07-06-2024</a:t>
            </a:fld>
            <a:endParaRPr lang="en-IN"/>
          </a:p>
        </p:txBody>
      </p:sp>
      <p:sp>
        <p:nvSpPr>
          <p:cNvPr id="5" name="Footer Placeholder 4">
            <a:extLst>
              <a:ext uri="{FF2B5EF4-FFF2-40B4-BE49-F238E27FC236}">
                <a16:creationId xmlns:a16="http://schemas.microsoft.com/office/drawing/2014/main" id="{45118DE1-6C95-A117-C714-AFC7975E0E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F6A56F-12DF-AAB8-7466-FB98641EA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A9079-987C-48CC-98DE-71E5CCF99541}" type="slidenum">
              <a:rPr lang="en-IN" smtClean="0"/>
              <a:t>‹#›</a:t>
            </a:fld>
            <a:endParaRPr lang="en-IN"/>
          </a:p>
        </p:txBody>
      </p:sp>
    </p:spTree>
    <p:extLst>
      <p:ext uri="{BB962C8B-B14F-4D97-AF65-F5344CB8AC3E}">
        <p14:creationId xmlns:p14="http://schemas.microsoft.com/office/powerpoint/2010/main" val="3997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flow-control-in-try-catch-finally-in-java/"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1" descr="C:\Users\parul\Desktop\temp.png">
            <a:extLst>
              <a:ext uri="{FF2B5EF4-FFF2-40B4-BE49-F238E27FC236}">
                <a16:creationId xmlns:a16="http://schemas.microsoft.com/office/drawing/2014/main" id="{1F7474C4-3C54-624D-39A6-91D226BA8157}"/>
              </a:ext>
            </a:extLst>
          </p:cNvPr>
          <p:cNvPicPr preferRelativeResize="0"/>
          <p:nvPr/>
        </p:nvPicPr>
        <p:blipFill rotWithShape="1">
          <a:blip r:embed="rId2">
            <a:alphaModFix/>
          </a:blip>
          <a:srcRect/>
          <a:stretch/>
        </p:blipFill>
        <p:spPr>
          <a:xfrm>
            <a:off x="1" y="0"/>
            <a:ext cx="12191999" cy="6900862"/>
          </a:xfrm>
          <a:prstGeom prst="rect">
            <a:avLst/>
          </a:prstGeom>
          <a:noFill/>
          <a:ln>
            <a:noFill/>
          </a:ln>
        </p:spPr>
      </p:pic>
      <p:pic>
        <p:nvPicPr>
          <p:cNvPr id="5" name="Google Shape;157;p1" descr="C:\Users\parul\Desktop\Registered Logosd.png">
            <a:extLst>
              <a:ext uri="{FF2B5EF4-FFF2-40B4-BE49-F238E27FC236}">
                <a16:creationId xmlns:a16="http://schemas.microsoft.com/office/drawing/2014/main" id="{98B1820B-B3FF-093C-5020-52D366399080}"/>
              </a:ext>
            </a:extLst>
          </p:cNvPr>
          <p:cNvPicPr preferRelativeResize="0"/>
          <p:nvPr/>
        </p:nvPicPr>
        <p:blipFill rotWithShape="1">
          <a:blip r:embed="rId3">
            <a:alphaModFix/>
          </a:blip>
          <a:srcRect/>
          <a:stretch/>
        </p:blipFill>
        <p:spPr>
          <a:xfrm>
            <a:off x="4838873" y="715963"/>
            <a:ext cx="2381250" cy="628650"/>
          </a:xfrm>
          <a:prstGeom prst="rect">
            <a:avLst/>
          </a:prstGeom>
          <a:noFill/>
          <a:ln>
            <a:noFill/>
          </a:ln>
        </p:spPr>
      </p:pic>
      <p:sp>
        <p:nvSpPr>
          <p:cNvPr id="6" name="TextBox 5">
            <a:extLst>
              <a:ext uri="{FF2B5EF4-FFF2-40B4-BE49-F238E27FC236}">
                <a16:creationId xmlns:a16="http://schemas.microsoft.com/office/drawing/2014/main" id="{08F1811C-18CF-C33B-7746-2F710BE9A637}"/>
              </a:ext>
            </a:extLst>
          </p:cNvPr>
          <p:cNvSpPr txBox="1"/>
          <p:nvPr/>
        </p:nvSpPr>
        <p:spPr>
          <a:xfrm>
            <a:off x="3986597" y="1890882"/>
            <a:ext cx="5103600" cy="1323439"/>
          </a:xfrm>
          <a:prstGeom prst="rect">
            <a:avLst/>
          </a:prstGeom>
          <a:noFill/>
        </p:spPr>
        <p:txBody>
          <a:bodyPr wrap="square" rtlCol="0">
            <a:spAutoFit/>
          </a:bodyPr>
          <a:lstStyle/>
          <a:p>
            <a:r>
              <a:rPr lang="en-US" sz="2000" b="1" kern="100" dirty="0">
                <a:effectLst/>
                <a:latin typeface="Calibri" panose="020F0502020204030204" pitchFamily="34" charset="0"/>
                <a:ea typeface="Calibri" panose="020F0502020204030204" pitchFamily="34" charset="0"/>
                <a:cs typeface="Shruti" panose="020B0502040204020203" pitchFamily="34" charset="0"/>
              </a:rPr>
              <a:t>Object oriented programming with </a:t>
            </a:r>
            <a:r>
              <a:rPr lang="en-IN" sz="2000" b="1" dirty="0"/>
              <a:t>Java</a:t>
            </a:r>
          </a:p>
          <a:p>
            <a:endParaRPr lang="en-IN" sz="2000" kern="100" dirty="0">
              <a:effectLst/>
              <a:latin typeface="Calibri" panose="020F0502020204030204" pitchFamily="34" charset="0"/>
              <a:ea typeface="Calibri" panose="020F0502020204030204" pitchFamily="34" charset="0"/>
              <a:cs typeface="Shruti" panose="020B0502040204020203" pitchFamily="34" charset="0"/>
            </a:endParaRPr>
          </a:p>
          <a:p>
            <a:r>
              <a:rPr lang="en-IN" sz="2000" dirty="0"/>
              <a:t>  Computer Science and Engineering</a:t>
            </a:r>
          </a:p>
          <a:p>
            <a:endParaRPr lang="en-IN" sz="2000" b="1" dirty="0"/>
          </a:p>
        </p:txBody>
      </p:sp>
      <p:grpSp>
        <p:nvGrpSpPr>
          <p:cNvPr id="7" name="Google Shape;158;p1">
            <a:extLst>
              <a:ext uri="{FF2B5EF4-FFF2-40B4-BE49-F238E27FC236}">
                <a16:creationId xmlns:a16="http://schemas.microsoft.com/office/drawing/2014/main" id="{EDECD8E3-9ECE-30EA-EA3C-0B89E308E4CC}"/>
              </a:ext>
            </a:extLst>
          </p:cNvPr>
          <p:cNvGrpSpPr/>
          <p:nvPr/>
        </p:nvGrpSpPr>
        <p:grpSpPr>
          <a:xfrm>
            <a:off x="3182706" y="2341938"/>
            <a:ext cx="6308725" cy="93662"/>
            <a:chOff x="1428728" y="2571744"/>
            <a:chExt cx="6309404" cy="94298"/>
          </a:xfrm>
        </p:grpSpPr>
        <p:cxnSp>
          <p:nvCxnSpPr>
            <p:cNvPr id="8" name="Google Shape;159;p1">
              <a:extLst>
                <a:ext uri="{FF2B5EF4-FFF2-40B4-BE49-F238E27FC236}">
                  <a16:creationId xmlns:a16="http://schemas.microsoft.com/office/drawing/2014/main" id="{2A59880C-2742-7089-DABA-EBAF202CEB71}"/>
                </a:ext>
              </a:extLst>
            </p:cNvPr>
            <p:cNvCxnSpPr/>
            <p:nvPr/>
          </p:nvCxnSpPr>
          <p:spPr>
            <a:xfrm>
              <a:off x="1428728" y="2618094"/>
              <a:ext cx="6287177" cy="1598"/>
            </a:xfrm>
            <a:prstGeom prst="straightConnector1">
              <a:avLst/>
            </a:prstGeom>
            <a:noFill/>
            <a:ln w="9525" cap="flat" cmpd="sng">
              <a:solidFill>
                <a:srgbClr val="000000"/>
              </a:solidFill>
              <a:prstDash val="solid"/>
              <a:miter lim="800000"/>
              <a:headEnd type="none" w="med" len="med"/>
              <a:tailEnd type="none" w="med" len="med"/>
            </a:ln>
          </p:spPr>
        </p:cxnSp>
        <p:sp>
          <p:nvSpPr>
            <p:cNvPr id="9" name="Google Shape;160;p1">
              <a:extLst>
                <a:ext uri="{FF2B5EF4-FFF2-40B4-BE49-F238E27FC236}">
                  <a16:creationId xmlns:a16="http://schemas.microsoft.com/office/drawing/2014/main" id="{A05C1D96-39A3-951D-D8C0-BFBB8EC813EC}"/>
                </a:ext>
              </a:extLst>
            </p:cNvPr>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 name="Google Shape;161;p1">
              <a:extLst>
                <a:ext uri="{FF2B5EF4-FFF2-40B4-BE49-F238E27FC236}">
                  <a16:creationId xmlns:a16="http://schemas.microsoft.com/office/drawing/2014/main" id="{FCE40337-0D54-4A8B-4890-63D888A1D06F}"/>
                </a:ext>
              </a:extLst>
            </p:cNvPr>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571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Runtime error</a:t>
            </a:r>
          </a:p>
        </p:txBody>
      </p:sp>
      <p:sp>
        <p:nvSpPr>
          <p:cNvPr id="5" name="TextBox 4">
            <a:extLst>
              <a:ext uri="{FF2B5EF4-FFF2-40B4-BE49-F238E27FC236}">
                <a16:creationId xmlns:a16="http://schemas.microsoft.com/office/drawing/2014/main" id="{DD2E9B4D-501D-48C1-AD0C-D476282AA23E}"/>
              </a:ext>
            </a:extLst>
          </p:cNvPr>
          <p:cNvSpPr txBox="1"/>
          <p:nvPr/>
        </p:nvSpPr>
        <p:spPr>
          <a:xfrm>
            <a:off x="138546" y="2289541"/>
            <a:ext cx="11632277" cy="4247317"/>
          </a:xfrm>
          <a:prstGeom prst="rect">
            <a:avLst/>
          </a:prstGeom>
          <a:noFill/>
        </p:spPr>
        <p:txBody>
          <a:bodyPr wrap="square" rtlCol="0">
            <a:spAutoFit/>
          </a:bodyPr>
          <a:lstStyle/>
          <a:p>
            <a:pPr algn="l" fontAlgn="base"/>
            <a:r>
              <a:rPr lang="en-US" b="1" i="0" u="sng" dirty="0">
                <a:solidFill>
                  <a:schemeClr val="accent1"/>
                </a:solidFill>
                <a:effectLst/>
                <a:highlight>
                  <a:srgbClr val="FFFFFF"/>
                </a:highlight>
                <a:latin typeface="Nunito" pitchFamily="2" charset="0"/>
              </a:rPr>
              <a:t>Runtime Errors</a:t>
            </a:r>
            <a:r>
              <a:rPr lang="en-US" b="1" i="0" dirty="0">
                <a:solidFill>
                  <a:schemeClr val="accent1"/>
                </a:solidFill>
                <a:effectLst/>
                <a:highlight>
                  <a:srgbClr val="FFFFFF"/>
                </a:highlight>
                <a:latin typeface="Nunito" pitchFamily="2" charset="0"/>
              </a:rPr>
              <a:t>:</a:t>
            </a:r>
          </a:p>
          <a:p>
            <a:pPr algn="l" fontAlgn="base"/>
            <a:endParaRPr lang="en-US" b="1" i="0" dirty="0">
              <a:solidFill>
                <a:schemeClr val="accent1"/>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runtime error in a program is an error that occurs while the program is running after being successfully compiled.</a:t>
            </a:r>
          </a:p>
          <a:p>
            <a:pPr algn="l" fontAlgn="base"/>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Runtime errors are commonly called referred to as </a:t>
            </a:r>
            <a:r>
              <a:rPr lang="en-US" b="0" i="1" dirty="0">
                <a:solidFill>
                  <a:srgbClr val="273239"/>
                </a:solidFill>
                <a:effectLst/>
                <a:highlight>
                  <a:srgbClr val="FFFFFF"/>
                </a:highlight>
                <a:latin typeface="Nunito" pitchFamily="2" charset="0"/>
              </a:rPr>
              <a:t>“bugs”</a:t>
            </a:r>
            <a:r>
              <a:rPr lang="en-US" b="0" i="0" dirty="0">
                <a:solidFill>
                  <a:srgbClr val="273239"/>
                </a:solidFill>
                <a:effectLst/>
                <a:highlight>
                  <a:srgbClr val="FFFFFF"/>
                </a:highlight>
                <a:latin typeface="Nunito" pitchFamily="2" charset="0"/>
              </a:rPr>
              <a:t> and are often found during the debugging process before the software is released.</a:t>
            </a:r>
          </a:p>
          <a:p>
            <a:pPr algn="l" fontAlgn="base"/>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runtime errors occur after a program has been distributed to the public, developers often release patches, or small updates designed to fix the errors.</a:t>
            </a:r>
          </a:p>
          <a:p>
            <a:pPr algn="l" fontAlgn="base"/>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While solving problems on online platforms, many run time errors can be faced, which are not clearly specified in the message that comes with them. There are a variety of runtime errors that occur such as </a:t>
            </a:r>
            <a:r>
              <a:rPr lang="en-US" b="1" i="0" dirty="0">
                <a:solidFill>
                  <a:srgbClr val="273239"/>
                </a:solidFill>
                <a:effectLst/>
                <a:highlight>
                  <a:srgbClr val="FFFFFF"/>
                </a:highlight>
                <a:latin typeface="Nunito" pitchFamily="2" charset="0"/>
              </a:rPr>
              <a:t>logical errors</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Input/Output errors</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undefined object errors</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division by zero errors</a:t>
            </a:r>
            <a:r>
              <a:rPr lang="en-US" b="0" i="0" dirty="0">
                <a:solidFill>
                  <a:srgbClr val="273239"/>
                </a:solidFill>
                <a:effectLst/>
                <a:highlight>
                  <a:srgbClr val="FFFFFF"/>
                </a:highlight>
                <a:latin typeface="Nunito" pitchFamily="2" charset="0"/>
              </a:rPr>
              <a:t>, and many more.</a:t>
            </a:r>
          </a:p>
          <a:p>
            <a:endParaRPr lang="en-IN" dirty="0"/>
          </a:p>
        </p:txBody>
      </p:sp>
    </p:spTree>
    <p:extLst>
      <p:ext uri="{BB962C8B-B14F-4D97-AF65-F5344CB8AC3E}">
        <p14:creationId xmlns:p14="http://schemas.microsoft.com/office/powerpoint/2010/main" val="323960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Runtime error</a:t>
            </a:r>
          </a:p>
        </p:txBody>
      </p:sp>
      <p:sp>
        <p:nvSpPr>
          <p:cNvPr id="5" name="TextBox 4">
            <a:extLst>
              <a:ext uri="{FF2B5EF4-FFF2-40B4-BE49-F238E27FC236}">
                <a16:creationId xmlns:a16="http://schemas.microsoft.com/office/drawing/2014/main" id="{DD2E9B4D-501D-48C1-AD0C-D476282AA23E}"/>
              </a:ext>
            </a:extLst>
          </p:cNvPr>
          <p:cNvSpPr txBox="1"/>
          <p:nvPr/>
        </p:nvSpPr>
        <p:spPr>
          <a:xfrm>
            <a:off x="87746" y="2289541"/>
            <a:ext cx="11632277" cy="4216539"/>
          </a:xfrm>
          <a:prstGeom prst="rect">
            <a:avLst/>
          </a:prstGeom>
          <a:noFill/>
        </p:spPr>
        <p:txBody>
          <a:bodyPr wrap="square" rtlCol="0">
            <a:spAutoFit/>
          </a:bodyPr>
          <a:lstStyle/>
          <a:p>
            <a:pPr algn="l" fontAlgn="base"/>
            <a:r>
              <a:rPr lang="en-US" b="1" i="0" u="sng" dirty="0">
                <a:solidFill>
                  <a:schemeClr val="accent1"/>
                </a:solidFill>
                <a:effectLst/>
                <a:highlight>
                  <a:srgbClr val="FFFFFF"/>
                </a:highlight>
                <a:latin typeface="Nunito" pitchFamily="2" charset="0"/>
              </a:rPr>
              <a:t>Types of Runtime Errors</a:t>
            </a:r>
            <a:r>
              <a:rPr lang="en-US" b="1" i="0" dirty="0">
                <a:solidFill>
                  <a:schemeClr val="accent1"/>
                </a:solidFill>
                <a:effectLst/>
                <a:highlight>
                  <a:srgbClr val="FFFFFF"/>
                </a:highlight>
                <a:latin typeface="Nunito" pitchFamily="2" charset="0"/>
              </a:rPr>
              <a:t>:</a:t>
            </a:r>
          </a:p>
          <a:p>
            <a:pPr algn="l" fontAlgn="base"/>
            <a:endParaRPr lang="en-US" b="1" dirty="0">
              <a:solidFill>
                <a:schemeClr val="accent1"/>
              </a:solidFill>
              <a:highlight>
                <a:srgbClr val="FFFFFF"/>
              </a:highlight>
              <a:latin typeface="Nunito" pitchFamily="2" charset="0"/>
            </a:endParaRPr>
          </a:p>
          <a:p>
            <a:pPr marL="285750" indent="-285750" algn="l" fontAlgn="base">
              <a:buFont typeface="Wingdings" panose="05000000000000000000" pitchFamily="2" charset="2"/>
              <a:buChar char="Ø"/>
            </a:pPr>
            <a:endParaRPr lang="en-US" b="1" i="0" dirty="0">
              <a:solidFill>
                <a:schemeClr val="accent1"/>
              </a:solidFill>
              <a:effectLst/>
              <a:highlight>
                <a:srgbClr val="FFFFFF"/>
              </a:highlight>
              <a:latin typeface="Nunito" pitchFamily="2" charset="0"/>
            </a:endParaRPr>
          </a:p>
          <a:p>
            <a:pPr algn="l" fontAlgn="base"/>
            <a:endParaRPr lang="en-US" sz="1400" b="1" i="0" dirty="0">
              <a:solidFill>
                <a:srgbClr val="273239"/>
              </a:solidFill>
              <a:effectLst/>
              <a:highlight>
                <a:srgbClr val="FFFFFF"/>
              </a:highlight>
              <a:latin typeface="Nunito" pitchFamily="2" charset="0"/>
            </a:endParaRPr>
          </a:p>
          <a:p>
            <a:pPr algn="l" fontAlgn="base"/>
            <a:r>
              <a:rPr lang="en-US" sz="1400" b="1" i="0" u="sng" dirty="0">
                <a:solidFill>
                  <a:schemeClr val="accent1"/>
                </a:solidFill>
                <a:effectLst/>
                <a:highlight>
                  <a:srgbClr val="FFFFFF"/>
                </a:highlight>
                <a:latin typeface="Nunito" pitchFamily="2" charset="0"/>
              </a:rPr>
              <a:t>Example:</a:t>
            </a:r>
          </a:p>
          <a:p>
            <a:pPr algn="l" fontAlgn="base"/>
            <a:r>
              <a:rPr lang="en-US" sz="1400" i="0" dirty="0">
                <a:solidFill>
                  <a:srgbClr val="273239"/>
                </a:solidFill>
                <a:effectLst/>
                <a:highlight>
                  <a:srgbClr val="FFFFFF"/>
                </a:highlight>
                <a:latin typeface="Nunito" pitchFamily="2" charset="0"/>
              </a:rPr>
              <a:t>int num1 = 10;</a:t>
            </a:r>
          </a:p>
          <a:p>
            <a:pPr algn="l" fontAlgn="base"/>
            <a:r>
              <a:rPr lang="en-US" sz="1400" i="0" dirty="0">
                <a:solidFill>
                  <a:srgbClr val="273239"/>
                </a:solidFill>
                <a:effectLst/>
                <a:highlight>
                  <a:srgbClr val="FFFFFF"/>
                </a:highlight>
                <a:latin typeface="Nunito" pitchFamily="2" charset="0"/>
              </a:rPr>
              <a:t>int num2 = 0;</a:t>
            </a:r>
          </a:p>
          <a:p>
            <a:pPr algn="l" fontAlgn="base"/>
            <a:r>
              <a:rPr lang="en-US" sz="1400" i="0" dirty="0">
                <a:solidFill>
                  <a:srgbClr val="273239"/>
                </a:solidFill>
                <a:effectLst/>
                <a:highlight>
                  <a:srgbClr val="FFFFFF"/>
                </a:highlight>
                <a:latin typeface="Nunito" pitchFamily="2" charset="0"/>
              </a:rPr>
              <a:t>int result = num1 / num2; </a:t>
            </a:r>
            <a:r>
              <a:rPr lang="en-US" sz="1400" b="1" i="0" dirty="0">
                <a:solidFill>
                  <a:schemeClr val="accent1"/>
                </a:solidFill>
                <a:effectLst/>
                <a:highlight>
                  <a:srgbClr val="FFFFFF"/>
                </a:highlight>
                <a:latin typeface="Nunito" pitchFamily="2" charset="0"/>
              </a:rPr>
              <a:t>// This will cause an ArithmeticException</a:t>
            </a:r>
          </a:p>
          <a:p>
            <a:pPr algn="l" fontAlgn="base"/>
            <a:endParaRPr lang="en-US" b="1"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b="1" dirty="0"/>
              <a:t>ArrayIndexOutOfBoundsException:</a:t>
            </a:r>
            <a:r>
              <a:rPr lang="en-US" dirty="0"/>
              <a:t> </a:t>
            </a:r>
          </a:p>
          <a:p>
            <a:pPr algn="l" fontAlgn="base"/>
            <a:r>
              <a:rPr lang="en-US" sz="1600" dirty="0"/>
              <a:t>This error pops up when you try to access an element in an array that's beyond its defined bounds. Imagine reaching for an item on a shelf that doesn't exist.</a:t>
            </a:r>
          </a:p>
          <a:p>
            <a:pPr algn="l" fontAlgn="base"/>
            <a:endParaRPr lang="en-US" sz="1600" dirty="0"/>
          </a:p>
          <a:p>
            <a:pPr algn="l" fontAlgn="base"/>
            <a:r>
              <a:rPr lang="en-US" sz="1400" i="0" u="sng" dirty="0">
                <a:solidFill>
                  <a:schemeClr val="accent1"/>
                </a:solidFill>
                <a:effectLst/>
                <a:highlight>
                  <a:srgbClr val="FFFFFF"/>
                </a:highlight>
                <a:latin typeface="Nunito" pitchFamily="2" charset="0"/>
              </a:rPr>
              <a:t>Example:</a:t>
            </a:r>
          </a:p>
          <a:p>
            <a:pPr algn="l" fontAlgn="base"/>
            <a:r>
              <a:rPr lang="en-US" sz="1400" i="0" dirty="0">
                <a:effectLst/>
                <a:highlight>
                  <a:srgbClr val="FFFFFF"/>
                </a:highlight>
                <a:latin typeface="Nunito" pitchFamily="2" charset="0"/>
              </a:rPr>
              <a:t>int[] numbers = {1, 2, 3};</a:t>
            </a:r>
          </a:p>
          <a:p>
            <a:pPr algn="l" fontAlgn="base"/>
            <a:r>
              <a:rPr lang="en-US" sz="1400" i="0" dirty="0">
                <a:effectLst/>
                <a:highlight>
                  <a:srgbClr val="FFFFFF"/>
                </a:highlight>
                <a:latin typeface="Nunito" pitchFamily="2" charset="0"/>
              </a:rPr>
              <a:t>int element = numbers[4]; </a:t>
            </a:r>
            <a:r>
              <a:rPr lang="en-US" sz="1400" i="0" dirty="0">
                <a:solidFill>
                  <a:schemeClr val="accent1"/>
                </a:solidFill>
                <a:effectLst/>
                <a:highlight>
                  <a:srgbClr val="FFFFFF"/>
                </a:highlight>
                <a:latin typeface="Nunito" pitchFamily="2" charset="0"/>
              </a:rPr>
              <a:t>// This will cause an ArrayIndexOutOfBoundsException (trying to access index 4 in a 3-element array)</a:t>
            </a:r>
          </a:p>
          <a:p>
            <a:pPr algn="l" fontAlgn="base"/>
            <a:endParaRPr lang="en-US" b="1" i="0" dirty="0">
              <a:effectLst/>
              <a:highlight>
                <a:srgbClr val="FFFFFF"/>
              </a:highlight>
              <a:latin typeface="Nunito" pitchFamily="2" charset="0"/>
            </a:endParaRPr>
          </a:p>
        </p:txBody>
      </p:sp>
      <p:sp>
        <p:nvSpPr>
          <p:cNvPr id="2" name="Rectangle 1">
            <a:extLst>
              <a:ext uri="{FF2B5EF4-FFF2-40B4-BE49-F238E27FC236}">
                <a16:creationId xmlns:a16="http://schemas.microsoft.com/office/drawing/2014/main" id="{B7DDA517-577B-BCE9-675B-23ACDF0EF2D8}"/>
              </a:ext>
            </a:extLst>
          </p:cNvPr>
          <p:cNvSpPr>
            <a:spLocks noChangeArrowheads="1"/>
          </p:cNvSpPr>
          <p:nvPr/>
        </p:nvSpPr>
        <p:spPr bwMode="auto">
          <a:xfrm>
            <a:off x="193501" y="2735817"/>
            <a:ext cx="114207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Arithmetic Exceptions: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These errors arise during mathematical operations. A classic example is the infamous </a:t>
            </a:r>
            <a:r>
              <a:rPr kumimoji="0" lang="en-US" altLang="en-US" sz="1400" b="0" i="0" u="none" strike="noStrike" cap="none" normalizeH="0" baseline="0" dirty="0">
                <a:ln>
                  <a:noFill/>
                </a:ln>
                <a:solidFill>
                  <a:schemeClr val="tx1"/>
                </a:solidFill>
                <a:effectLst/>
                <a:latin typeface="Arial Unicode MS"/>
              </a:rPr>
              <a:t>java.lang.ArithmeticException</a:t>
            </a:r>
            <a:r>
              <a:rPr kumimoji="0" lang="en-US" altLang="en-US" sz="1400" b="0" i="0" u="none" strike="noStrike" cap="none" normalizeH="0" baseline="0" dirty="0">
                <a:ln>
                  <a:noFill/>
                </a:ln>
                <a:solidFill>
                  <a:schemeClr val="tx1"/>
                </a:solidFill>
                <a:effectLst/>
              </a:rPr>
              <a:t> caused by dividing by zero</a:t>
            </a:r>
            <a:r>
              <a:rPr kumimoji="0" lang="en-US" altLang="en-US" sz="1050" b="0" i="0" u="none" strike="noStrike" cap="none" normalizeH="0" baseline="0" dirty="0">
                <a:ln>
                  <a:noFill/>
                </a:ln>
                <a:solidFill>
                  <a:schemeClr val="tx1"/>
                </a:solidFill>
                <a:effectLst/>
              </a:rPr>
              <a:t>.</a:t>
            </a:r>
            <a:r>
              <a:rPr kumimoji="0" lang="en-US" altLang="en-US" sz="105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73719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Runtime error</a:t>
            </a:r>
          </a:p>
        </p:txBody>
      </p:sp>
      <p:sp>
        <p:nvSpPr>
          <p:cNvPr id="5" name="TextBox 4">
            <a:extLst>
              <a:ext uri="{FF2B5EF4-FFF2-40B4-BE49-F238E27FC236}">
                <a16:creationId xmlns:a16="http://schemas.microsoft.com/office/drawing/2014/main" id="{DD2E9B4D-501D-48C1-AD0C-D476282AA23E}"/>
              </a:ext>
            </a:extLst>
          </p:cNvPr>
          <p:cNvSpPr txBox="1"/>
          <p:nvPr/>
        </p:nvSpPr>
        <p:spPr>
          <a:xfrm>
            <a:off x="138546" y="2289541"/>
            <a:ext cx="11632277" cy="5262979"/>
          </a:xfrm>
          <a:prstGeom prst="rect">
            <a:avLst/>
          </a:prstGeom>
          <a:noFill/>
        </p:spPr>
        <p:txBody>
          <a:bodyPr wrap="square" rtlCol="0">
            <a:spAutoFit/>
          </a:bodyPr>
          <a:lstStyle/>
          <a:p>
            <a:pPr algn="l" fontAlgn="base"/>
            <a:r>
              <a:rPr lang="en-US" sz="1600" b="1" i="0" u="sng" dirty="0">
                <a:solidFill>
                  <a:schemeClr val="accent1"/>
                </a:solidFill>
                <a:effectLst/>
                <a:highlight>
                  <a:srgbClr val="FFFFFF"/>
                </a:highlight>
                <a:latin typeface="Nunito" pitchFamily="2" charset="0"/>
              </a:rPr>
              <a:t>Types of Runtime Errors</a:t>
            </a:r>
            <a:r>
              <a:rPr lang="en-US" sz="1600" b="1" i="0" dirty="0">
                <a:solidFill>
                  <a:schemeClr val="accent1"/>
                </a:solidFill>
                <a:effectLst/>
                <a:highlight>
                  <a:srgbClr val="FFFFFF"/>
                </a:highlight>
                <a:latin typeface="Nunito" pitchFamily="2" charset="0"/>
              </a:rPr>
              <a:t>:</a:t>
            </a:r>
          </a:p>
          <a:p>
            <a:pPr algn="l" fontAlgn="base"/>
            <a:endParaRPr lang="en-US" sz="1600" b="1" i="0" dirty="0">
              <a:solidFill>
                <a:schemeClr val="accent1"/>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sz="1600" b="1" dirty="0"/>
              <a:t>NullPointerException:</a:t>
            </a:r>
            <a:r>
              <a:rPr lang="en-US" sz="1600" dirty="0"/>
              <a:t> This error occurs when you attempt to use a variable that hasn't been assigned a value (it's null). It's like trying to call a method on an empty object, like using a null cup to pour water.</a:t>
            </a:r>
          </a:p>
          <a:p>
            <a:pPr fontAlgn="base"/>
            <a:r>
              <a:rPr lang="en-US" sz="1400" b="1" i="0" u="sng" dirty="0">
                <a:solidFill>
                  <a:schemeClr val="accent1"/>
                </a:solidFill>
                <a:effectLst/>
                <a:highlight>
                  <a:srgbClr val="FFFFFF"/>
                </a:highlight>
                <a:latin typeface="Nunito" pitchFamily="2" charset="0"/>
              </a:rPr>
              <a:t>Example:</a:t>
            </a:r>
            <a:endParaRPr lang="en-US" sz="1400" b="1" dirty="0">
              <a:solidFill>
                <a:schemeClr val="accent1"/>
              </a:solidFill>
              <a:highlight>
                <a:srgbClr val="FFFFFF"/>
              </a:highlight>
              <a:latin typeface="Nunito" pitchFamily="2" charset="0"/>
            </a:endParaRPr>
          </a:p>
          <a:p>
            <a:pPr algn="l" fontAlgn="base"/>
            <a:r>
              <a:rPr lang="en-US" sz="1400" i="0" dirty="0">
                <a:effectLst/>
                <a:highlight>
                  <a:srgbClr val="FFFFFF"/>
                </a:highlight>
                <a:latin typeface="Nunito" pitchFamily="2" charset="0"/>
              </a:rPr>
              <a:t>String name = null;</a:t>
            </a:r>
          </a:p>
          <a:p>
            <a:pPr algn="l" fontAlgn="base"/>
            <a:r>
              <a:rPr lang="en-US" sz="1400" i="0" dirty="0">
                <a:effectLst/>
                <a:highlight>
                  <a:srgbClr val="FFFFFF"/>
                </a:highlight>
                <a:latin typeface="Nunito" pitchFamily="2" charset="0"/>
              </a:rPr>
              <a:t>System.out.println(name.toUpperCase()); </a:t>
            </a:r>
            <a:r>
              <a:rPr lang="en-US" sz="1400" i="0" dirty="0">
                <a:solidFill>
                  <a:schemeClr val="accent1"/>
                </a:solidFill>
                <a:effectLst/>
                <a:highlight>
                  <a:srgbClr val="FFFFFF"/>
                </a:highlight>
                <a:latin typeface="Nunito" pitchFamily="2" charset="0"/>
              </a:rPr>
              <a:t>// This will cause a NullPointerException (calling a method on a null object)</a:t>
            </a:r>
          </a:p>
          <a:p>
            <a:pPr algn="l" fontAlgn="base"/>
            <a:endParaRPr lang="en-US" sz="1600" b="1" i="0" dirty="0">
              <a:solidFill>
                <a:schemeClr val="accent1"/>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sz="1600" b="1" dirty="0"/>
              <a:t>ClassCastException:</a:t>
            </a:r>
            <a:r>
              <a:rPr lang="en-US" sz="1600" dirty="0"/>
              <a:t> This error happens when you try to cast an object to a type that it's not compatible with. It's like forcing a square peg into a round hole – the object's type just doesn't match what you're expecting.</a:t>
            </a:r>
          </a:p>
          <a:p>
            <a:pPr fontAlgn="base"/>
            <a:r>
              <a:rPr lang="en-US" sz="1400" b="1" i="0" u="sng" dirty="0">
                <a:solidFill>
                  <a:schemeClr val="accent1"/>
                </a:solidFill>
                <a:effectLst/>
                <a:highlight>
                  <a:srgbClr val="FFFFFF"/>
                </a:highlight>
                <a:latin typeface="Nunito" pitchFamily="2" charset="0"/>
              </a:rPr>
              <a:t>Example:</a:t>
            </a:r>
            <a:endParaRPr lang="en-US" sz="1400" b="1" dirty="0">
              <a:solidFill>
                <a:schemeClr val="accent1"/>
              </a:solidFill>
              <a:highlight>
                <a:srgbClr val="FFFFFF"/>
              </a:highlight>
              <a:latin typeface="Nunito" pitchFamily="2" charset="0"/>
            </a:endParaRPr>
          </a:p>
          <a:p>
            <a:pPr algn="l" fontAlgn="base"/>
            <a:r>
              <a:rPr lang="en-US" sz="1400" i="0" dirty="0">
                <a:effectLst/>
                <a:highlight>
                  <a:srgbClr val="FFFFFF"/>
                </a:highlight>
                <a:latin typeface="Nunito" pitchFamily="2" charset="0"/>
              </a:rPr>
              <a:t>Object obj = new String("Hello");</a:t>
            </a:r>
          </a:p>
          <a:p>
            <a:pPr algn="l" fontAlgn="base"/>
            <a:r>
              <a:rPr lang="en-US" sz="1400" i="0" dirty="0">
                <a:effectLst/>
                <a:highlight>
                  <a:srgbClr val="FFFFFF"/>
                </a:highlight>
                <a:latin typeface="Nunito" pitchFamily="2" charset="0"/>
              </a:rPr>
              <a:t>Integer num = (Integer) obj; </a:t>
            </a:r>
            <a:r>
              <a:rPr lang="en-US" sz="1400" i="0" dirty="0">
                <a:solidFill>
                  <a:schemeClr val="accent1"/>
                </a:solidFill>
                <a:effectLst/>
                <a:highlight>
                  <a:srgbClr val="FFFFFF"/>
                </a:highlight>
                <a:latin typeface="Nunito" pitchFamily="2" charset="0"/>
              </a:rPr>
              <a:t>// This will cause a ClassCastException (casting a String to an Integer)</a:t>
            </a:r>
          </a:p>
          <a:p>
            <a:pPr algn="l" fontAlgn="base"/>
            <a:endParaRPr lang="en-US" sz="1600" b="1" i="0" dirty="0">
              <a:solidFill>
                <a:schemeClr val="accent1"/>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sz="1600" b="1" dirty="0"/>
              <a:t>NumberFormatException:</a:t>
            </a:r>
            <a:r>
              <a:rPr lang="en-US" sz="1600" dirty="0"/>
              <a:t> This error arises when you try to convert a string to a number format that it's not valid in. It's like trying to interpret a word as a number – it just doesn't make mathematical sense.</a:t>
            </a:r>
          </a:p>
          <a:p>
            <a:pPr fontAlgn="base"/>
            <a:r>
              <a:rPr lang="en-US" sz="1400" b="1" i="0" u="sng" dirty="0">
                <a:solidFill>
                  <a:schemeClr val="accent1"/>
                </a:solidFill>
                <a:effectLst/>
                <a:highlight>
                  <a:srgbClr val="FFFFFF"/>
                </a:highlight>
                <a:latin typeface="Nunito" pitchFamily="2" charset="0"/>
              </a:rPr>
              <a:t>Example:</a:t>
            </a:r>
            <a:endParaRPr lang="en-US" sz="1400" b="1" dirty="0">
              <a:solidFill>
                <a:schemeClr val="accent1"/>
              </a:solidFill>
              <a:highlight>
                <a:srgbClr val="FFFFFF"/>
              </a:highlight>
              <a:latin typeface="Nunito" pitchFamily="2" charset="0"/>
            </a:endParaRPr>
          </a:p>
          <a:p>
            <a:pPr algn="l" fontAlgn="base"/>
            <a:r>
              <a:rPr lang="en-US" sz="1400" i="0" dirty="0">
                <a:effectLst/>
                <a:highlight>
                  <a:srgbClr val="FFFFFF"/>
                </a:highlight>
                <a:latin typeface="Nunito" pitchFamily="2" charset="0"/>
              </a:rPr>
              <a:t>String numberString = "abc";</a:t>
            </a:r>
          </a:p>
          <a:p>
            <a:pPr algn="l" fontAlgn="base"/>
            <a:r>
              <a:rPr lang="en-US" sz="1400" i="0" dirty="0">
                <a:effectLst/>
                <a:highlight>
                  <a:srgbClr val="FFFFFF"/>
                </a:highlight>
                <a:latin typeface="Nunito" pitchFamily="2" charset="0"/>
              </a:rPr>
              <a:t>int number = Integer.parseInt(numberString); </a:t>
            </a:r>
            <a:r>
              <a:rPr lang="en-US" sz="1400" i="0" dirty="0">
                <a:solidFill>
                  <a:schemeClr val="accent1"/>
                </a:solidFill>
                <a:effectLst/>
                <a:highlight>
                  <a:srgbClr val="FFFFFF"/>
                </a:highlight>
                <a:latin typeface="Nunito" pitchFamily="2" charset="0"/>
              </a:rPr>
              <a:t>// This will cause a NumberFormatException (trying to parse a non-numeric string)</a:t>
            </a:r>
          </a:p>
          <a:p>
            <a:pPr algn="l" fontAlgn="base"/>
            <a:endParaRPr lang="en-US" sz="1600" b="1" i="0" dirty="0">
              <a:solidFill>
                <a:schemeClr val="accent1"/>
              </a:solidFill>
              <a:effectLst/>
              <a:highlight>
                <a:srgbClr val="FFFFFF"/>
              </a:highlight>
              <a:latin typeface="Nunito" pitchFamily="2" charset="0"/>
            </a:endParaRPr>
          </a:p>
          <a:p>
            <a:pPr algn="l" fontAlgn="base"/>
            <a:endParaRPr lang="en-US" sz="1600" b="1" i="0" dirty="0">
              <a:solidFill>
                <a:srgbClr val="273239"/>
              </a:solidFill>
              <a:effectLst/>
              <a:highlight>
                <a:srgbClr val="FFFFFF"/>
              </a:highlight>
              <a:latin typeface="Nunito" pitchFamily="2" charset="0"/>
            </a:endParaRPr>
          </a:p>
          <a:p>
            <a:pPr algn="l" fontAlgn="base"/>
            <a:endParaRPr lang="en-US" b="1" i="0" dirty="0">
              <a:solidFill>
                <a:schemeClr val="accent1"/>
              </a:solidFill>
              <a:effectLst/>
              <a:highlight>
                <a:srgbClr val="FFFFFF"/>
              </a:highlight>
              <a:latin typeface="Nunito" pitchFamily="2" charset="0"/>
            </a:endParaRPr>
          </a:p>
        </p:txBody>
      </p:sp>
    </p:spTree>
    <p:extLst>
      <p:ext uri="{BB962C8B-B14F-4D97-AF65-F5344CB8AC3E}">
        <p14:creationId xmlns:p14="http://schemas.microsoft.com/office/powerpoint/2010/main" val="310603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Runtime error</a:t>
            </a:r>
          </a:p>
        </p:txBody>
      </p:sp>
      <p:sp>
        <p:nvSpPr>
          <p:cNvPr id="5" name="TextBox 4">
            <a:extLst>
              <a:ext uri="{FF2B5EF4-FFF2-40B4-BE49-F238E27FC236}">
                <a16:creationId xmlns:a16="http://schemas.microsoft.com/office/drawing/2014/main" id="{DD2E9B4D-501D-48C1-AD0C-D476282AA23E}"/>
              </a:ext>
            </a:extLst>
          </p:cNvPr>
          <p:cNvSpPr txBox="1"/>
          <p:nvPr/>
        </p:nvSpPr>
        <p:spPr>
          <a:xfrm>
            <a:off x="138546" y="2289541"/>
            <a:ext cx="11632277" cy="861774"/>
          </a:xfrm>
          <a:prstGeom prst="rect">
            <a:avLst/>
          </a:prstGeom>
          <a:noFill/>
        </p:spPr>
        <p:txBody>
          <a:bodyPr wrap="square" rtlCol="0">
            <a:spAutoFit/>
          </a:bodyPr>
          <a:lstStyle/>
          <a:p>
            <a:pPr algn="l" fontAlgn="base"/>
            <a:endParaRPr lang="en-US" sz="1600" b="1" i="0" dirty="0">
              <a:solidFill>
                <a:schemeClr val="accent1"/>
              </a:solidFill>
              <a:effectLst/>
              <a:highlight>
                <a:srgbClr val="FFFFFF"/>
              </a:highlight>
              <a:latin typeface="Nunito" pitchFamily="2" charset="0"/>
            </a:endParaRPr>
          </a:p>
          <a:p>
            <a:pPr algn="l" fontAlgn="base"/>
            <a:endParaRPr lang="en-US" sz="1600" b="1" i="0" dirty="0">
              <a:solidFill>
                <a:srgbClr val="273239"/>
              </a:solidFill>
              <a:effectLst/>
              <a:highlight>
                <a:srgbClr val="FFFFFF"/>
              </a:highlight>
              <a:latin typeface="Nunito" pitchFamily="2" charset="0"/>
            </a:endParaRPr>
          </a:p>
          <a:p>
            <a:pPr algn="l" fontAlgn="base"/>
            <a:endParaRPr lang="en-US" b="1" i="0" dirty="0">
              <a:solidFill>
                <a:schemeClr val="accent1"/>
              </a:solidFill>
              <a:effectLst/>
              <a:highlight>
                <a:srgbClr val="FFFFFF"/>
              </a:highlight>
              <a:latin typeface="Nunito" pitchFamily="2" charset="0"/>
            </a:endParaRP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69272" y="1924878"/>
            <a:ext cx="114022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chemeClr val="accent1"/>
                </a:solidFill>
                <a:latin typeface="Arial" panose="020B0604020202020204" pitchFamily="34" charset="0"/>
              </a:rPr>
              <a:t>E</a:t>
            </a:r>
            <a:r>
              <a:rPr kumimoji="0" lang="en-US" altLang="en-US" sz="1200" b="1" i="0" u="sng" strike="noStrike" cap="none" normalizeH="0" baseline="0" dirty="0">
                <a:ln>
                  <a:noFill/>
                </a:ln>
                <a:solidFill>
                  <a:schemeClr val="accent1"/>
                </a:solidFill>
                <a:effectLst/>
                <a:latin typeface="Arial" panose="020B0604020202020204" pitchFamily="34" charset="0"/>
              </a:rPr>
              <a:t>xample of a runtime error </a:t>
            </a:r>
            <a:r>
              <a:rPr kumimoji="0" lang="en-US" altLang="en-US" sz="1200" b="1" i="0" u="none" strike="noStrike" cap="none" normalizeH="0" baseline="0" dirty="0">
                <a:ln>
                  <a:noFill/>
                </a:ln>
                <a:solidFill>
                  <a:schemeClr val="tx1"/>
                </a:solidFill>
                <a:effectLst/>
                <a:latin typeface="Arial" panose="020B0604020202020204" pitchFamily="34" charset="0"/>
              </a:rPr>
              <a:t>in Java, specifically a </a:t>
            </a:r>
            <a:r>
              <a:rPr kumimoji="0" lang="en-US" altLang="en-US" sz="1200" b="1" i="0" u="none" strike="noStrike" cap="none" normalizeH="0" baseline="0" dirty="0">
                <a:ln>
                  <a:noFill/>
                </a:ln>
                <a:solidFill>
                  <a:schemeClr val="tx1"/>
                </a:solidFill>
                <a:effectLst/>
                <a:latin typeface="Arial Unicode MS"/>
              </a:rPr>
              <a:t>NullPointerException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1CF13E0-D5B2-BDE1-EB4F-CAFC58D4C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987" y="2618509"/>
            <a:ext cx="5156663" cy="1895897"/>
          </a:xfrm>
          <a:prstGeom prst="rect">
            <a:avLst/>
          </a:prstGeom>
        </p:spPr>
      </p:pic>
      <p:sp>
        <p:nvSpPr>
          <p:cNvPr id="10" name="Rectangle 2">
            <a:extLst>
              <a:ext uri="{FF2B5EF4-FFF2-40B4-BE49-F238E27FC236}">
                <a16:creationId xmlns:a16="http://schemas.microsoft.com/office/drawing/2014/main" id="{93277A28-026A-C4B7-9142-9D3F5CFA4A70}"/>
              </a:ext>
            </a:extLst>
          </p:cNvPr>
          <p:cNvSpPr>
            <a:spLocks noChangeArrowheads="1"/>
          </p:cNvSpPr>
          <p:nvPr/>
        </p:nvSpPr>
        <p:spPr bwMode="auto">
          <a:xfrm>
            <a:off x="7081" y="4901373"/>
            <a:ext cx="117686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1.We declare a </a:t>
            </a:r>
            <a:r>
              <a:rPr kumimoji="0" lang="en-US" altLang="en-US" sz="1600" b="0" i="0" u="none" strike="noStrike" cap="none" normalizeH="0" baseline="0" dirty="0">
                <a:ln>
                  <a:noFill/>
                </a:ln>
                <a:solidFill>
                  <a:schemeClr val="tx1"/>
                </a:solidFill>
                <a:effectLst/>
                <a:latin typeface="Arial Unicode MS"/>
              </a:rPr>
              <a:t>String</a:t>
            </a:r>
            <a:r>
              <a:rPr kumimoji="0" lang="en-US" altLang="en-US" sz="1600" b="0" i="0" u="none" strike="noStrike" cap="none" normalizeH="0" baseline="0" dirty="0">
                <a:ln>
                  <a:noFill/>
                </a:ln>
                <a:solidFill>
                  <a:schemeClr val="tx1"/>
                </a:solidFill>
                <a:effectLst/>
              </a:rPr>
              <a:t> variable named </a:t>
            </a:r>
            <a:r>
              <a:rPr kumimoji="0" lang="en-US" altLang="en-US" sz="1600" b="0"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but don't assign it any value.</a:t>
            </a:r>
            <a:r>
              <a:rPr kumimoji="0" lang="en-US" altLang="en-US" sz="1600" b="0" i="0" u="none" strike="noStrike" cap="none" normalizeH="0" baseline="0" dirty="0">
                <a:ln>
                  <a:noFill/>
                </a:ln>
                <a:solidFill>
                  <a:schemeClr val="tx1"/>
                </a:solidFill>
                <a:effectLst/>
                <a:latin typeface="Arial" panose="020B0604020202020204" pitchFamily="34" charset="0"/>
              </a:rPr>
              <a:t> This means it remains </a:t>
            </a:r>
            <a:r>
              <a:rPr kumimoji="0" lang="en-US" altLang="en-US" sz="1600" b="0" i="0" u="none" strike="noStrike" cap="none" normalizeH="0" baseline="0" dirty="0">
                <a:ln>
                  <a:noFill/>
                </a:ln>
                <a:solidFill>
                  <a:schemeClr val="tx1"/>
                </a:solidFill>
                <a:effectLst/>
                <a:latin typeface="Arial Unicode MS"/>
              </a:rPr>
              <a:t>null</a:t>
            </a:r>
            <a:r>
              <a:rPr kumimoji="0" lang="en-US" altLang="en-US" sz="1600" b="0" i="0" u="none" strike="noStrike" cap="none" normalizeH="0" baseline="0" dirty="0">
                <a:ln>
                  <a:noFill/>
                </a:ln>
                <a:solidFill>
                  <a:schemeClr val="tx1"/>
                </a:solidFill>
                <a:effectLst/>
              </a:rPr>
              <a:t>.</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2. The line </a:t>
            </a:r>
            <a:r>
              <a:rPr kumimoji="0" lang="en-US" altLang="en-US" sz="1600" b="0" i="0" u="none" strike="noStrike" cap="none" normalizeH="0" baseline="0" dirty="0">
                <a:ln>
                  <a:noFill/>
                </a:ln>
                <a:solidFill>
                  <a:schemeClr val="tx1"/>
                </a:solidFill>
                <a:effectLst/>
                <a:latin typeface="Arial Unicode MS"/>
              </a:rPr>
              <a:t>System.out.println(name.toUpperCase());</a:t>
            </a:r>
            <a:r>
              <a:rPr kumimoji="0" lang="en-US" altLang="en-US" sz="1600" b="0" i="0" u="none" strike="noStrike" cap="none" normalizeH="0" baseline="0" dirty="0">
                <a:ln>
                  <a:noFill/>
                </a:ln>
                <a:solidFill>
                  <a:schemeClr val="tx1"/>
                </a:solidFill>
                <a:effectLst/>
              </a:rPr>
              <a:t> tries to call the </a:t>
            </a:r>
            <a:r>
              <a:rPr kumimoji="0" lang="en-US" altLang="en-US" sz="1600" b="0" i="0" u="none" strike="noStrike" cap="none" normalizeH="0" baseline="0" dirty="0" err="1">
                <a:ln>
                  <a:noFill/>
                </a:ln>
                <a:solidFill>
                  <a:schemeClr val="tx1"/>
                </a:solidFill>
                <a:effectLst/>
                <a:latin typeface="Arial Unicode MS"/>
              </a:rPr>
              <a:t>toUpperCase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method on the </a:t>
            </a:r>
            <a:r>
              <a:rPr kumimoji="0" lang="en-US" altLang="en-US" sz="1600" b="0"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variable.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3. Since </a:t>
            </a:r>
            <a:r>
              <a:rPr kumimoji="0" lang="en-US" altLang="en-US" sz="1600" b="0"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is null,</a:t>
            </a:r>
            <a:r>
              <a:rPr kumimoji="0" lang="en-US" altLang="en-US" sz="1600" b="0" i="0" u="none" strike="noStrike" cap="none" normalizeH="0" baseline="0" dirty="0">
                <a:ln>
                  <a:noFill/>
                </a:ln>
                <a:solidFill>
                  <a:schemeClr val="tx1"/>
                </a:solidFill>
                <a:effectLst/>
                <a:latin typeface="Arial" panose="020B0604020202020204" pitchFamily="34" charset="0"/>
              </a:rPr>
              <a:t> attempting to use its method results in a </a:t>
            </a:r>
            <a:r>
              <a:rPr kumimoji="0" lang="en-US" altLang="en-US" sz="1600" b="0" i="0" u="none" strike="noStrike" cap="none" normalizeH="0" baseline="0" dirty="0">
                <a:ln>
                  <a:noFill/>
                </a:ln>
                <a:solidFill>
                  <a:schemeClr val="tx1"/>
                </a:solidFill>
                <a:effectLst/>
                <a:latin typeface="Arial Unicode MS"/>
              </a:rPr>
              <a:t>NullPointerException</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This error occurs because you're trying      to call a method on an object that doesn't exist (it's null). </a:t>
            </a:r>
          </a:p>
        </p:txBody>
      </p:sp>
      <p:sp>
        <p:nvSpPr>
          <p:cNvPr id="11" name="TextBox 10">
            <a:extLst>
              <a:ext uri="{FF2B5EF4-FFF2-40B4-BE49-F238E27FC236}">
                <a16:creationId xmlns:a16="http://schemas.microsoft.com/office/drawing/2014/main" id="{3C735985-4247-32B8-5A1C-A1D08242224E}"/>
              </a:ext>
            </a:extLst>
          </p:cNvPr>
          <p:cNvSpPr txBox="1"/>
          <p:nvPr/>
        </p:nvSpPr>
        <p:spPr>
          <a:xfrm>
            <a:off x="138545" y="4463971"/>
            <a:ext cx="1285416" cy="369332"/>
          </a:xfrm>
          <a:prstGeom prst="rect">
            <a:avLst/>
          </a:prstGeom>
          <a:noFill/>
        </p:spPr>
        <p:txBody>
          <a:bodyPr wrap="none" rtlCol="0">
            <a:spAutoFit/>
          </a:bodyPr>
          <a:lstStyle/>
          <a:p>
            <a:r>
              <a:rPr lang="en-IN" u="sng" dirty="0">
                <a:solidFill>
                  <a:schemeClr val="accent1"/>
                </a:solidFill>
              </a:rPr>
              <a:t>Explanation</a:t>
            </a:r>
          </a:p>
        </p:txBody>
      </p:sp>
    </p:spTree>
    <p:extLst>
      <p:ext uri="{BB962C8B-B14F-4D97-AF65-F5344CB8AC3E}">
        <p14:creationId xmlns:p14="http://schemas.microsoft.com/office/powerpoint/2010/main" val="251767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Runtime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69272" y="1863323"/>
            <a:ext cx="1140229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solidFill>
                  <a:schemeClr val="accent1"/>
                </a:solidFill>
              </a:rPr>
              <a:t>There are two ways to fix this error:</a:t>
            </a: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C11EEEB4-8B5D-E681-65FD-CF338706B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17" y="3097529"/>
            <a:ext cx="4750031" cy="2122863"/>
          </a:xfrm>
          <a:prstGeom prst="rect">
            <a:avLst/>
          </a:prstGeom>
        </p:spPr>
      </p:pic>
      <p:pic>
        <p:nvPicPr>
          <p:cNvPr id="13" name="Picture 12">
            <a:extLst>
              <a:ext uri="{FF2B5EF4-FFF2-40B4-BE49-F238E27FC236}">
                <a16:creationId xmlns:a16="http://schemas.microsoft.com/office/drawing/2014/main" id="{D9BB0ED1-802F-A771-5550-0AFF34D48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030682"/>
            <a:ext cx="5055870" cy="2613659"/>
          </a:xfrm>
          <a:prstGeom prst="rect">
            <a:avLst/>
          </a:prstGeom>
        </p:spPr>
      </p:pic>
    </p:spTree>
    <p:extLst>
      <p:ext uri="{BB962C8B-B14F-4D97-AF65-F5344CB8AC3E}">
        <p14:creationId xmlns:p14="http://schemas.microsoft.com/office/powerpoint/2010/main" val="120208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138545" y="2393657"/>
            <a:ext cx="1140229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buFont typeface="Wingdings" panose="05000000000000000000" pitchFamily="2" charset="2"/>
              <a:buChar char="Ø"/>
            </a:pPr>
            <a:r>
              <a:rPr lang="en-US" sz="2000" u="sng" dirty="0">
                <a:solidFill>
                  <a:schemeClr val="accent1">
                    <a:lumMod val="75000"/>
                  </a:schemeClr>
                </a:solidFill>
              </a:rPr>
              <a:t>Logical Errors in Java</a:t>
            </a:r>
          </a:p>
          <a:p>
            <a:endParaRPr lang="en-US" sz="2000" u="sng" dirty="0">
              <a:solidFill>
                <a:schemeClr val="accent1">
                  <a:lumMod val="75000"/>
                </a:schemeClr>
              </a:solidFill>
            </a:endParaRPr>
          </a:p>
          <a:p>
            <a:r>
              <a:rPr lang="en-US" sz="2000" dirty="0"/>
              <a:t>Logical errors, also known as </a:t>
            </a:r>
            <a:r>
              <a:rPr lang="en-US" sz="2000" dirty="0">
                <a:solidFill>
                  <a:schemeClr val="accent1">
                    <a:lumMod val="75000"/>
                  </a:schemeClr>
                </a:solidFill>
              </a:rPr>
              <a:t>semantic errors</a:t>
            </a:r>
            <a:r>
              <a:rPr lang="en-US" sz="2000" dirty="0"/>
              <a:t>, are flaws in a program's code that cause it to produce incorrect results or behave unexpectedly, even though it compiles and runs without crashing. </a:t>
            </a:r>
          </a:p>
          <a:p>
            <a:endParaRPr lang="en-US" sz="2000" dirty="0"/>
          </a:p>
          <a:p>
            <a:r>
              <a:rPr lang="en-US" sz="2000" dirty="0"/>
              <a:t>These errors can be particularly frustrating because the Java compiler or runtime environment (JVM) won't explicitly point them out.</a:t>
            </a:r>
          </a:p>
          <a:p>
            <a:endParaRPr lang="en-US" sz="2000" dirty="0"/>
          </a:p>
          <a:p>
            <a:r>
              <a:rPr lang="en-US" sz="2000" dirty="0"/>
              <a:t> They stem from flaws in the programmer's logic or understanding of the problem being solved.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625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69272" y="2100133"/>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1"/>
                </a:solidFill>
                <a:effectLst/>
                <a:latin typeface="Arial Unicode MS"/>
              </a:rPr>
              <a:t>Types of Logical Errors: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608D41C-DB7C-7ACD-4479-E76DFFEE2907}"/>
              </a:ext>
            </a:extLst>
          </p:cNvPr>
          <p:cNvSpPr>
            <a:spLocks noChangeArrowheads="1"/>
          </p:cNvSpPr>
          <p:nvPr/>
        </p:nvSpPr>
        <p:spPr bwMode="auto">
          <a:xfrm>
            <a:off x="232755" y="2544180"/>
            <a:ext cx="1107532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75000"/>
                  </a:schemeClr>
                </a:solidFill>
                <a:effectLst/>
                <a:latin typeface="Arial" panose="020B0604020202020204" pitchFamily="34" charset="0"/>
              </a:rPr>
              <a:t>Incorrect Operator Precedence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Java follows a specific order of operations when evaluating expressions. Misusing this order can lead to unexpected 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int result = x * y + z; // This might not be what you intended</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Correction: Use parentheses to enforce the desired order, e.g., </a:t>
            </a:r>
            <a:r>
              <a:rPr kumimoji="0" lang="en-US" altLang="en-US" sz="1600" b="0" i="0" u="none" strike="noStrike" cap="none" normalizeH="0" baseline="0" dirty="0">
                <a:ln>
                  <a:noFill/>
                </a:ln>
                <a:solidFill>
                  <a:schemeClr val="tx1"/>
                </a:solidFill>
                <a:effectLst/>
                <a:latin typeface="Arial Unicode MS"/>
              </a:rPr>
              <a:t>int result = (x * y) + z;</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75000"/>
                  </a:schemeClr>
                </a:solidFill>
                <a:effectLst/>
                <a:latin typeface="Arial" panose="020B0604020202020204" pitchFamily="34" charset="0"/>
              </a:rPr>
              <a:t>Conditional Statement Errors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Faulty logic in </a:t>
            </a:r>
            <a:r>
              <a:rPr kumimoji="0" lang="en-US" altLang="en-US" sz="1600" b="0"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else if</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none" strike="noStrike" cap="none" normalizeH="0" baseline="0" dirty="0">
                <a:ln>
                  <a:noFill/>
                </a:ln>
                <a:solidFill>
                  <a:schemeClr val="tx1"/>
                </a:solidFill>
                <a:effectLst/>
                <a:latin typeface="Arial Unicode MS"/>
              </a:rPr>
              <a:t>switch</a:t>
            </a:r>
            <a:r>
              <a:rPr kumimoji="0" lang="en-US" altLang="en-US" sz="1600" b="0" i="0" u="none" strike="noStrike" cap="none" normalizeH="0" baseline="0" dirty="0">
                <a:ln>
                  <a:noFill/>
                </a:ln>
                <a:solidFill>
                  <a:schemeClr val="tx1"/>
                </a:solidFill>
                <a:effectLst/>
              </a:rPr>
              <a:t> statements can lead the program down the wrong path.</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if (age &gt;= 18) { // Might miss out on 18-year-olds</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Correction: Use </a:t>
            </a:r>
            <a:r>
              <a:rPr kumimoji="0" lang="en-US" altLang="en-US" sz="1600" b="0" i="0" u="none" strike="noStrike" cap="none" normalizeH="0" baseline="0" dirty="0">
                <a:ln>
                  <a:noFill/>
                </a:ln>
                <a:solidFill>
                  <a:schemeClr val="tx1"/>
                </a:solidFill>
                <a:effectLst/>
                <a:latin typeface="Arial Unicode MS"/>
              </a:rPr>
              <a:t>if (age &gt; 17)</a:t>
            </a:r>
            <a:r>
              <a:rPr kumimoji="0" lang="en-US" altLang="en-US" sz="1600" b="0" i="0" u="none" strike="noStrike" cap="none" normalizeH="0" baseline="0" dirty="0">
                <a:ln>
                  <a:noFill/>
                </a:ln>
                <a:solidFill>
                  <a:schemeClr val="tx1"/>
                </a:solidFill>
                <a:effectLst/>
              </a:rPr>
              <a:t> to include 18-year-olds.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lumMod val="75000"/>
                  </a:schemeClr>
                </a:solidFill>
                <a:effectLst/>
                <a:latin typeface="Arial" panose="020B0604020202020204" pitchFamily="34" charset="0"/>
              </a:rPr>
              <a:t>Off-by-One Errors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These occur when loops or calculations iterate one more or less time than intended.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for (int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 0;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&lt; 10;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 // Prints numbers 0-9, not 1-10</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Correction: Use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&lt; 10</a:t>
            </a:r>
            <a:r>
              <a:rPr kumimoji="0" lang="en-US" altLang="en-US" sz="1600" b="0" i="0" u="none" strike="noStrike" cap="none" normalizeH="0" baseline="0" dirty="0">
                <a:ln>
                  <a:noFill/>
                </a:ln>
                <a:solidFill>
                  <a:schemeClr val="tx1"/>
                </a:solidFill>
                <a:effectLst/>
              </a:rPr>
              <a:t> to print up to 9 (inclusive).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090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69272" y="2100133"/>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C6081628-BFDF-A0CE-8255-299FB1D2D1AD}"/>
              </a:ext>
            </a:extLst>
          </p:cNvPr>
          <p:cNvSpPr>
            <a:spLocks noChangeArrowheads="1"/>
          </p:cNvSpPr>
          <p:nvPr/>
        </p:nvSpPr>
        <p:spPr bwMode="auto">
          <a:xfrm>
            <a:off x="299749" y="2341717"/>
            <a:ext cx="114715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Floating-Point Precision Issues</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Floating-point numbers can introduce slight inaccuracies due to their internal representation. Be cautious about comparing them using exact equality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if (value == 0.1) { ... } // Might not work as expected</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Correction: Use a comparison with a small tolerance, e.g., </a:t>
            </a:r>
            <a:r>
              <a:rPr kumimoji="0" lang="en-US" altLang="en-US" sz="1400" b="0" i="0" u="none" strike="noStrike" cap="none" normalizeH="0" baseline="0" dirty="0">
                <a:ln>
                  <a:noFill/>
                </a:ln>
                <a:solidFill>
                  <a:schemeClr val="tx1"/>
                </a:solidFill>
                <a:effectLst/>
                <a:latin typeface="Arial Unicode MS"/>
              </a:rPr>
              <a:t>if (</a:t>
            </a:r>
            <a:r>
              <a:rPr kumimoji="0" lang="en-US" altLang="en-US" sz="1400" b="0" i="0" u="none" strike="noStrike" cap="none" normalizeH="0" baseline="0" dirty="0" err="1">
                <a:ln>
                  <a:noFill/>
                </a:ln>
                <a:solidFill>
                  <a:schemeClr val="tx1"/>
                </a:solidFill>
                <a:effectLst/>
                <a:latin typeface="Arial Unicode MS"/>
              </a:rPr>
              <a:t>Math.abs</a:t>
            </a:r>
            <a:r>
              <a:rPr kumimoji="0" lang="en-US" altLang="en-US" sz="1400" b="0" i="0" u="none" strike="noStrike" cap="none" normalizeH="0" baseline="0" dirty="0">
                <a:ln>
                  <a:noFill/>
                </a:ln>
                <a:solidFill>
                  <a:schemeClr val="tx1"/>
                </a:solidFill>
                <a:effectLst/>
                <a:latin typeface="Arial Unicode MS"/>
              </a:rPr>
              <a:t>(value - 0.1) &lt; 0.001) { ...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Integer Division:</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Dividing integers results in another integer, discarding any remainder. Use type casting or floating-point division for exact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int average = total / count; // Might lose precision if count is not 1</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Correction: Use floating-point division, e.g., </a:t>
            </a:r>
            <a:r>
              <a:rPr kumimoji="0" lang="en-US" altLang="en-US" sz="1400" b="0" i="0" u="none" strike="noStrike" cap="none" normalizeH="0" baseline="0" dirty="0">
                <a:ln>
                  <a:noFill/>
                </a:ln>
                <a:solidFill>
                  <a:schemeClr val="tx1"/>
                </a:solidFill>
                <a:effectLst/>
                <a:latin typeface="Arial Unicode MS"/>
              </a:rPr>
              <a:t>double average = (double)total / count;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Unintended Variable Scope:</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Variables declared within a loop or block might not be accessible outside of that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for (int </a:t>
            </a:r>
            <a:r>
              <a:rPr kumimoji="0" lang="en-US" altLang="en-US" sz="1400" b="0" i="0" u="none" strike="noStrike" cap="none" normalizeH="0" baseline="0" dirty="0" err="1">
                <a:ln>
                  <a:noFill/>
                </a:ln>
                <a:solidFill>
                  <a:schemeClr val="tx1"/>
                </a:solidFill>
                <a:effectLst/>
                <a:latin typeface="Arial Unicode MS"/>
              </a:rPr>
              <a:t>i</a:t>
            </a:r>
            <a:r>
              <a:rPr kumimoji="0" lang="en-US" altLang="en-US" sz="1400" b="0" i="0" u="none" strike="noStrike" cap="none" normalizeH="0" baseline="0" dirty="0">
                <a:ln>
                  <a:noFill/>
                </a:ln>
                <a:solidFill>
                  <a:schemeClr val="tx1"/>
                </a:solidFill>
                <a:effectLst/>
                <a:latin typeface="Arial Unicode MS"/>
              </a:rPr>
              <a:t> = 0; </a:t>
            </a:r>
            <a:r>
              <a:rPr kumimoji="0" lang="en-US" altLang="en-US" sz="1400" b="0" i="0" u="none" strike="noStrike" cap="none" normalizeH="0" baseline="0" dirty="0" err="1">
                <a:ln>
                  <a:noFill/>
                </a:ln>
                <a:solidFill>
                  <a:schemeClr val="tx1"/>
                </a:solidFill>
                <a:effectLst/>
                <a:latin typeface="Arial Unicode MS"/>
              </a:rPr>
              <a:t>i</a:t>
            </a:r>
            <a:r>
              <a:rPr kumimoji="0" lang="en-US" altLang="en-US" sz="1400" b="0" i="0" u="none" strike="noStrike" cap="none" normalizeH="0" baseline="0" dirty="0">
                <a:ln>
                  <a:noFill/>
                </a:ln>
                <a:solidFill>
                  <a:schemeClr val="tx1"/>
                </a:solidFill>
                <a:effectLst/>
                <a:latin typeface="Arial Unicode MS"/>
              </a:rPr>
              <a:t> &lt; 10; </a:t>
            </a:r>
            <a:r>
              <a:rPr kumimoji="0" lang="en-US" altLang="en-US" sz="1400" b="0" i="0" u="none" strike="noStrike" cap="none" normalizeH="0" baseline="0" dirty="0" err="1">
                <a:ln>
                  <a:noFill/>
                </a:ln>
                <a:solidFill>
                  <a:schemeClr val="tx1"/>
                </a:solidFill>
                <a:effectLst/>
                <a:latin typeface="Arial Unicode MS"/>
              </a:rPr>
              <a:t>i</a:t>
            </a:r>
            <a:r>
              <a:rPr kumimoji="0" lang="en-US" altLang="en-US" sz="1400" b="0" i="0" u="none" strike="noStrike" cap="none" normalizeH="0" baseline="0" dirty="0">
                <a:ln>
                  <a:noFill/>
                </a:ln>
                <a:solidFill>
                  <a:schemeClr val="tx1"/>
                </a:solidFill>
                <a:effectLst/>
                <a:latin typeface="Arial Unicode MS"/>
              </a:rPr>
              <a:t>++) { int sum = 0; ... } // sum is not accessible outside the loop</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Correction: Declare </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before the loop if needed outside.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Array Index Out of Bounds: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Accessing elements outside the valid range of an array leads to runtime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int[] numbers = {1, 2, 3}; int last = numbers[</a:t>
            </a:r>
            <a:r>
              <a:rPr kumimoji="0" lang="en-US" altLang="en-US" sz="1400" b="0" i="0" u="none" strike="noStrike" cap="none" normalizeH="0" baseline="0" dirty="0" err="1">
                <a:ln>
                  <a:noFill/>
                </a:ln>
                <a:solidFill>
                  <a:schemeClr val="tx1"/>
                </a:solidFill>
                <a:effectLst/>
                <a:latin typeface="Arial Unicode MS"/>
              </a:rPr>
              <a:t>numbers.length</a:t>
            </a:r>
            <a:r>
              <a:rPr kumimoji="0" lang="en-US" altLang="en-US" sz="1400" b="0" i="0" u="none" strike="noStrike" cap="none" normalizeH="0" baseline="0" dirty="0">
                <a:ln>
                  <a:noFill/>
                </a:ln>
                <a:solidFill>
                  <a:schemeClr val="tx1"/>
                </a:solidFill>
                <a:effectLst/>
                <a:latin typeface="Arial Unicode MS"/>
              </a:rPr>
              <a:t>]; // ArrayIndexOutOfBoundsException</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Correction: Use </a:t>
            </a:r>
            <a:r>
              <a:rPr kumimoji="0" lang="en-US" altLang="en-US" sz="1400" b="0" i="0" u="none" strike="noStrike" cap="none" normalizeH="0" baseline="0" dirty="0">
                <a:ln>
                  <a:noFill/>
                </a:ln>
                <a:solidFill>
                  <a:schemeClr val="tx1"/>
                </a:solidFill>
                <a:effectLst/>
                <a:latin typeface="Arial Unicode MS"/>
              </a:rPr>
              <a:t>numbers[</a:t>
            </a:r>
            <a:r>
              <a:rPr kumimoji="0" lang="en-US" altLang="en-US" sz="1400" b="0" i="0" u="none" strike="noStrike" cap="none" normalizeH="0" baseline="0" dirty="0" err="1">
                <a:ln>
                  <a:noFill/>
                </a:ln>
                <a:solidFill>
                  <a:schemeClr val="tx1"/>
                </a:solidFill>
                <a:effectLst/>
                <a:latin typeface="Arial Unicode MS"/>
              </a:rPr>
              <a:t>numbers.length</a:t>
            </a:r>
            <a:r>
              <a:rPr kumimoji="0" lang="en-US" altLang="en-US" sz="1400" b="0" i="0" u="none" strike="noStrike" cap="none" normalizeH="0" baseline="0" dirty="0">
                <a:ln>
                  <a:noFill/>
                </a:ln>
                <a:solidFill>
                  <a:schemeClr val="tx1"/>
                </a:solidFill>
                <a:effectLst/>
                <a:latin typeface="Arial Unicode MS"/>
              </a:rPr>
              <a:t> - 1]</a:t>
            </a:r>
            <a:r>
              <a:rPr kumimoji="0" lang="en-US" altLang="en-US" sz="1400" b="0" i="0" u="none" strike="noStrike" cap="none" normalizeH="0" baseline="0" dirty="0">
                <a:ln>
                  <a:noFill/>
                </a:ln>
                <a:solidFill>
                  <a:schemeClr val="tx1"/>
                </a:solidFill>
                <a:effectLst/>
              </a:rPr>
              <a:t> to access the last element.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89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6029499" cy="584775"/>
          </a:xfrm>
          <a:prstGeom prst="rect">
            <a:avLst/>
          </a:prstGeom>
          <a:noFill/>
        </p:spPr>
        <p:txBody>
          <a:bodyPr wrap="square" rtlCol="0">
            <a:spAutoFit/>
          </a:bodyPr>
          <a:lstStyle/>
          <a:p>
            <a:r>
              <a:rPr lang="en-IN" sz="3200" b="1" dirty="0">
                <a:solidFill>
                  <a:schemeClr val="bg1"/>
                </a:solidFill>
              </a:rPr>
              <a:t>Example of 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138545" y="2072752"/>
            <a:ext cx="11402293"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Scenario:</a:t>
            </a:r>
            <a:endParaRPr lang="en-US" sz="2000" dirty="0"/>
          </a:p>
          <a:p>
            <a:r>
              <a:rPr lang="en-US" sz="2000" dirty="0"/>
              <a:t>An e-commerce website offers a discount of 10% on orders above $100. The programmer implements the following code to calculate the discounted price:</a:t>
            </a: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9DD45A9-C5F4-2FFF-43ED-7E9A1E4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891" y="3462251"/>
            <a:ext cx="5280660" cy="2667000"/>
          </a:xfrm>
          <a:prstGeom prst="rect">
            <a:avLst/>
          </a:prstGeom>
        </p:spPr>
      </p:pic>
    </p:spTree>
    <p:extLst>
      <p:ext uri="{BB962C8B-B14F-4D97-AF65-F5344CB8AC3E}">
        <p14:creationId xmlns:p14="http://schemas.microsoft.com/office/powerpoint/2010/main" val="661313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58601"/>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5746866" cy="584775"/>
          </a:xfrm>
          <a:prstGeom prst="rect">
            <a:avLst/>
          </a:prstGeom>
          <a:noFill/>
        </p:spPr>
        <p:txBody>
          <a:bodyPr wrap="square" rtlCol="0">
            <a:spAutoFit/>
          </a:bodyPr>
          <a:lstStyle/>
          <a:p>
            <a:r>
              <a:rPr lang="en-IN" sz="3200" b="1" dirty="0">
                <a:solidFill>
                  <a:schemeClr val="bg1"/>
                </a:solidFill>
              </a:rPr>
              <a:t>Example of 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69272" y="2100133"/>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BED8D07-8062-B754-6EDB-65DCAB50AB42}"/>
              </a:ext>
            </a:extLst>
          </p:cNvPr>
          <p:cNvSpPr>
            <a:spLocks noChangeArrowheads="1"/>
          </p:cNvSpPr>
          <p:nvPr/>
        </p:nvSpPr>
        <p:spPr bwMode="auto">
          <a:xfrm>
            <a:off x="210591" y="2507701"/>
            <a:ext cx="112609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Logical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intended behavior is to apply a 10% discount if the order total is </a:t>
            </a:r>
            <a:r>
              <a:rPr kumimoji="0" lang="en-US" altLang="en-US" sz="1800" b="1" i="0" u="none" strike="noStrike" cap="none" normalizeH="0" baseline="0" dirty="0">
                <a:ln>
                  <a:noFill/>
                </a:ln>
                <a:solidFill>
                  <a:schemeClr val="tx1"/>
                </a:solidFill>
                <a:effectLst/>
                <a:latin typeface="Arial" panose="020B0604020202020204" pitchFamily="34" charset="0"/>
              </a:rPr>
              <a:t>above</a:t>
            </a:r>
            <a:r>
              <a:rPr kumimoji="0" lang="en-US" altLang="en-US" sz="1800" b="0" i="0" u="none" strike="noStrike" cap="none" normalizeH="0" baseline="0" dirty="0">
                <a:ln>
                  <a:noFill/>
                </a:ln>
                <a:solidFill>
                  <a:schemeClr val="tx1"/>
                </a:solidFill>
                <a:effectLst/>
                <a:latin typeface="Arial" panose="020B0604020202020204" pitchFamily="34" charset="0"/>
              </a:rPr>
              <a:t> $100. However, the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uses the </a:t>
            </a:r>
            <a:r>
              <a:rPr kumimoji="0" lang="en-US" altLang="en-US" sz="1000" b="0" i="0" u="none" strike="noStrike" cap="none" normalizeH="0" baseline="0" dirty="0">
                <a:ln>
                  <a:noFill/>
                </a:ln>
                <a:solidFill>
                  <a:schemeClr val="tx1"/>
                </a:solidFill>
                <a:effectLst/>
                <a:latin typeface="Arial Unicode MS"/>
              </a:rPr>
              <a:t>&gt;</a:t>
            </a:r>
            <a:r>
              <a:rPr kumimoji="0" lang="en-US" altLang="en-US" sz="800" b="0" i="0" u="none" strike="noStrike" cap="none" normalizeH="0" baseline="0" dirty="0">
                <a:ln>
                  <a:noFill/>
                </a:ln>
                <a:solidFill>
                  <a:schemeClr val="tx1"/>
                </a:solidFill>
                <a:effectLst/>
              </a:rPr>
              <a:t> operator in the </a:t>
            </a:r>
            <a:r>
              <a:rPr kumimoji="0" lang="en-US" altLang="en-US" sz="1000" b="0" i="0" u="none" strike="noStrike" cap="none" normalizeH="0" baseline="0" dirty="0">
                <a:ln>
                  <a:noFill/>
                </a:ln>
                <a:solidFill>
                  <a:schemeClr val="tx1"/>
                </a:solidFill>
                <a:effectLst/>
                <a:latin typeface="Arial Unicode MS"/>
              </a:rPr>
              <a:t>if</a:t>
            </a:r>
            <a:r>
              <a:rPr kumimoji="0" lang="en-US" altLang="en-US" sz="800" b="0" i="0" u="none" strike="noStrike" cap="none" normalizeH="0" baseline="0" dirty="0">
                <a:ln>
                  <a:noFill/>
                </a:ln>
                <a:solidFill>
                  <a:schemeClr val="tx1"/>
                </a:solidFill>
                <a:effectLst/>
              </a:rPr>
              <a:t> condition.</a:t>
            </a:r>
            <a:r>
              <a:rPr kumimoji="0" lang="en-US" altLang="en-US" sz="1800" b="0" i="0" u="none" strike="noStrike" cap="none" normalizeH="0" baseline="0" dirty="0">
                <a:ln>
                  <a:noFill/>
                </a:ln>
                <a:solidFill>
                  <a:schemeClr val="tx1"/>
                </a:solidFill>
                <a:effectLst/>
                <a:latin typeface="Arial" panose="020B0604020202020204" pitchFamily="34" charset="0"/>
              </a:rPr>
              <a:t> This means the discount will be applied </a:t>
            </a:r>
            <a:r>
              <a:rPr kumimoji="0" lang="en-US" altLang="en-US" sz="1800" b="1" i="0" u="none" strike="noStrike" cap="none" normalizeH="0" baseline="0" dirty="0">
                <a:ln>
                  <a:noFill/>
                </a:ln>
                <a:solidFill>
                  <a:schemeClr val="tx1"/>
                </a:solidFill>
                <a:effectLst/>
                <a:latin typeface="Arial" panose="020B0604020202020204" pitchFamily="34" charset="0"/>
              </a:rPr>
              <a:t>only</a:t>
            </a:r>
            <a:r>
              <a:rPr kumimoji="0" lang="en-US" altLang="en-US" sz="1800" b="0" i="0" u="none" strike="noStrike" cap="none" normalizeH="0" baseline="0" dirty="0">
                <a:ln>
                  <a:noFill/>
                </a:ln>
                <a:solidFill>
                  <a:schemeClr val="tx1"/>
                </a:solidFill>
                <a:effectLst/>
                <a:latin typeface="Arial" panose="020B0604020202020204" pitchFamily="34" charset="0"/>
              </a:rPr>
              <a:t> if the order total is strictly greater than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$100 (i.e., $100.01 or higher). Orders exactly equal to $100 will not receive the discount.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Customers with an order total of exactly $100 will pay the full price, even though they should have received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discount. This can lead to customer dissatisfaction and lost revenue for the store.</a:t>
            </a:r>
          </a:p>
        </p:txBody>
      </p:sp>
    </p:spTree>
    <p:extLst>
      <p:ext uri="{BB962C8B-B14F-4D97-AF65-F5344CB8AC3E}">
        <p14:creationId xmlns:p14="http://schemas.microsoft.com/office/powerpoint/2010/main" val="366152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3308465"/>
            <a:ext cx="12192000" cy="831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dirty="0"/>
              <a:t>Exception Handling</a:t>
            </a:r>
          </a:p>
        </p:txBody>
      </p:sp>
      <p:sp>
        <p:nvSpPr>
          <p:cNvPr id="7" name="TextBox 6">
            <a:extLst>
              <a:ext uri="{FF2B5EF4-FFF2-40B4-BE49-F238E27FC236}">
                <a16:creationId xmlns:a16="http://schemas.microsoft.com/office/drawing/2014/main" id="{9DD7206C-E6C0-2422-AC84-01D5AE507644}"/>
              </a:ext>
            </a:extLst>
          </p:cNvPr>
          <p:cNvSpPr txBox="1"/>
          <p:nvPr/>
        </p:nvSpPr>
        <p:spPr>
          <a:xfrm>
            <a:off x="5361709" y="2177934"/>
            <a:ext cx="1217000" cy="584775"/>
          </a:xfrm>
          <a:prstGeom prst="rect">
            <a:avLst/>
          </a:prstGeom>
          <a:noFill/>
        </p:spPr>
        <p:txBody>
          <a:bodyPr wrap="none" rtlCol="0">
            <a:spAutoFit/>
          </a:bodyPr>
          <a:lstStyle/>
          <a:p>
            <a:r>
              <a:rPr lang="en-IN" sz="3200" b="1" dirty="0"/>
              <a:t>Unit 8</a:t>
            </a:r>
          </a:p>
        </p:txBody>
      </p:sp>
    </p:spTree>
    <p:extLst>
      <p:ext uri="{BB962C8B-B14F-4D97-AF65-F5344CB8AC3E}">
        <p14:creationId xmlns:p14="http://schemas.microsoft.com/office/powerpoint/2010/main" val="62711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5281353" cy="584775"/>
          </a:xfrm>
          <a:prstGeom prst="rect">
            <a:avLst/>
          </a:prstGeom>
          <a:noFill/>
        </p:spPr>
        <p:txBody>
          <a:bodyPr wrap="square" rtlCol="0">
            <a:spAutoFit/>
          </a:bodyPr>
          <a:lstStyle/>
          <a:p>
            <a:r>
              <a:rPr lang="en-IN" sz="3200" b="1" dirty="0">
                <a:solidFill>
                  <a:schemeClr val="bg1"/>
                </a:solidFill>
              </a:rPr>
              <a:t>Example of Logical error</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B5ACDCE-CB11-B2FC-1845-A4BF49698E3A}"/>
              </a:ext>
            </a:extLst>
          </p:cNvPr>
          <p:cNvSpPr>
            <a:spLocks noChangeArrowheads="1"/>
          </p:cNvSpPr>
          <p:nvPr/>
        </p:nvSpPr>
        <p:spPr bwMode="auto">
          <a:xfrm>
            <a:off x="185650" y="2430425"/>
            <a:ext cx="56450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1">
                    <a:lumMod val="75000"/>
                  </a:schemeClr>
                </a:solidFill>
                <a:effectLst/>
                <a:latin typeface="Arial" panose="020B0604020202020204" pitchFamily="34" charset="0"/>
              </a:rPr>
              <a:t>Correction:</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fix the error, change the </a:t>
            </a:r>
            <a:r>
              <a:rPr kumimoji="0" lang="en-US" altLang="en-US" sz="1600" b="0" i="0" u="none" strike="noStrike" cap="none" normalizeH="0" baseline="0" dirty="0">
                <a:ln>
                  <a:noFill/>
                </a:ln>
                <a:solidFill>
                  <a:schemeClr val="tx1"/>
                </a:solidFill>
                <a:effectLst/>
                <a:latin typeface="Arial Unicode MS"/>
              </a:rPr>
              <a:t>&gt;</a:t>
            </a:r>
            <a:r>
              <a:rPr kumimoji="0" lang="en-US" altLang="en-US" sz="1600" b="0" i="0" u="none" strike="noStrike" cap="none" normalizeH="0" baseline="0" dirty="0">
                <a:ln>
                  <a:noFill/>
                </a:ln>
                <a:solidFill>
                  <a:schemeClr val="tx1"/>
                </a:solidFill>
                <a:effectLst/>
              </a:rPr>
              <a:t> operator to </a:t>
            </a:r>
            <a:r>
              <a:rPr kumimoji="0" lang="en-US" altLang="en-US" sz="1600" b="1" i="0" u="none" strike="noStrike" cap="none" normalizeH="0" baseline="0" dirty="0">
                <a:ln>
                  <a:noFill/>
                </a:ln>
                <a:solidFill>
                  <a:schemeClr val="accent1">
                    <a:lumMod val="75000"/>
                  </a:schemeClr>
                </a:solidFill>
                <a:effectLst/>
                <a:latin typeface="Arial Unicode MS"/>
              </a:rPr>
              <a:t>&gt;=</a:t>
            </a:r>
            <a:r>
              <a:rPr kumimoji="0" lang="en-US" altLang="en-US" sz="1600" b="1" i="0" u="none" strike="noStrike" cap="none" normalizeH="0" baseline="0" dirty="0">
                <a:ln>
                  <a:noFill/>
                </a:ln>
                <a:solidFill>
                  <a:schemeClr val="accent1">
                    <a:lumMod val="75000"/>
                  </a:schemeClr>
                </a:solidFill>
                <a:effectLst/>
              </a:rPr>
              <a:t> </a:t>
            </a:r>
            <a:r>
              <a:rPr kumimoji="0" lang="en-US" altLang="en-US" sz="1600" b="0" i="0" u="none" strike="noStrike" cap="none" normalizeH="0" baseline="0" dirty="0">
                <a:ln>
                  <a:noFill/>
                </a:ln>
                <a:solidFill>
                  <a:schemeClr val="tx1"/>
                </a:solidFill>
                <a:effectLst/>
              </a:rPr>
              <a:t>in the </a:t>
            </a:r>
            <a:r>
              <a:rPr kumimoji="0" lang="en-US" altLang="en-US" sz="1600" b="0"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rPr>
              <a:t> condition: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EEA6A98-AD74-400D-5E93-02EFCBE40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056" y="3403651"/>
            <a:ext cx="6241818" cy="2576946"/>
          </a:xfrm>
          <a:prstGeom prst="rect">
            <a:avLst/>
          </a:prstGeom>
        </p:spPr>
      </p:pic>
    </p:spTree>
    <p:extLst>
      <p:ext uri="{BB962C8B-B14F-4D97-AF65-F5344CB8AC3E}">
        <p14:creationId xmlns:p14="http://schemas.microsoft.com/office/powerpoint/2010/main" val="376433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7725295" cy="584775"/>
          </a:xfrm>
          <a:prstGeom prst="rect">
            <a:avLst/>
          </a:prstGeom>
          <a:noFill/>
        </p:spPr>
        <p:txBody>
          <a:bodyPr wrap="square" rtlCol="0">
            <a:spAutoFit/>
          </a:bodyPr>
          <a:lstStyle/>
          <a:p>
            <a:r>
              <a:rPr lang="en-IN" sz="3200" b="1" dirty="0">
                <a:solidFill>
                  <a:schemeClr val="bg1"/>
                </a:solidFill>
              </a:rPr>
              <a:t>                                             Exception</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7917E81-A353-760D-A63B-0990090E26EE}"/>
              </a:ext>
            </a:extLst>
          </p:cNvPr>
          <p:cNvSpPr txBox="1"/>
          <p:nvPr/>
        </p:nvSpPr>
        <p:spPr>
          <a:xfrm>
            <a:off x="254922" y="2424520"/>
            <a:ext cx="11291456" cy="4247317"/>
          </a:xfrm>
          <a:prstGeom prst="rect">
            <a:avLst/>
          </a:prstGeom>
          <a:noFill/>
        </p:spPr>
        <p:txBody>
          <a:bodyPr wrap="square">
            <a:spAutoFit/>
          </a:bodyPr>
          <a:lstStyle/>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Nunito" pitchFamily="2" charset="0"/>
              </a:rPr>
              <a:t>What are Java Exceptions?</a:t>
            </a:r>
          </a:p>
          <a:p>
            <a:pPr algn="just" rtl="0" fontAlgn="base"/>
            <a:r>
              <a:rPr lang="en-US" b="1" i="0" dirty="0">
                <a:solidFill>
                  <a:srgbClr val="273239"/>
                </a:solidFill>
                <a:effectLst/>
                <a:highlight>
                  <a:srgbClr val="FFFFFF"/>
                </a:highlight>
                <a:latin typeface="Nunito" pitchFamily="2" charset="0"/>
              </a:rPr>
              <a:t>In Java, </a:t>
            </a:r>
            <a:r>
              <a:rPr lang="en-US" b="1" i="0" dirty="0">
                <a:solidFill>
                  <a:schemeClr val="accent1">
                    <a:lumMod val="75000"/>
                  </a:schemeClr>
                </a:solidFill>
                <a:effectLst/>
                <a:highlight>
                  <a:srgbClr val="FFFFFF"/>
                </a:highlight>
                <a:latin typeface="Nunito" pitchFamily="2" charset="0"/>
              </a:rPr>
              <a:t>Exception</a:t>
            </a:r>
            <a:r>
              <a:rPr lang="en-US" b="0" i="0" dirty="0">
                <a:solidFill>
                  <a:srgbClr val="273239"/>
                </a:solidFill>
                <a:effectLst/>
                <a:highlight>
                  <a:srgbClr val="FFFFFF"/>
                </a:highlight>
                <a:latin typeface="Nunito" pitchFamily="2" charset="0"/>
              </a:rPr>
              <a:t> is an unwanted or unexpected event, which occurs during the execution of a program, i.e. at run time, that disrupts the normal flow of the program’s instructions. Exceptions can be caught and handled by the program. When an exception occurs within a method, it creates an object. This object is called the exception object. It contains information about the exception, such as the name and description of the exception and the state of the program when the exception occurred.</a:t>
            </a:r>
          </a:p>
          <a:p>
            <a:pPr algn="just" rtl="0" fontAlgn="base"/>
            <a:endParaRPr lang="en-US" b="0" i="0" dirty="0">
              <a:solidFill>
                <a:srgbClr val="273239"/>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b="1" i="0" dirty="0">
                <a:solidFill>
                  <a:schemeClr val="accent1">
                    <a:lumMod val="75000"/>
                  </a:schemeClr>
                </a:solidFill>
                <a:effectLst/>
                <a:highlight>
                  <a:srgbClr val="FFFFFF"/>
                </a:highlight>
                <a:latin typeface="Nunito" pitchFamily="2" charset="0"/>
              </a:rPr>
              <a:t>Major reasons why an exception Occurs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Invalid user input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Device failure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Loss of network connection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Physical limitations (out-of-disk memory)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Code errors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Opening an unavailable file</a:t>
            </a:r>
          </a:p>
          <a:p>
            <a:pPr algn="just" rtl="0" fontAlgn="base"/>
            <a:endParaRPr lang="en-US" b="0"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189906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1333020" cy="584775"/>
          </a:xfrm>
          <a:prstGeom prst="rect">
            <a:avLst/>
          </a:prstGeom>
          <a:noFill/>
        </p:spPr>
        <p:txBody>
          <a:bodyPr wrap="square" rtlCol="0">
            <a:spAutoFit/>
          </a:bodyPr>
          <a:lstStyle/>
          <a:p>
            <a:r>
              <a:rPr lang="en-IN" sz="3200" b="1" dirty="0">
                <a:solidFill>
                  <a:schemeClr val="bg1"/>
                </a:solidFill>
              </a:rPr>
              <a:t>                                              Types of Exceptions</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0FA894E-20FD-B8AB-C2A5-38B1C3FD3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11" y="2425585"/>
            <a:ext cx="9367058" cy="4074968"/>
          </a:xfrm>
          <a:prstGeom prst="rect">
            <a:avLst/>
          </a:prstGeom>
        </p:spPr>
      </p:pic>
    </p:spTree>
    <p:extLst>
      <p:ext uri="{BB962C8B-B14F-4D97-AF65-F5344CB8AC3E}">
        <p14:creationId xmlns:p14="http://schemas.microsoft.com/office/powerpoint/2010/main" val="201740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1333020" cy="584775"/>
          </a:xfrm>
          <a:prstGeom prst="rect">
            <a:avLst/>
          </a:prstGeom>
          <a:noFill/>
        </p:spPr>
        <p:txBody>
          <a:bodyPr wrap="square" rtlCol="0">
            <a:spAutoFit/>
          </a:bodyPr>
          <a:lstStyle/>
          <a:p>
            <a:r>
              <a:rPr lang="en-IN" sz="3200" b="1" dirty="0">
                <a:solidFill>
                  <a:schemeClr val="bg1"/>
                </a:solidFill>
              </a:rPr>
              <a:t>                                                      Exception</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E12F1AD-3037-6A58-B741-FA19735F4D47}"/>
              </a:ext>
            </a:extLst>
          </p:cNvPr>
          <p:cNvSpPr txBox="1"/>
          <p:nvPr/>
        </p:nvSpPr>
        <p:spPr>
          <a:xfrm>
            <a:off x="336665" y="2136891"/>
            <a:ext cx="10936780" cy="4524315"/>
          </a:xfrm>
          <a:prstGeom prst="rect">
            <a:avLst/>
          </a:prstGeom>
          <a:noFill/>
        </p:spPr>
        <p:txBody>
          <a:bodyPr wrap="square">
            <a:spAutoFit/>
          </a:bodyPr>
          <a:lstStyle/>
          <a:p>
            <a:pPr marL="285750" indent="-285750" algn="just" rtl="0" fontAlgn="base">
              <a:buFont typeface="Wingdings" panose="05000000000000000000" pitchFamily="2" charset="2"/>
              <a:buChar char="Ø"/>
            </a:pPr>
            <a:r>
              <a:rPr lang="en-US" sz="1600" b="1" i="0" dirty="0">
                <a:solidFill>
                  <a:srgbClr val="273239"/>
                </a:solidFill>
                <a:effectLst/>
                <a:highlight>
                  <a:srgbClr val="FFFFFF"/>
                </a:highlight>
                <a:latin typeface="Nunito" pitchFamily="2" charset="0"/>
              </a:rPr>
              <a:t>Exceptions can be categorized in two ways:</a:t>
            </a:r>
            <a:endParaRPr lang="en-US" sz="1600" b="0" i="0" dirty="0">
              <a:solidFill>
                <a:srgbClr val="273239"/>
              </a:solidFill>
              <a:effectLst/>
              <a:highlight>
                <a:srgbClr val="FFFFFF"/>
              </a:highlight>
              <a:latin typeface="Nunito" pitchFamily="2" charset="0"/>
            </a:endParaRPr>
          </a:p>
          <a:p>
            <a:pPr algn="l" fontAlgn="base">
              <a:lnSpc>
                <a:spcPct val="150000"/>
              </a:lnSpc>
              <a:buFont typeface="+mj-lt"/>
              <a:buAutoNum type="arabicPeriod"/>
            </a:pPr>
            <a:r>
              <a:rPr lang="en-US" sz="1600" b="1" i="0" dirty="0">
                <a:solidFill>
                  <a:schemeClr val="accent1">
                    <a:lumMod val="75000"/>
                  </a:schemeClr>
                </a:solidFill>
                <a:effectLst/>
                <a:highlight>
                  <a:srgbClr val="FFFFFF"/>
                </a:highlight>
                <a:latin typeface="Nunito" pitchFamily="2" charset="0"/>
              </a:rPr>
              <a:t>Built-in Exceptions</a:t>
            </a:r>
            <a:endParaRPr lang="en-US" sz="1600" b="0" i="0" dirty="0">
              <a:solidFill>
                <a:schemeClr val="accent1">
                  <a:lumMod val="75000"/>
                </a:schemeClr>
              </a:solidFill>
              <a:effectLst/>
              <a:highlight>
                <a:srgbClr val="FFFFFF"/>
              </a:highlight>
              <a:latin typeface="Nunito" pitchFamily="2" charset="0"/>
            </a:endParaRPr>
          </a:p>
          <a:p>
            <a:pPr marL="742950" lvl="1" indent="-285750" algn="l" fontAlgn="base">
              <a:lnSpc>
                <a:spcPct val="150000"/>
              </a:lnSpc>
              <a:buFont typeface="+mj-lt"/>
              <a:buAutoNum type="arabicPeriod"/>
            </a:pPr>
            <a:r>
              <a:rPr lang="en-US" sz="1600" b="0" i="0" dirty="0">
                <a:solidFill>
                  <a:srgbClr val="273239"/>
                </a:solidFill>
                <a:effectLst/>
                <a:highlight>
                  <a:srgbClr val="FFFFFF"/>
                </a:highlight>
                <a:latin typeface="Nunito" pitchFamily="2" charset="0"/>
              </a:rPr>
              <a:t>Checked Exception</a:t>
            </a:r>
          </a:p>
          <a:p>
            <a:pPr marL="742950" lvl="1" indent="-285750" algn="l" fontAlgn="base">
              <a:lnSpc>
                <a:spcPct val="150000"/>
              </a:lnSpc>
              <a:buFont typeface="+mj-lt"/>
              <a:buAutoNum type="arabicPeriod"/>
            </a:pPr>
            <a:r>
              <a:rPr lang="en-US" sz="1600" b="0" i="0" dirty="0">
                <a:solidFill>
                  <a:srgbClr val="273239"/>
                </a:solidFill>
                <a:effectLst/>
                <a:highlight>
                  <a:srgbClr val="FFFFFF"/>
                </a:highlight>
                <a:latin typeface="Nunito" pitchFamily="2" charset="0"/>
              </a:rPr>
              <a:t>Unchecked Exception </a:t>
            </a:r>
          </a:p>
          <a:p>
            <a:pPr algn="l" fontAlgn="base">
              <a:lnSpc>
                <a:spcPct val="150000"/>
              </a:lnSpc>
              <a:buFont typeface="+mj-lt"/>
              <a:buAutoNum type="arabicPeriod" startAt="2"/>
            </a:pPr>
            <a:r>
              <a:rPr lang="en-US" sz="1600" b="1" i="0" dirty="0">
                <a:solidFill>
                  <a:schemeClr val="accent1">
                    <a:lumMod val="75000"/>
                  </a:schemeClr>
                </a:solidFill>
                <a:effectLst/>
                <a:highlight>
                  <a:srgbClr val="FFFFFF"/>
                </a:highlight>
                <a:latin typeface="Nunito" pitchFamily="2" charset="0"/>
              </a:rPr>
              <a:t>User-Defined Exceptions</a:t>
            </a:r>
          </a:p>
          <a:p>
            <a:pPr algn="l" fontAlgn="base"/>
            <a:endParaRPr lang="en-US" sz="1600" b="0" i="0" dirty="0">
              <a:solidFill>
                <a:schemeClr val="accent1">
                  <a:lumMod val="75000"/>
                </a:schemeClr>
              </a:solidFill>
              <a:effectLst/>
              <a:highlight>
                <a:srgbClr val="FFFFFF"/>
              </a:highlight>
              <a:latin typeface="Nunito" pitchFamily="2" charset="0"/>
            </a:endParaRPr>
          </a:p>
          <a:p>
            <a:pPr marL="285750" indent="-285750" algn="l" fontAlgn="base">
              <a:buFont typeface="Wingdings" panose="05000000000000000000" pitchFamily="2" charset="2"/>
              <a:buChar char="Ø"/>
            </a:pPr>
            <a:r>
              <a:rPr lang="en-US" sz="1600" b="1" i="0" dirty="0">
                <a:solidFill>
                  <a:schemeClr val="accent1">
                    <a:lumMod val="75000"/>
                  </a:schemeClr>
                </a:solidFill>
                <a:effectLst/>
                <a:highlight>
                  <a:srgbClr val="FFFFFF"/>
                </a:highlight>
                <a:latin typeface="Nunito" pitchFamily="2" charset="0"/>
              </a:rPr>
              <a:t>1. Built-in Exceptions</a:t>
            </a:r>
          </a:p>
          <a:p>
            <a:pPr algn="just" rtl="0" fontAlgn="base"/>
            <a:r>
              <a:rPr lang="en-US" sz="1600" b="0" i="0" dirty="0">
                <a:solidFill>
                  <a:srgbClr val="273239"/>
                </a:solidFill>
                <a:effectLst/>
                <a:highlight>
                  <a:srgbClr val="FFFFFF"/>
                </a:highlight>
                <a:latin typeface="Nunito" pitchFamily="2" charset="0"/>
              </a:rPr>
              <a:t>Built-in exceptions are the exceptions that are available in Java libraries. These exceptions are suitable to explain certain error situations.</a:t>
            </a:r>
            <a:endParaRPr lang="en-US" sz="1600" dirty="0">
              <a:solidFill>
                <a:srgbClr val="273239"/>
              </a:solidFill>
              <a:highlight>
                <a:srgbClr val="FFFFFF"/>
              </a:highlight>
              <a:latin typeface="Nunito" pitchFamily="2" charset="0"/>
            </a:endParaRPr>
          </a:p>
          <a:p>
            <a:pPr algn="just" rtl="0" fontAlgn="base"/>
            <a:endParaRPr lang="en-US" sz="1600"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sz="1600" b="1" i="0" dirty="0">
                <a:solidFill>
                  <a:schemeClr val="accent1">
                    <a:lumMod val="75000"/>
                  </a:schemeClr>
                </a:solidFill>
                <a:effectLst/>
                <a:highlight>
                  <a:srgbClr val="FFFFFF"/>
                </a:highlight>
                <a:latin typeface="Nunito" pitchFamily="2" charset="0"/>
              </a:rPr>
              <a:t>Checked Exceptions: </a:t>
            </a:r>
            <a:r>
              <a:rPr lang="en-US" sz="1600" b="0" i="0" dirty="0">
                <a:solidFill>
                  <a:srgbClr val="273239"/>
                </a:solidFill>
                <a:effectLst/>
                <a:highlight>
                  <a:srgbClr val="FFFFFF"/>
                </a:highlight>
                <a:latin typeface="Nunito" pitchFamily="2" charset="0"/>
              </a:rPr>
              <a:t>Checked exceptions are called compile-time exceptions because these exceptions are checked at compile-time by the compiler.</a:t>
            </a:r>
            <a:br>
              <a:rPr lang="en-US" sz="1600" b="0" i="0" dirty="0">
                <a:solidFill>
                  <a:srgbClr val="273239"/>
                </a:solidFill>
                <a:effectLst/>
                <a:highlight>
                  <a:srgbClr val="FFFFFF"/>
                </a:highlight>
                <a:latin typeface="Nunito" pitchFamily="2" charset="0"/>
              </a:rPr>
            </a:br>
            <a:r>
              <a:rPr lang="en-US" sz="1600" b="0" i="0" dirty="0">
                <a:solidFill>
                  <a:srgbClr val="273239"/>
                </a:solidFill>
                <a:effectLst/>
                <a:highlight>
                  <a:srgbClr val="FFFFFF"/>
                </a:highlight>
                <a:latin typeface="Nunito" pitchFamily="2" charset="0"/>
              </a:rPr>
              <a:t> </a:t>
            </a:r>
          </a:p>
          <a:p>
            <a:pPr algn="l" fontAlgn="base">
              <a:buFont typeface="Arial" panose="020B0604020202020204" pitchFamily="34" charset="0"/>
              <a:buChar char="•"/>
            </a:pPr>
            <a:r>
              <a:rPr lang="en-US" sz="1600" b="1" i="0" dirty="0">
                <a:solidFill>
                  <a:schemeClr val="accent1">
                    <a:lumMod val="75000"/>
                  </a:schemeClr>
                </a:solidFill>
                <a:effectLst/>
                <a:highlight>
                  <a:srgbClr val="FFFFFF"/>
                </a:highlight>
                <a:latin typeface="Nunito" pitchFamily="2" charset="0"/>
              </a:rPr>
              <a:t>Unchecked Exceptions: </a:t>
            </a:r>
            <a:r>
              <a:rPr lang="en-US" sz="1600" b="0" i="0" dirty="0">
                <a:solidFill>
                  <a:srgbClr val="273239"/>
                </a:solidFill>
                <a:effectLst/>
                <a:highlight>
                  <a:srgbClr val="FFFFFF"/>
                </a:highlight>
                <a:latin typeface="Nunito" pitchFamily="2" charset="0"/>
              </a:rPr>
              <a:t>The unchecked exceptions are just opposite to the checked exceptions. The compiler will not check these exceptions at compile time. In simple words, if a program throws an unchecked exception, and even if we didn’t handle or declare it, the program would not give a compilation error.</a:t>
            </a:r>
          </a:p>
        </p:txBody>
      </p:sp>
    </p:spTree>
    <p:extLst>
      <p:ext uri="{BB962C8B-B14F-4D97-AF65-F5344CB8AC3E}">
        <p14:creationId xmlns:p14="http://schemas.microsoft.com/office/powerpoint/2010/main" val="132340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1333020" cy="584775"/>
          </a:xfrm>
          <a:prstGeom prst="rect">
            <a:avLst/>
          </a:prstGeom>
          <a:noFill/>
        </p:spPr>
        <p:txBody>
          <a:bodyPr wrap="square" rtlCol="0">
            <a:spAutoFit/>
          </a:bodyPr>
          <a:lstStyle/>
          <a:p>
            <a:r>
              <a:rPr lang="en-IN" sz="3200" b="1" dirty="0">
                <a:solidFill>
                  <a:schemeClr val="bg1"/>
                </a:solidFill>
              </a:rPr>
              <a:t>                                                      Exception</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3052628-3A4C-F803-B7CD-7803D55878D1}"/>
              </a:ext>
            </a:extLst>
          </p:cNvPr>
          <p:cNvSpPr txBox="1"/>
          <p:nvPr/>
        </p:nvSpPr>
        <p:spPr>
          <a:xfrm>
            <a:off x="475903" y="2347112"/>
            <a:ext cx="11062162" cy="3935693"/>
          </a:xfrm>
          <a:prstGeom prst="rect">
            <a:avLst/>
          </a:prstGeom>
          <a:noFill/>
        </p:spPr>
        <p:txBody>
          <a:bodyPr wrap="square">
            <a:spAutoFit/>
          </a:bodyPr>
          <a:lstStyle/>
          <a:p>
            <a:pPr marL="285750" indent="-285750" algn="l" fontAlgn="base">
              <a:lnSpc>
                <a:spcPct val="150000"/>
              </a:lnSpc>
              <a:buFont typeface="Wingdings" panose="05000000000000000000" pitchFamily="2" charset="2"/>
              <a:buChar char="Ø"/>
            </a:pPr>
            <a:r>
              <a:rPr lang="en-US" b="1" i="0" dirty="0">
                <a:solidFill>
                  <a:schemeClr val="accent1">
                    <a:lumMod val="75000"/>
                  </a:schemeClr>
                </a:solidFill>
                <a:effectLst/>
                <a:highlight>
                  <a:srgbClr val="FFFFFF"/>
                </a:highlight>
                <a:latin typeface="Nunito" pitchFamily="2" charset="0"/>
              </a:rPr>
              <a:t>User-Defined Exceptions:</a:t>
            </a:r>
          </a:p>
          <a:p>
            <a:pPr algn="just" rtl="0" fontAlgn="base">
              <a:lnSpc>
                <a:spcPct val="150000"/>
              </a:lnSpc>
            </a:pPr>
            <a:r>
              <a:rPr lang="en-US" b="0" i="0" dirty="0">
                <a:solidFill>
                  <a:srgbClr val="273239"/>
                </a:solidFill>
                <a:effectLst/>
                <a:highlight>
                  <a:srgbClr val="FFFFFF"/>
                </a:highlight>
                <a:latin typeface="Nunito" pitchFamily="2" charset="0"/>
              </a:rPr>
              <a:t>Sometimes, the built-in exceptions in Java are not able to describe a certain situation. In such cases, users can also create exceptions, which are called ‘user-defined Exceptions’. </a:t>
            </a:r>
          </a:p>
          <a:p>
            <a:pPr algn="just" rtl="0" fontAlgn="base"/>
            <a:endParaRPr lang="en-US" b="0" i="0" dirty="0">
              <a:solidFill>
                <a:srgbClr val="273239"/>
              </a:solidFill>
              <a:effectLst/>
              <a:highlight>
                <a:srgbClr val="FFFFFF"/>
              </a:highlight>
              <a:latin typeface="Nunito" pitchFamily="2" charset="0"/>
            </a:endParaRPr>
          </a:p>
          <a:p>
            <a:pPr marL="285750" indent="-285750" algn="just" rtl="0" fontAlgn="base">
              <a:buFont typeface="Wingdings" panose="05000000000000000000" pitchFamily="2" charset="2"/>
              <a:buChar char="Ø"/>
            </a:pPr>
            <a:r>
              <a:rPr lang="en-US" b="1" i="1" dirty="0">
                <a:solidFill>
                  <a:schemeClr val="accent1">
                    <a:lumMod val="75000"/>
                  </a:schemeClr>
                </a:solidFill>
                <a:highlight>
                  <a:srgbClr val="FFFFFF"/>
                </a:highlight>
                <a:latin typeface="Nunito" pitchFamily="2" charset="0"/>
              </a:rPr>
              <a:t>A</a:t>
            </a:r>
            <a:r>
              <a:rPr lang="en-US" b="1" i="1" dirty="0">
                <a:solidFill>
                  <a:schemeClr val="accent1">
                    <a:lumMod val="75000"/>
                  </a:schemeClr>
                </a:solidFill>
                <a:effectLst/>
                <a:highlight>
                  <a:srgbClr val="FFFFFF"/>
                </a:highlight>
                <a:latin typeface="Nunito" pitchFamily="2" charset="0"/>
              </a:rPr>
              <a:t>dvantages of Exception Handling in Java </a:t>
            </a:r>
            <a:endParaRPr lang="en-US" b="0" i="0" dirty="0">
              <a:solidFill>
                <a:srgbClr val="273239"/>
              </a:solidFill>
              <a:effectLst/>
              <a:highlight>
                <a:srgbClr val="FFFFFF"/>
              </a:highlight>
              <a:latin typeface="Nunito" pitchFamily="2" charset="0"/>
            </a:endParaRPr>
          </a:p>
          <a:p>
            <a:pPr algn="l" fontAlgn="base">
              <a:lnSpc>
                <a:spcPct val="150000"/>
              </a:lnSpc>
              <a:buFont typeface="+mj-lt"/>
              <a:buAutoNum type="arabicPeriod"/>
            </a:pPr>
            <a:r>
              <a:rPr lang="en-US" b="0" i="0" dirty="0">
                <a:solidFill>
                  <a:srgbClr val="273239"/>
                </a:solidFill>
                <a:effectLst/>
                <a:highlight>
                  <a:srgbClr val="FFFFFF"/>
                </a:highlight>
                <a:latin typeface="Nunito" pitchFamily="2" charset="0"/>
              </a:rPr>
              <a:t>Provision to Complete Program Execution</a:t>
            </a:r>
          </a:p>
          <a:p>
            <a:pPr algn="l" fontAlgn="base">
              <a:lnSpc>
                <a:spcPct val="150000"/>
              </a:lnSpc>
              <a:buFont typeface="+mj-lt"/>
              <a:buAutoNum type="arabicPeriod" startAt="2"/>
            </a:pPr>
            <a:r>
              <a:rPr lang="en-US" b="0" i="0" dirty="0">
                <a:solidFill>
                  <a:srgbClr val="273239"/>
                </a:solidFill>
                <a:effectLst/>
                <a:highlight>
                  <a:srgbClr val="FFFFFF"/>
                </a:highlight>
                <a:latin typeface="Nunito" pitchFamily="2" charset="0"/>
              </a:rPr>
              <a:t>Easy Identification of Program Code and Error-Handling Code</a:t>
            </a:r>
          </a:p>
          <a:p>
            <a:pPr algn="l" fontAlgn="base">
              <a:lnSpc>
                <a:spcPct val="150000"/>
              </a:lnSpc>
              <a:buFont typeface="+mj-lt"/>
              <a:buAutoNum type="arabicPeriod" startAt="3"/>
            </a:pPr>
            <a:r>
              <a:rPr lang="en-US" b="0" i="0" dirty="0">
                <a:solidFill>
                  <a:srgbClr val="273239"/>
                </a:solidFill>
                <a:effectLst/>
                <a:highlight>
                  <a:srgbClr val="FFFFFF"/>
                </a:highlight>
                <a:latin typeface="Nunito" pitchFamily="2" charset="0"/>
              </a:rPr>
              <a:t>Propagation of Errors</a:t>
            </a:r>
          </a:p>
          <a:p>
            <a:pPr algn="l" fontAlgn="base">
              <a:lnSpc>
                <a:spcPct val="150000"/>
              </a:lnSpc>
              <a:buFont typeface="+mj-lt"/>
              <a:buAutoNum type="arabicPeriod" startAt="4"/>
            </a:pPr>
            <a:r>
              <a:rPr lang="en-US" b="0" i="0" dirty="0">
                <a:solidFill>
                  <a:srgbClr val="273239"/>
                </a:solidFill>
                <a:effectLst/>
                <a:highlight>
                  <a:srgbClr val="FFFFFF"/>
                </a:highlight>
                <a:latin typeface="Nunito" pitchFamily="2" charset="0"/>
              </a:rPr>
              <a:t>Meaningful Error Reporting</a:t>
            </a:r>
          </a:p>
          <a:p>
            <a:pPr algn="l" fontAlgn="base">
              <a:lnSpc>
                <a:spcPct val="150000"/>
              </a:lnSpc>
              <a:buFont typeface="+mj-lt"/>
              <a:buAutoNum type="arabicPeriod" startAt="5"/>
            </a:pPr>
            <a:r>
              <a:rPr lang="en-US" b="0" i="0" dirty="0">
                <a:solidFill>
                  <a:srgbClr val="273239"/>
                </a:solidFill>
                <a:effectLst/>
                <a:highlight>
                  <a:srgbClr val="FFFFFF"/>
                </a:highlight>
                <a:latin typeface="Nunito" pitchFamily="2" charset="0"/>
              </a:rPr>
              <a:t>Identifying Error Types</a:t>
            </a:r>
          </a:p>
        </p:txBody>
      </p:sp>
    </p:spTree>
    <p:extLst>
      <p:ext uri="{BB962C8B-B14F-4D97-AF65-F5344CB8AC3E}">
        <p14:creationId xmlns:p14="http://schemas.microsoft.com/office/powerpoint/2010/main" val="35274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0751128" cy="584775"/>
          </a:xfrm>
          <a:prstGeom prst="rect">
            <a:avLst/>
          </a:prstGeom>
          <a:noFill/>
        </p:spPr>
        <p:txBody>
          <a:bodyPr wrap="square" rtlCol="0">
            <a:spAutoFit/>
          </a:bodyPr>
          <a:lstStyle/>
          <a:p>
            <a:r>
              <a:rPr lang="en-IN" sz="3200" b="1" dirty="0">
                <a:solidFill>
                  <a:schemeClr val="bg1"/>
                </a:solidFill>
              </a:rPr>
              <a:t>                                            Errors vs Exceptions</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5944588-E28C-B66F-6F4A-AB3D30AA5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68" y="2072753"/>
            <a:ext cx="10566863" cy="4652244"/>
          </a:xfrm>
          <a:prstGeom prst="rect">
            <a:avLst/>
          </a:prstGeom>
        </p:spPr>
      </p:pic>
    </p:spTree>
    <p:extLst>
      <p:ext uri="{BB962C8B-B14F-4D97-AF65-F5344CB8AC3E}">
        <p14:creationId xmlns:p14="http://schemas.microsoft.com/office/powerpoint/2010/main" val="1316788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0684626" cy="584775"/>
          </a:xfrm>
          <a:prstGeom prst="rect">
            <a:avLst/>
          </a:prstGeom>
          <a:noFill/>
        </p:spPr>
        <p:txBody>
          <a:bodyPr wrap="square" rtlCol="0">
            <a:spAutoFit/>
          </a:bodyPr>
          <a:lstStyle/>
          <a:p>
            <a:r>
              <a:rPr lang="en-IN" sz="3200" b="1" dirty="0">
                <a:solidFill>
                  <a:schemeClr val="bg1"/>
                </a:solidFill>
              </a:rPr>
              <a:t>                                                  tryCathch</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6CB3645-B5DB-B249-3E99-C4485E058987}"/>
              </a:ext>
            </a:extLst>
          </p:cNvPr>
          <p:cNvSpPr txBox="1"/>
          <p:nvPr/>
        </p:nvSpPr>
        <p:spPr>
          <a:xfrm>
            <a:off x="138545" y="2209077"/>
            <a:ext cx="11790219" cy="380104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b="0" i="0" dirty="0">
                <a:solidFill>
                  <a:srgbClr val="273239"/>
                </a:solidFill>
                <a:effectLst/>
                <a:highlight>
                  <a:srgbClr val="FFFFFF"/>
                </a:highlight>
                <a:latin typeface="Nunito" pitchFamily="2" charset="0"/>
              </a:rPr>
              <a:t>In Java</a:t>
            </a:r>
            <a:r>
              <a:rPr lang="en-US" sz="1600" b="0" i="0" dirty="0">
                <a:solidFill>
                  <a:schemeClr val="accent1">
                    <a:lumMod val="75000"/>
                  </a:schemeClr>
                </a:solidFill>
                <a:effectLst/>
                <a:highlight>
                  <a:srgbClr val="FFFFFF"/>
                </a:highlight>
                <a:latin typeface="Nunito" pitchFamily="2" charset="0"/>
              </a:rPr>
              <a:t> exception </a:t>
            </a:r>
            <a:r>
              <a:rPr lang="en-US" sz="1600" b="0" i="0" dirty="0">
                <a:solidFill>
                  <a:srgbClr val="273239"/>
                </a:solidFill>
                <a:effectLst/>
                <a:highlight>
                  <a:srgbClr val="FFFFFF"/>
                </a:highlight>
                <a:latin typeface="Nunito" pitchFamily="2" charset="0"/>
              </a:rPr>
              <a:t>is an “unwanted or unexpected event”, that occurs during the execution of the program. When an exception occurs, the execution of the program gets terminated. To avoid these termination conditions we can use </a:t>
            </a:r>
            <a:r>
              <a:rPr lang="en-US" sz="1600" b="0" i="0" dirty="0">
                <a:solidFill>
                  <a:schemeClr val="accent1">
                    <a:lumMod val="75000"/>
                  </a:schemeClr>
                </a:solidFill>
                <a:effectLst/>
                <a:highlight>
                  <a:srgbClr val="FFFFFF"/>
                </a:highlight>
                <a:latin typeface="Nunito" pitchFamily="2" charset="0"/>
              </a:rPr>
              <a:t>try catch block </a:t>
            </a:r>
            <a:r>
              <a:rPr lang="en-US" sz="1600" b="0" i="0" dirty="0">
                <a:solidFill>
                  <a:srgbClr val="273239"/>
                </a:solidFill>
                <a:effectLst/>
                <a:highlight>
                  <a:srgbClr val="FFFFFF"/>
                </a:highlight>
                <a:latin typeface="Nunito" pitchFamily="2" charset="0"/>
              </a:rPr>
              <a:t>in Java. </a:t>
            </a:r>
          </a:p>
          <a:p>
            <a:pPr marL="285750" indent="-285750" algn="l" fontAlgn="base">
              <a:lnSpc>
                <a:spcPct val="150000"/>
              </a:lnSpc>
              <a:buFont typeface="Wingdings" panose="05000000000000000000" pitchFamily="2" charset="2"/>
              <a:buChar char="Ø"/>
            </a:pPr>
            <a:r>
              <a:rPr lang="en-US" sz="1600" b="1" i="0" dirty="0">
                <a:solidFill>
                  <a:schemeClr val="accent1">
                    <a:lumMod val="75000"/>
                  </a:schemeClr>
                </a:solidFill>
                <a:effectLst/>
                <a:highlight>
                  <a:srgbClr val="FFFFFF"/>
                </a:highlight>
                <a:latin typeface="Nunito" pitchFamily="2" charset="0"/>
              </a:rPr>
              <a:t>Why Does an Exception occur? </a:t>
            </a:r>
          </a:p>
          <a:p>
            <a:pPr algn="l" rtl="0" fontAlgn="base">
              <a:lnSpc>
                <a:spcPct val="150000"/>
              </a:lnSpc>
            </a:pPr>
            <a:r>
              <a:rPr lang="en-US" sz="1600" b="0" i="0" dirty="0">
                <a:solidFill>
                  <a:srgbClr val="273239"/>
                </a:solidFill>
                <a:effectLst/>
                <a:highlight>
                  <a:srgbClr val="FFFFFF"/>
                </a:highlight>
                <a:latin typeface="Nunito" pitchFamily="2" charset="0"/>
              </a:rPr>
              <a:t>An exception can occur due to several reasons like a Network connection problem, Bad input provided by a user, Opening a non-existing file in your program, etc. </a:t>
            </a:r>
          </a:p>
          <a:p>
            <a:pPr algn="l" rtl="0" fontAlgn="base">
              <a:lnSpc>
                <a:spcPct val="150000"/>
              </a:lnSpc>
            </a:pPr>
            <a:endParaRPr lang="en-US" sz="1600" b="0" i="0" dirty="0">
              <a:solidFill>
                <a:srgbClr val="273239"/>
              </a:solidFill>
              <a:effectLst/>
              <a:highlight>
                <a:srgbClr val="FFFFFF"/>
              </a:highlight>
              <a:latin typeface="Nunito" pitchFamily="2" charset="0"/>
            </a:endParaRPr>
          </a:p>
          <a:p>
            <a:pPr marL="285750" indent="-285750" algn="l" fontAlgn="base">
              <a:lnSpc>
                <a:spcPct val="150000"/>
              </a:lnSpc>
              <a:buFont typeface="Wingdings" panose="05000000000000000000" pitchFamily="2" charset="2"/>
              <a:buChar char="Ø"/>
            </a:pPr>
            <a:r>
              <a:rPr lang="en-US" b="1" i="0" u="sng" dirty="0">
                <a:solidFill>
                  <a:schemeClr val="accent1">
                    <a:lumMod val="75000"/>
                  </a:schemeClr>
                </a:solidFill>
                <a:effectLst/>
                <a:highlight>
                  <a:srgbClr val="FFFFFF"/>
                </a:highlight>
                <a:latin typeface="Nunito" pitchFamily="2" charset="0"/>
              </a:rPr>
              <a:t>Blocks and Keywords Used For Exception Handling </a:t>
            </a:r>
          </a:p>
          <a:p>
            <a:pPr algn="l" fontAlgn="base">
              <a:lnSpc>
                <a:spcPct val="150000"/>
              </a:lnSpc>
            </a:pPr>
            <a:r>
              <a:rPr lang="en-US" sz="1600" b="1" i="0" dirty="0">
                <a:solidFill>
                  <a:srgbClr val="273239"/>
                </a:solidFill>
                <a:effectLst/>
                <a:highlight>
                  <a:srgbClr val="FFFFFF"/>
                </a:highlight>
                <a:latin typeface="Nunito" pitchFamily="2" charset="0"/>
              </a:rPr>
              <a:t>1. </a:t>
            </a:r>
            <a:r>
              <a:rPr lang="en-US" sz="1600" b="1" i="0" dirty="0">
                <a:solidFill>
                  <a:schemeClr val="accent1">
                    <a:lumMod val="75000"/>
                  </a:schemeClr>
                </a:solidFill>
                <a:effectLst/>
                <a:highlight>
                  <a:srgbClr val="FFFFFF"/>
                </a:highlight>
                <a:latin typeface="Nunito" pitchFamily="2" charset="0"/>
              </a:rPr>
              <a:t>try in Java</a:t>
            </a:r>
          </a:p>
          <a:p>
            <a:pPr algn="l" rtl="0" fontAlgn="base">
              <a:lnSpc>
                <a:spcPct val="150000"/>
              </a:lnSpc>
            </a:pPr>
            <a:r>
              <a:rPr lang="en-US" sz="1600" b="0" i="0" dirty="0">
                <a:solidFill>
                  <a:srgbClr val="273239"/>
                </a:solidFill>
                <a:effectLst/>
                <a:highlight>
                  <a:srgbClr val="FFFFFF"/>
                </a:highlight>
                <a:latin typeface="Nunito" pitchFamily="2" charset="0"/>
              </a:rPr>
              <a:t>The </a:t>
            </a:r>
            <a:r>
              <a:rPr lang="en-US" sz="1600" b="1" i="0" u="sng" dirty="0">
                <a:solidFill>
                  <a:srgbClr val="273239"/>
                </a:solidFill>
                <a:effectLst/>
                <a:highlight>
                  <a:srgbClr val="FFFFFF"/>
                </a:highlight>
                <a:latin typeface="Nunito" pitchFamily="2" charset="0"/>
                <a:hlinkClick r:id="rId3"/>
              </a:rPr>
              <a:t>try</a:t>
            </a:r>
            <a:r>
              <a:rPr lang="en-US" sz="1600" b="0" i="0" dirty="0">
                <a:solidFill>
                  <a:srgbClr val="273239"/>
                </a:solidFill>
                <a:effectLst/>
                <a:highlight>
                  <a:srgbClr val="FFFFFF"/>
                </a:highlight>
                <a:latin typeface="Nunito" pitchFamily="2" charset="0"/>
              </a:rPr>
              <a:t> block contains a set of statements where an exception can occur.</a:t>
            </a:r>
          </a:p>
        </p:txBody>
      </p:sp>
      <p:pic>
        <p:nvPicPr>
          <p:cNvPr id="11" name="Picture 10">
            <a:extLst>
              <a:ext uri="{FF2B5EF4-FFF2-40B4-BE49-F238E27FC236}">
                <a16:creationId xmlns:a16="http://schemas.microsoft.com/office/drawing/2014/main" id="{7267A6E5-240A-DE1F-011A-6468FD9F5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825" y="5131653"/>
            <a:ext cx="4625340" cy="1196340"/>
          </a:xfrm>
          <a:prstGeom prst="rect">
            <a:avLst/>
          </a:prstGeom>
        </p:spPr>
      </p:pic>
    </p:spTree>
    <p:extLst>
      <p:ext uri="{BB962C8B-B14F-4D97-AF65-F5344CB8AC3E}">
        <p14:creationId xmlns:p14="http://schemas.microsoft.com/office/powerpoint/2010/main" val="3026117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0684626" cy="584775"/>
          </a:xfrm>
          <a:prstGeom prst="rect">
            <a:avLst/>
          </a:prstGeom>
          <a:noFill/>
        </p:spPr>
        <p:txBody>
          <a:bodyPr wrap="square" rtlCol="0">
            <a:spAutoFit/>
          </a:bodyPr>
          <a:lstStyle/>
          <a:p>
            <a:r>
              <a:rPr lang="en-IN" sz="3200" b="1" dirty="0">
                <a:solidFill>
                  <a:schemeClr val="bg1"/>
                </a:solidFill>
              </a:rPr>
              <a:t>                                                  tryCathch</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ADD8823-FF22-A258-46EB-21711BA72DC3}"/>
              </a:ext>
            </a:extLst>
          </p:cNvPr>
          <p:cNvSpPr txBox="1"/>
          <p:nvPr/>
        </p:nvSpPr>
        <p:spPr>
          <a:xfrm>
            <a:off x="138545" y="2238357"/>
            <a:ext cx="11599026" cy="4955203"/>
          </a:xfrm>
          <a:prstGeom prst="rect">
            <a:avLst/>
          </a:prstGeom>
          <a:noFill/>
        </p:spPr>
        <p:txBody>
          <a:bodyPr wrap="square">
            <a:spAutoFit/>
          </a:bodyPr>
          <a:lstStyle/>
          <a:p>
            <a:pPr algn="l" fontAlgn="base"/>
            <a:r>
              <a:rPr lang="en-US" sz="1400" b="1" i="0" dirty="0">
                <a:solidFill>
                  <a:srgbClr val="273239"/>
                </a:solidFill>
                <a:effectLst/>
                <a:highlight>
                  <a:srgbClr val="FFFFFF"/>
                </a:highlight>
                <a:latin typeface="Nunito" pitchFamily="2" charset="0"/>
              </a:rPr>
              <a:t>2. catch in Java</a:t>
            </a:r>
          </a:p>
          <a:p>
            <a:pPr algn="l" rtl="0" fontAlgn="base"/>
            <a:r>
              <a:rPr lang="en-US" sz="1400" b="0" i="0" dirty="0">
                <a:solidFill>
                  <a:srgbClr val="273239"/>
                </a:solidFill>
                <a:effectLst/>
                <a:highlight>
                  <a:srgbClr val="FFFFFF"/>
                </a:highlight>
                <a:latin typeface="Nunito" pitchFamily="2" charset="0"/>
              </a:rPr>
              <a:t>The catch block is used to handle the uncertain condition of a try block. A try block is always followed by a catch block, which handles the exception that occurs in the associated try block.</a:t>
            </a:r>
          </a:p>
          <a:p>
            <a:pPr algn="l" rtl="0" fontAlgn="base"/>
            <a:endParaRPr lang="en-US" sz="1400" dirty="0">
              <a:solidFill>
                <a:srgbClr val="273239"/>
              </a:solidFill>
              <a:highlight>
                <a:srgbClr val="FFFFFF"/>
              </a:highlight>
              <a:latin typeface="Nunito" pitchFamily="2" charset="0"/>
            </a:endParaRPr>
          </a:p>
          <a:p>
            <a:pPr algn="l" rtl="0" fontAlgn="base"/>
            <a:endParaRPr lang="en-US" sz="1400" b="0" i="0" dirty="0">
              <a:solidFill>
                <a:srgbClr val="273239"/>
              </a:solidFill>
              <a:effectLst/>
              <a:highlight>
                <a:srgbClr val="FFFFFF"/>
              </a:highlight>
              <a:latin typeface="Nunito" pitchFamily="2" charset="0"/>
            </a:endParaRPr>
          </a:p>
          <a:p>
            <a:pPr algn="l" rtl="0" fontAlgn="base"/>
            <a:endParaRPr lang="en-US" sz="1400" dirty="0">
              <a:solidFill>
                <a:srgbClr val="273239"/>
              </a:solidFill>
              <a:highlight>
                <a:srgbClr val="FFFFFF"/>
              </a:highlight>
              <a:latin typeface="Nunito" pitchFamily="2" charset="0"/>
            </a:endParaRPr>
          </a:p>
          <a:p>
            <a:pPr algn="l" rtl="0" fontAlgn="base"/>
            <a:endParaRPr lang="en-US" sz="1400" b="0" i="0" dirty="0">
              <a:solidFill>
                <a:srgbClr val="273239"/>
              </a:solidFill>
              <a:effectLst/>
              <a:highlight>
                <a:srgbClr val="FFFFFF"/>
              </a:highlight>
              <a:latin typeface="Nunito" pitchFamily="2" charset="0"/>
            </a:endParaRPr>
          </a:p>
          <a:p>
            <a:pPr algn="l" rtl="0" fontAlgn="base"/>
            <a:endParaRPr lang="en-US" sz="1400" dirty="0">
              <a:solidFill>
                <a:srgbClr val="273239"/>
              </a:solidFill>
              <a:highlight>
                <a:srgbClr val="FFFFFF"/>
              </a:highlight>
              <a:latin typeface="Nunito" pitchFamily="2" charset="0"/>
            </a:endParaRPr>
          </a:p>
          <a:p>
            <a:pPr algn="l" rtl="0" fontAlgn="base"/>
            <a:endParaRPr lang="en-US" sz="1400" b="0" i="0" dirty="0">
              <a:solidFill>
                <a:srgbClr val="273239"/>
              </a:solidFill>
              <a:effectLst/>
              <a:highlight>
                <a:srgbClr val="FFFFFF"/>
              </a:highlight>
              <a:latin typeface="Nunito" pitchFamily="2" charset="0"/>
            </a:endParaRPr>
          </a:p>
          <a:p>
            <a:pPr algn="l" rtl="0" fontAlgn="base"/>
            <a:endParaRPr lang="en-US" sz="1400" dirty="0">
              <a:solidFill>
                <a:srgbClr val="273239"/>
              </a:solidFill>
              <a:highlight>
                <a:srgbClr val="FFFFFF"/>
              </a:highlight>
              <a:latin typeface="Nunito" pitchFamily="2" charset="0"/>
            </a:endParaRPr>
          </a:p>
          <a:p>
            <a:pPr algn="l" fontAlgn="base"/>
            <a:r>
              <a:rPr lang="en-US" sz="1400" b="1" i="0" dirty="0">
                <a:solidFill>
                  <a:srgbClr val="273239"/>
                </a:solidFill>
                <a:effectLst/>
                <a:highlight>
                  <a:srgbClr val="FFFFFF"/>
                </a:highlight>
                <a:latin typeface="Nunito" pitchFamily="2" charset="0"/>
              </a:rPr>
              <a:t>3. throw in Java</a:t>
            </a:r>
          </a:p>
          <a:p>
            <a:pPr algn="l" rtl="0" fontAlgn="base"/>
            <a:r>
              <a:rPr lang="en-US" sz="1400" b="0" i="0" dirty="0">
                <a:solidFill>
                  <a:srgbClr val="273239"/>
                </a:solidFill>
                <a:effectLst/>
                <a:highlight>
                  <a:srgbClr val="FFFFFF"/>
                </a:highlight>
                <a:latin typeface="Nunito" pitchFamily="2" charset="0"/>
              </a:rPr>
              <a:t>The throw keyword is used to transfer control from the try block to the catch block. </a:t>
            </a:r>
          </a:p>
          <a:p>
            <a:pPr algn="l" rtl="0" fontAlgn="base"/>
            <a:endParaRPr lang="en-US" sz="1400" b="0" i="0" dirty="0">
              <a:solidFill>
                <a:srgbClr val="273239"/>
              </a:solidFill>
              <a:effectLst/>
              <a:highlight>
                <a:srgbClr val="FFFFFF"/>
              </a:highlight>
              <a:latin typeface="Nunito" pitchFamily="2" charset="0"/>
            </a:endParaRPr>
          </a:p>
          <a:p>
            <a:pPr algn="l" fontAlgn="base"/>
            <a:r>
              <a:rPr lang="en-US" sz="1400" b="1" i="0" dirty="0">
                <a:solidFill>
                  <a:srgbClr val="273239"/>
                </a:solidFill>
                <a:effectLst/>
                <a:highlight>
                  <a:srgbClr val="FFFFFF"/>
                </a:highlight>
                <a:latin typeface="Nunito" pitchFamily="2" charset="0"/>
              </a:rPr>
              <a:t>4. throws in Java</a:t>
            </a:r>
          </a:p>
          <a:p>
            <a:pPr algn="l" rtl="0" fontAlgn="base"/>
            <a:r>
              <a:rPr lang="en-US" sz="1400" b="0" i="0" dirty="0">
                <a:solidFill>
                  <a:srgbClr val="273239"/>
                </a:solidFill>
                <a:effectLst/>
                <a:highlight>
                  <a:srgbClr val="FFFFFF"/>
                </a:highlight>
                <a:latin typeface="Nunito" pitchFamily="2" charset="0"/>
              </a:rPr>
              <a:t>The </a:t>
            </a:r>
            <a:r>
              <a:rPr lang="en-US" sz="1400" b="1" i="0" u="sng" dirty="0">
                <a:solidFill>
                  <a:srgbClr val="273239"/>
                </a:solidFill>
                <a:effectLst/>
                <a:highlight>
                  <a:srgbClr val="FFFFFF"/>
                </a:highlight>
                <a:latin typeface="Nunito" pitchFamily="2" charset="0"/>
              </a:rPr>
              <a:t>throws</a:t>
            </a:r>
            <a:r>
              <a:rPr lang="en-US" sz="1400" b="0" i="0" dirty="0">
                <a:solidFill>
                  <a:srgbClr val="273239"/>
                </a:solidFill>
                <a:effectLst/>
                <a:highlight>
                  <a:srgbClr val="FFFFFF"/>
                </a:highlight>
                <a:latin typeface="Nunito" pitchFamily="2" charset="0"/>
              </a:rPr>
              <a:t> keyword is used for exception handling without try &amp; catch block. It specifies the exceptions that a method can throw to the caller and does not handle itself. </a:t>
            </a:r>
          </a:p>
          <a:p>
            <a:pPr algn="l" rtl="0" fontAlgn="base"/>
            <a:endParaRPr lang="en-US" sz="1400" b="0" i="0" dirty="0">
              <a:solidFill>
                <a:srgbClr val="273239"/>
              </a:solidFill>
              <a:effectLst/>
              <a:highlight>
                <a:srgbClr val="FFFFFF"/>
              </a:highlight>
              <a:latin typeface="Nunito" pitchFamily="2" charset="0"/>
            </a:endParaRPr>
          </a:p>
          <a:p>
            <a:pPr algn="l" fontAlgn="base"/>
            <a:r>
              <a:rPr lang="en-US" sz="1400" b="1" i="0" dirty="0">
                <a:solidFill>
                  <a:srgbClr val="273239"/>
                </a:solidFill>
                <a:effectLst/>
                <a:highlight>
                  <a:srgbClr val="FFFFFF"/>
                </a:highlight>
                <a:latin typeface="Nunito" pitchFamily="2" charset="0"/>
              </a:rPr>
              <a:t>5. finally in Java</a:t>
            </a:r>
          </a:p>
          <a:p>
            <a:pPr algn="l" rtl="0" fontAlgn="base"/>
            <a:r>
              <a:rPr lang="en-US" sz="1400" b="0" i="0" dirty="0">
                <a:solidFill>
                  <a:srgbClr val="273239"/>
                </a:solidFill>
                <a:effectLst/>
                <a:highlight>
                  <a:srgbClr val="FFFFFF"/>
                </a:highlight>
                <a:latin typeface="Nunito" pitchFamily="2" charset="0"/>
              </a:rPr>
              <a:t>It is executed after the catch block. We use it to put some common code (to be executed irrespective of whether an exception has occurred or not ) when there are multiple catch blocks. </a:t>
            </a:r>
          </a:p>
          <a:p>
            <a:pPr algn="l" rtl="0" fontAlgn="base"/>
            <a:endParaRPr lang="en-US" b="0" i="0" dirty="0">
              <a:solidFill>
                <a:srgbClr val="273239"/>
              </a:solidFill>
              <a:effectLst/>
              <a:highlight>
                <a:srgbClr val="FFFFFF"/>
              </a:highlight>
              <a:latin typeface="Nunito" pitchFamily="2" charset="0"/>
            </a:endParaRPr>
          </a:p>
          <a:p>
            <a:pPr algn="l" rtl="0" fontAlgn="base"/>
            <a:endParaRPr lang="en-US" b="0" i="0" dirty="0">
              <a:solidFill>
                <a:srgbClr val="273239"/>
              </a:solidFill>
              <a:effectLst/>
              <a:highlight>
                <a:srgbClr val="FFFFFF"/>
              </a:highlight>
              <a:latin typeface="Nunito" pitchFamily="2" charset="0"/>
            </a:endParaRPr>
          </a:p>
        </p:txBody>
      </p:sp>
      <p:pic>
        <p:nvPicPr>
          <p:cNvPr id="10" name="Picture 9">
            <a:extLst>
              <a:ext uri="{FF2B5EF4-FFF2-40B4-BE49-F238E27FC236}">
                <a16:creationId xmlns:a16="http://schemas.microsoft.com/office/drawing/2014/main" id="{89E32012-EA51-F813-DDFD-D52B34E88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4366" y="2871664"/>
            <a:ext cx="4663864" cy="1572465"/>
          </a:xfrm>
          <a:prstGeom prst="rect">
            <a:avLst/>
          </a:prstGeom>
        </p:spPr>
      </p:pic>
    </p:spTree>
    <p:extLst>
      <p:ext uri="{BB962C8B-B14F-4D97-AF65-F5344CB8AC3E}">
        <p14:creationId xmlns:p14="http://schemas.microsoft.com/office/powerpoint/2010/main" val="215677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11798531" cy="584775"/>
          </a:xfrm>
          <a:prstGeom prst="rect">
            <a:avLst/>
          </a:prstGeom>
          <a:noFill/>
        </p:spPr>
        <p:txBody>
          <a:bodyPr wrap="square" rtlCol="0">
            <a:spAutoFit/>
          </a:bodyPr>
          <a:lstStyle/>
          <a:p>
            <a:r>
              <a:rPr lang="en-IN" sz="3200" b="1" dirty="0">
                <a:solidFill>
                  <a:schemeClr val="bg1"/>
                </a:solidFill>
              </a:rPr>
              <a:t>                  Difference between Final, Finally and Finalize</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79E9CDF-8099-B618-FBF7-05D58E8E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69" y="2072753"/>
            <a:ext cx="10094422" cy="4572740"/>
          </a:xfrm>
          <a:prstGeom prst="rect">
            <a:avLst/>
          </a:prstGeom>
        </p:spPr>
      </p:pic>
    </p:spTree>
    <p:extLst>
      <p:ext uri="{BB962C8B-B14F-4D97-AF65-F5344CB8AC3E}">
        <p14:creationId xmlns:p14="http://schemas.microsoft.com/office/powerpoint/2010/main" val="1594126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8955579" cy="584775"/>
          </a:xfrm>
          <a:prstGeom prst="rect">
            <a:avLst/>
          </a:prstGeom>
          <a:noFill/>
        </p:spPr>
        <p:txBody>
          <a:bodyPr wrap="square" rtlCol="0">
            <a:spAutoFit/>
          </a:bodyPr>
          <a:lstStyle/>
          <a:p>
            <a:r>
              <a:rPr lang="en-IN" sz="3200" b="1" dirty="0">
                <a:solidFill>
                  <a:schemeClr val="bg1"/>
                </a:solidFill>
              </a:rPr>
              <a:t>                       Difference Between Throw and Throws</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AEEA961-1049-D8AA-35EC-0E83BD473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072752"/>
            <a:ext cx="10695711" cy="4577430"/>
          </a:xfrm>
          <a:prstGeom prst="rect">
            <a:avLst/>
          </a:prstGeom>
        </p:spPr>
      </p:pic>
    </p:spTree>
    <p:extLst>
      <p:ext uri="{BB962C8B-B14F-4D97-AF65-F5344CB8AC3E}">
        <p14:creationId xmlns:p14="http://schemas.microsoft.com/office/powerpoint/2010/main" val="46029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74814" y="1561522"/>
            <a:ext cx="12192000" cy="5847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b="1" dirty="0"/>
              <a:t>Contents</a:t>
            </a:r>
          </a:p>
        </p:txBody>
      </p:sp>
      <p:sp>
        <p:nvSpPr>
          <p:cNvPr id="7" name="TextBox 6">
            <a:extLst>
              <a:ext uri="{FF2B5EF4-FFF2-40B4-BE49-F238E27FC236}">
                <a16:creationId xmlns:a16="http://schemas.microsoft.com/office/drawing/2014/main" id="{9DD7206C-E6C0-2422-AC84-01D5AE507644}"/>
              </a:ext>
            </a:extLst>
          </p:cNvPr>
          <p:cNvSpPr txBox="1"/>
          <p:nvPr/>
        </p:nvSpPr>
        <p:spPr>
          <a:xfrm>
            <a:off x="0" y="2146298"/>
            <a:ext cx="8553796" cy="454983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IN" sz="2800" b="1" dirty="0">
                <a:solidFill>
                  <a:schemeClr val="accent1">
                    <a:lumMod val="75000"/>
                  </a:schemeClr>
                </a:solidFill>
              </a:rPr>
              <a:t>Errors</a:t>
            </a:r>
          </a:p>
          <a:p>
            <a:pPr marL="457200" indent="-457200">
              <a:lnSpc>
                <a:spcPct val="150000"/>
              </a:lnSpc>
              <a:buFont typeface="Wingdings" panose="05000000000000000000" pitchFamily="2" charset="2"/>
              <a:buChar char="Ø"/>
            </a:pPr>
            <a:r>
              <a:rPr lang="en-IN" sz="2800" b="1" dirty="0">
                <a:solidFill>
                  <a:schemeClr val="accent1">
                    <a:lumMod val="50000"/>
                  </a:schemeClr>
                </a:solidFill>
              </a:rPr>
              <a:t>Types of Error</a:t>
            </a:r>
          </a:p>
          <a:p>
            <a:pPr marL="457200" indent="-457200">
              <a:lnSpc>
                <a:spcPct val="150000"/>
              </a:lnSpc>
              <a:buFont typeface="Wingdings" panose="05000000000000000000" pitchFamily="2" charset="2"/>
              <a:buChar char="Ø"/>
            </a:pPr>
            <a:r>
              <a:rPr lang="en-IN" sz="2800" b="1" dirty="0">
                <a:solidFill>
                  <a:schemeClr val="accent1">
                    <a:lumMod val="75000"/>
                  </a:schemeClr>
                </a:solidFill>
              </a:rPr>
              <a:t>Exception and its types</a:t>
            </a:r>
          </a:p>
          <a:p>
            <a:pPr marL="457200" indent="-457200">
              <a:lnSpc>
                <a:spcPct val="150000"/>
              </a:lnSpc>
              <a:buFont typeface="Wingdings" panose="05000000000000000000" pitchFamily="2" charset="2"/>
              <a:buChar char="Ø"/>
            </a:pPr>
            <a:r>
              <a:rPr lang="en-IN" sz="2800" b="1" dirty="0">
                <a:solidFill>
                  <a:schemeClr val="accent1">
                    <a:lumMod val="50000"/>
                  </a:schemeClr>
                </a:solidFill>
              </a:rPr>
              <a:t>Difference between Error and exception</a:t>
            </a:r>
          </a:p>
          <a:p>
            <a:pPr marL="457200" indent="-457200">
              <a:lnSpc>
                <a:spcPct val="150000"/>
              </a:lnSpc>
              <a:buFont typeface="Wingdings" panose="05000000000000000000" pitchFamily="2" charset="2"/>
              <a:buChar char="Ø"/>
            </a:pPr>
            <a:r>
              <a:rPr lang="en-IN" sz="2800" b="1" dirty="0">
                <a:solidFill>
                  <a:schemeClr val="accent1">
                    <a:lumMod val="75000"/>
                  </a:schemeClr>
                </a:solidFill>
              </a:rPr>
              <a:t>tryCatch method</a:t>
            </a:r>
          </a:p>
          <a:p>
            <a:pPr marL="457200" indent="-457200">
              <a:lnSpc>
                <a:spcPct val="150000"/>
              </a:lnSpc>
              <a:buFont typeface="Wingdings" panose="05000000000000000000" pitchFamily="2" charset="2"/>
              <a:buChar char="Ø"/>
            </a:pPr>
            <a:r>
              <a:rPr lang="en-IN" sz="2800" b="1" dirty="0">
                <a:solidFill>
                  <a:schemeClr val="accent1">
                    <a:lumMod val="50000"/>
                  </a:schemeClr>
                </a:solidFill>
              </a:rPr>
              <a:t>Difference between Final, Finally and Finalize</a:t>
            </a:r>
          </a:p>
          <a:p>
            <a:pPr marL="457200" indent="-457200">
              <a:lnSpc>
                <a:spcPct val="150000"/>
              </a:lnSpc>
              <a:buFont typeface="Wingdings" panose="05000000000000000000" pitchFamily="2" charset="2"/>
              <a:buChar char="Ø"/>
            </a:pPr>
            <a:r>
              <a:rPr lang="en-IN" sz="2800" b="1" dirty="0">
                <a:solidFill>
                  <a:schemeClr val="accent1">
                    <a:lumMod val="75000"/>
                  </a:schemeClr>
                </a:solidFill>
              </a:rPr>
              <a:t>Difference between Throw and Throws</a:t>
            </a:r>
          </a:p>
        </p:txBody>
      </p:sp>
    </p:spTree>
    <p:extLst>
      <p:ext uri="{BB962C8B-B14F-4D97-AF65-F5344CB8AC3E}">
        <p14:creationId xmlns:p14="http://schemas.microsoft.com/office/powerpoint/2010/main" val="4279647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8955579" cy="584775"/>
          </a:xfrm>
          <a:prstGeom prst="rect">
            <a:avLst/>
          </a:prstGeom>
          <a:noFill/>
        </p:spPr>
        <p:txBody>
          <a:bodyPr wrap="square" rtlCol="0">
            <a:spAutoFit/>
          </a:bodyPr>
          <a:lstStyle/>
          <a:p>
            <a:r>
              <a:rPr lang="en-IN" sz="3200" b="1" dirty="0">
                <a:solidFill>
                  <a:schemeClr val="bg1"/>
                </a:solidFill>
              </a:rPr>
              <a:t> References</a:t>
            </a:r>
          </a:p>
        </p:txBody>
      </p:sp>
      <p:sp>
        <p:nvSpPr>
          <p:cNvPr id="2" name="Rectangle 1">
            <a:extLst>
              <a:ext uri="{FF2B5EF4-FFF2-40B4-BE49-F238E27FC236}">
                <a16:creationId xmlns:a16="http://schemas.microsoft.com/office/drawing/2014/main" id="{2D53A89B-1A4B-B6FF-BE9B-08140A9B0E5A}"/>
              </a:ext>
            </a:extLst>
          </p:cNvPr>
          <p:cNvSpPr>
            <a:spLocks noChangeArrowheads="1"/>
          </p:cNvSpPr>
          <p:nvPr/>
        </p:nvSpPr>
        <p:spPr bwMode="auto">
          <a:xfrm>
            <a:off x="254922" y="4609734"/>
            <a:ext cx="1140229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53006D2-9751-2307-EE38-97F3C24AF1A6}"/>
              </a:ext>
            </a:extLst>
          </p:cNvPr>
          <p:cNvSpPr txBox="1"/>
          <p:nvPr/>
        </p:nvSpPr>
        <p:spPr>
          <a:xfrm>
            <a:off x="140237" y="2277687"/>
            <a:ext cx="11691545" cy="4247317"/>
          </a:xfrm>
          <a:prstGeom prst="rect">
            <a:avLst/>
          </a:prstGeom>
          <a:noFill/>
        </p:spPr>
        <p:txBody>
          <a:bodyPr wrap="square" rtlCol="0">
            <a:spAutoFit/>
          </a:bodyPr>
          <a:lstStyle/>
          <a:p>
            <a:r>
              <a:rPr lang="en-IN" dirty="0"/>
              <a:t>[1] https://www.geeksforgeeks.org/exceptions-in-java/?ref=header_search</a:t>
            </a:r>
          </a:p>
          <a:p>
            <a:endParaRPr lang="en-IN" dirty="0"/>
          </a:p>
          <a:p>
            <a:r>
              <a:rPr lang="en-IN" dirty="0"/>
              <a:t>[2] https://images.app.goo.gl/aWDptkcFsi7U9Ltd8</a:t>
            </a:r>
          </a:p>
          <a:p>
            <a:endParaRPr lang="en-IN" dirty="0"/>
          </a:p>
          <a:p>
            <a:r>
              <a:rPr lang="en-IN" dirty="0"/>
              <a:t>[3] https://www.shiksha.com/online-courses/articles/difference-between-errors-and-exceptions-in-java</a:t>
            </a:r>
          </a:p>
          <a:p>
            <a:endParaRPr lang="en-IN" dirty="0"/>
          </a:p>
          <a:p>
            <a:r>
              <a:rPr lang="en-IN" dirty="0"/>
              <a:t>[4] https://www.geeksforgeeks.org/exceptions-in-java/?ref=header_search</a:t>
            </a:r>
          </a:p>
          <a:p>
            <a:endParaRPr lang="en-IN" dirty="0"/>
          </a:p>
          <a:p>
            <a:r>
              <a:rPr lang="en-IN" dirty="0"/>
              <a:t>[5] https://www.geeksforgeeks.org/flow-control-in-try-catch-finally-in-java/?ref=lbp</a:t>
            </a:r>
          </a:p>
          <a:p>
            <a:endParaRPr lang="en-IN" dirty="0"/>
          </a:p>
          <a:p>
            <a:r>
              <a:rPr lang="en-IN" dirty="0"/>
              <a:t>[6] https://www.geeksforgeeks.org/try-catch-throw-and-throws-in-java/?ref=lbp</a:t>
            </a:r>
          </a:p>
          <a:p>
            <a:endParaRPr lang="en-IN" dirty="0"/>
          </a:p>
          <a:p>
            <a:r>
              <a:rPr lang="en-IN" dirty="0"/>
              <a:t>[7] https://stackify.com/specify-handle-exceptions-java/</a:t>
            </a:r>
          </a:p>
          <a:p>
            <a:endParaRPr lang="en-IN" dirty="0"/>
          </a:p>
          <a:p>
            <a:r>
              <a:rPr lang="en-IN" dirty="0"/>
              <a:t>[8] https://www.programiz.com/java-programming/exception-handling</a:t>
            </a:r>
          </a:p>
        </p:txBody>
      </p:sp>
    </p:spTree>
    <p:extLst>
      <p:ext uri="{BB962C8B-B14F-4D97-AF65-F5344CB8AC3E}">
        <p14:creationId xmlns:p14="http://schemas.microsoft.com/office/powerpoint/2010/main" val="3664709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a:extLst>
              <a:ext uri="{FF2B5EF4-FFF2-40B4-BE49-F238E27FC236}">
                <a16:creationId xmlns:a16="http://schemas.microsoft.com/office/drawing/2014/main" id="{99BDA951-A453-41E3-BD42-1406AD5BBE2F}"/>
              </a:ext>
            </a:extLst>
          </p:cNvPr>
          <p:cNvPicPr/>
          <p:nvPr/>
        </p:nvPicPr>
        <p:blipFill>
          <a:blip r:embed="rId2" cstate="print"/>
          <a:stretch>
            <a:fillRect/>
          </a:stretch>
        </p:blipFill>
        <p:spPr>
          <a:xfrm>
            <a:off x="0" y="58189"/>
            <a:ext cx="12191999" cy="6799811"/>
          </a:xfrm>
          <a:prstGeom prst="rect">
            <a:avLst/>
          </a:prstGeom>
        </p:spPr>
      </p:pic>
    </p:spTree>
    <p:extLst>
      <p:ext uri="{BB962C8B-B14F-4D97-AF65-F5344CB8AC3E}">
        <p14:creationId xmlns:p14="http://schemas.microsoft.com/office/powerpoint/2010/main" val="238451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2" name="TextBox 1">
            <a:extLst>
              <a:ext uri="{FF2B5EF4-FFF2-40B4-BE49-F238E27FC236}">
                <a16:creationId xmlns:a16="http://schemas.microsoft.com/office/drawing/2014/main" id="{833C7898-CE30-560E-634D-35626FB0BB61}"/>
              </a:ext>
            </a:extLst>
          </p:cNvPr>
          <p:cNvSpPr txBox="1"/>
          <p:nvPr/>
        </p:nvSpPr>
        <p:spPr>
          <a:xfrm>
            <a:off x="595284" y="2072752"/>
            <a:ext cx="9717579" cy="368222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400" dirty="0"/>
              <a:t>In Java, an error is a subclass of Throwable that tells that something serious problem is existing and a reasonable Java application should not try to catch that error. </a:t>
            </a:r>
          </a:p>
          <a:p>
            <a:pPr marL="285750" indent="-285750">
              <a:lnSpc>
                <a:spcPct val="200000"/>
              </a:lnSpc>
              <a:buFont typeface="Wingdings" panose="05000000000000000000" pitchFamily="2" charset="2"/>
              <a:buChar char="Ø"/>
            </a:pPr>
            <a:r>
              <a:rPr lang="en-US" sz="2400" dirty="0"/>
              <a:t>Generally, it has been noticed that most of the occurring errors are abnormal conditions and cannot be resolved by normal conditions. </a:t>
            </a:r>
          </a:p>
        </p:txBody>
      </p:sp>
      <p:sp>
        <p:nvSpPr>
          <p:cNvPr id="3" name="TextBox 2">
            <a:extLst>
              <a:ext uri="{FF2B5EF4-FFF2-40B4-BE49-F238E27FC236}">
                <a16:creationId xmlns:a16="http://schemas.microsoft.com/office/drawing/2014/main" id="{CDD5EE77-06E7-89C5-C6EA-6E45150B8E19}"/>
              </a:ext>
            </a:extLst>
          </p:cNvPr>
          <p:cNvSpPr txBox="1"/>
          <p:nvPr/>
        </p:nvSpPr>
        <p:spPr>
          <a:xfrm>
            <a:off x="595284" y="1487977"/>
            <a:ext cx="4355872" cy="584775"/>
          </a:xfrm>
          <a:prstGeom prst="rect">
            <a:avLst/>
          </a:prstGeom>
          <a:noFill/>
        </p:spPr>
        <p:txBody>
          <a:bodyPr wrap="none" rtlCol="0">
            <a:spAutoFit/>
          </a:bodyPr>
          <a:lstStyle/>
          <a:p>
            <a:r>
              <a:rPr lang="en-IN" sz="3200" b="1" dirty="0">
                <a:solidFill>
                  <a:schemeClr val="bg1"/>
                </a:solidFill>
              </a:rPr>
              <a:t>What is an Error in Java?</a:t>
            </a:r>
          </a:p>
        </p:txBody>
      </p:sp>
    </p:spTree>
    <p:extLst>
      <p:ext uri="{BB962C8B-B14F-4D97-AF65-F5344CB8AC3E}">
        <p14:creationId xmlns:p14="http://schemas.microsoft.com/office/powerpoint/2010/main" val="204189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595284" y="1487977"/>
            <a:ext cx="2709011" cy="584775"/>
          </a:xfrm>
          <a:prstGeom prst="rect">
            <a:avLst/>
          </a:prstGeom>
          <a:noFill/>
        </p:spPr>
        <p:txBody>
          <a:bodyPr wrap="none" rtlCol="0">
            <a:spAutoFit/>
          </a:bodyPr>
          <a:lstStyle/>
          <a:p>
            <a:r>
              <a:rPr lang="en-IN" sz="3200" b="1" dirty="0">
                <a:solidFill>
                  <a:schemeClr val="bg1"/>
                </a:solidFill>
              </a:rPr>
              <a:t>Types of Errors</a:t>
            </a:r>
          </a:p>
        </p:txBody>
      </p:sp>
      <p:pic>
        <p:nvPicPr>
          <p:cNvPr id="7" name="Picture 6">
            <a:extLst>
              <a:ext uri="{FF2B5EF4-FFF2-40B4-BE49-F238E27FC236}">
                <a16:creationId xmlns:a16="http://schemas.microsoft.com/office/drawing/2014/main" id="{2AD4050B-6B3D-3228-7CA0-81F77BA36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860" y="2198024"/>
            <a:ext cx="7452360" cy="4191000"/>
          </a:xfrm>
          <a:prstGeom prst="rect">
            <a:avLst/>
          </a:prstGeom>
        </p:spPr>
      </p:pic>
    </p:spTree>
    <p:extLst>
      <p:ext uri="{BB962C8B-B14F-4D97-AF65-F5344CB8AC3E}">
        <p14:creationId xmlns:p14="http://schemas.microsoft.com/office/powerpoint/2010/main" val="176906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595284" y="1487977"/>
            <a:ext cx="2263377" cy="584775"/>
          </a:xfrm>
          <a:prstGeom prst="rect">
            <a:avLst/>
          </a:prstGeom>
          <a:noFill/>
        </p:spPr>
        <p:txBody>
          <a:bodyPr wrap="none" rtlCol="0">
            <a:spAutoFit/>
          </a:bodyPr>
          <a:lstStyle/>
          <a:p>
            <a:r>
              <a:rPr lang="en-IN" sz="3200" b="1" dirty="0">
                <a:solidFill>
                  <a:schemeClr val="bg1"/>
                </a:solidFill>
              </a:rPr>
              <a:t>Syntex error</a:t>
            </a:r>
          </a:p>
        </p:txBody>
      </p:sp>
      <p:sp>
        <p:nvSpPr>
          <p:cNvPr id="2" name="TextBox 1">
            <a:extLst>
              <a:ext uri="{FF2B5EF4-FFF2-40B4-BE49-F238E27FC236}">
                <a16:creationId xmlns:a16="http://schemas.microsoft.com/office/drawing/2014/main" id="{CD50DCE4-ACB9-C18C-8B0D-B0C1D13E45B9}"/>
              </a:ext>
            </a:extLst>
          </p:cNvPr>
          <p:cNvSpPr txBox="1"/>
          <p:nvPr/>
        </p:nvSpPr>
        <p:spPr>
          <a:xfrm>
            <a:off x="174567" y="2227811"/>
            <a:ext cx="11718175" cy="42043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A syntax error in Java is like a </a:t>
            </a:r>
            <a:r>
              <a:rPr lang="en-US" b="1" dirty="0"/>
              <a:t>grammatical mistake </a:t>
            </a:r>
            <a:r>
              <a:rPr lang="en-US" dirty="0"/>
              <a:t>in your code. It's a violation of the strict rules that Java uses to understand your instructions. </a:t>
            </a:r>
          </a:p>
          <a:p>
            <a:pPr marL="285750" indent="-285750">
              <a:lnSpc>
                <a:spcPct val="150000"/>
              </a:lnSpc>
              <a:buFont typeface="Wingdings" panose="05000000000000000000" pitchFamily="2" charset="2"/>
              <a:buChar char="Ø"/>
            </a:pPr>
            <a:r>
              <a:rPr lang="en-US" dirty="0"/>
              <a:t>Just like a misspelled word can confuse someone reading a sentence, a syntax error prevents the Java compiler (the program that translates your code into machine code) from making sense of your program.</a:t>
            </a:r>
          </a:p>
          <a:p>
            <a:pPr>
              <a:lnSpc>
                <a:spcPct val="150000"/>
              </a:lnSpc>
            </a:pPr>
            <a:endParaRPr lang="en-US" dirty="0"/>
          </a:p>
          <a:p>
            <a:pPr marL="285750" indent="-285750">
              <a:lnSpc>
                <a:spcPct val="150000"/>
              </a:lnSpc>
              <a:buFont typeface="Wingdings" panose="05000000000000000000" pitchFamily="2" charset="2"/>
              <a:buChar char="Ø"/>
            </a:pPr>
            <a:r>
              <a:rPr lang="en-US" u="sng" dirty="0">
                <a:solidFill>
                  <a:schemeClr val="accent1"/>
                </a:solidFill>
              </a:rPr>
              <a:t>For example </a:t>
            </a:r>
            <a:r>
              <a:rPr lang="en-US" dirty="0"/>
              <a:t>:</a:t>
            </a:r>
            <a:r>
              <a:rPr lang="en-IN" b="1" dirty="0"/>
              <a:t>Mismatched parentheses, Incorrect keyword</a:t>
            </a:r>
            <a:endParaRPr lang="en-US" b="1" dirty="0"/>
          </a:p>
          <a:p>
            <a:pPr>
              <a:lnSpc>
                <a:spcPct val="150000"/>
              </a:lnSpc>
            </a:pPr>
            <a:r>
              <a:rPr lang="en-IN" dirty="0"/>
              <a:t>      </a:t>
            </a:r>
            <a:r>
              <a:rPr lang="en-IN" b="1" dirty="0"/>
              <a:t>Missing semicolon</a:t>
            </a:r>
            <a:r>
              <a:rPr lang="en-IN" dirty="0"/>
              <a:t>:</a:t>
            </a:r>
          </a:p>
          <a:p>
            <a:pPr>
              <a:lnSpc>
                <a:spcPct val="150000"/>
              </a:lnSpc>
            </a:pPr>
            <a:r>
              <a:rPr lang="en-US" dirty="0">
                <a:solidFill>
                  <a:schemeClr val="accent1"/>
                </a:solidFill>
              </a:rPr>
              <a:t>         int age = 25  // </a:t>
            </a:r>
            <a:r>
              <a:rPr lang="en-US" dirty="0"/>
              <a:t>Missing semicolon here</a:t>
            </a:r>
          </a:p>
          <a:p>
            <a:pPr>
              <a:lnSpc>
                <a:spcPct val="150000"/>
              </a:lnSpc>
            </a:pPr>
            <a:r>
              <a:rPr lang="en-US" dirty="0">
                <a:solidFill>
                  <a:schemeClr val="accent1"/>
                </a:solidFill>
              </a:rPr>
              <a:t>         System.out.println("Hello!");</a:t>
            </a:r>
          </a:p>
          <a:p>
            <a:pPr>
              <a:lnSpc>
                <a:spcPct val="150000"/>
              </a:lnSpc>
            </a:pPr>
            <a:endParaRPr lang="en-IN" dirty="0"/>
          </a:p>
        </p:txBody>
      </p:sp>
    </p:spTree>
    <p:extLst>
      <p:ext uri="{BB962C8B-B14F-4D97-AF65-F5344CB8AC3E}">
        <p14:creationId xmlns:p14="http://schemas.microsoft.com/office/powerpoint/2010/main" val="28360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0" y="66502"/>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595284" y="1487977"/>
            <a:ext cx="2262158" cy="584775"/>
          </a:xfrm>
          <a:prstGeom prst="rect">
            <a:avLst/>
          </a:prstGeom>
          <a:noFill/>
        </p:spPr>
        <p:txBody>
          <a:bodyPr wrap="none" rtlCol="0">
            <a:spAutoFit/>
          </a:bodyPr>
          <a:lstStyle/>
          <a:p>
            <a:r>
              <a:rPr lang="en-IN" sz="3200" b="1" dirty="0">
                <a:solidFill>
                  <a:schemeClr val="bg1"/>
                </a:solidFill>
              </a:rPr>
              <a:t>Syntax error</a:t>
            </a:r>
          </a:p>
        </p:txBody>
      </p:sp>
      <p:sp>
        <p:nvSpPr>
          <p:cNvPr id="5" name="TextBox 4">
            <a:extLst>
              <a:ext uri="{FF2B5EF4-FFF2-40B4-BE49-F238E27FC236}">
                <a16:creationId xmlns:a16="http://schemas.microsoft.com/office/drawing/2014/main" id="{FA685E76-8A6F-3F2A-AD40-AAB6EC6A2246}"/>
              </a:ext>
            </a:extLst>
          </p:cNvPr>
          <p:cNvSpPr txBox="1"/>
          <p:nvPr/>
        </p:nvSpPr>
        <p:spPr>
          <a:xfrm>
            <a:off x="0" y="2338462"/>
            <a:ext cx="11546379" cy="23115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u="sng" dirty="0">
                <a:solidFill>
                  <a:schemeClr val="accent1"/>
                </a:solidFill>
              </a:rPr>
              <a:t>Types of Syntax Errors</a:t>
            </a:r>
          </a:p>
          <a:p>
            <a:pPr marL="285750" indent="-285750">
              <a:lnSpc>
                <a:spcPct val="150000"/>
              </a:lnSpc>
              <a:buFont typeface="Wingdings" panose="05000000000000000000" pitchFamily="2" charset="2"/>
              <a:buChar char="Ø"/>
            </a:pPr>
            <a:endParaRPr lang="en-US" sz="2000" b="1" u="sng" dirty="0">
              <a:solidFill>
                <a:schemeClr val="accent1"/>
              </a:solidFill>
            </a:endParaRPr>
          </a:p>
          <a:p>
            <a:pPr marL="285750" indent="-285750">
              <a:lnSpc>
                <a:spcPct val="150000"/>
              </a:lnSpc>
              <a:buFont typeface="Wingdings" panose="05000000000000000000" pitchFamily="2" charset="2"/>
              <a:buChar char="Ø"/>
            </a:pPr>
            <a:endParaRPr lang="en-US" sz="2000" b="1" u="sng" dirty="0">
              <a:solidFill>
                <a:schemeClr val="accent1"/>
              </a:solidFill>
            </a:endParaRPr>
          </a:p>
          <a:p>
            <a:pPr marL="285750" indent="-285750">
              <a:lnSpc>
                <a:spcPct val="150000"/>
              </a:lnSpc>
              <a:buFont typeface="Wingdings" panose="05000000000000000000" pitchFamily="2" charset="2"/>
              <a:buChar char="Ø"/>
            </a:pPr>
            <a:endParaRPr lang="en-US" sz="2000" b="1" u="sng" dirty="0">
              <a:solidFill>
                <a:schemeClr val="accent1"/>
              </a:solidFill>
            </a:endParaRPr>
          </a:p>
          <a:p>
            <a:pPr>
              <a:lnSpc>
                <a:spcPct val="150000"/>
              </a:lnSpc>
            </a:pPr>
            <a:r>
              <a:rPr lang="en-US" dirty="0"/>
              <a:t> </a:t>
            </a:r>
            <a:endParaRPr lang="en-IN" dirty="0"/>
          </a:p>
        </p:txBody>
      </p:sp>
      <p:sp>
        <p:nvSpPr>
          <p:cNvPr id="9" name="Rectangle 3">
            <a:extLst>
              <a:ext uri="{FF2B5EF4-FFF2-40B4-BE49-F238E27FC236}">
                <a16:creationId xmlns:a16="http://schemas.microsoft.com/office/drawing/2014/main" id="{06D54664-10ED-7578-1104-6BFF5C09CF24}"/>
              </a:ext>
            </a:extLst>
          </p:cNvPr>
          <p:cNvSpPr>
            <a:spLocks noChangeArrowheads="1"/>
          </p:cNvSpPr>
          <p:nvPr/>
        </p:nvSpPr>
        <p:spPr bwMode="auto">
          <a:xfrm>
            <a:off x="304800" y="2830868"/>
            <a:ext cx="11466023"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300" b="1" dirty="0">
              <a:solidFill>
                <a:srgbClr val="273239"/>
              </a:solidFill>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3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273239"/>
                </a:solidFill>
                <a:effectLst/>
                <a:latin typeface="Nunito" pitchFamily="2" charset="0"/>
              </a:rPr>
              <a:t>Missing Parentheses or Brackets</a:t>
            </a:r>
            <a:r>
              <a:rPr kumimoji="0" lang="en-US" altLang="en-US" sz="1400" b="0" i="0" u="none" strike="noStrike" cap="none" normalizeH="0" baseline="0" dirty="0">
                <a:ln>
                  <a:noFill/>
                </a:ln>
                <a:solidFill>
                  <a:srgbClr val="273239"/>
                </a:solidFill>
                <a:effectLst/>
                <a:latin typeface="Nunito" pitchFamily="2" charset="0"/>
              </a:rPr>
              <a:t>: Forgetting to include closing parentheses </a:t>
            </a:r>
            <a:r>
              <a:rPr kumimoji="0" lang="en-US" altLang="en-US" sz="1400" b="0" i="0" u="none" strike="noStrike" cap="none" normalizeH="0" baseline="0" dirty="0">
                <a:ln>
                  <a:noFill/>
                </a:ln>
                <a:solidFill>
                  <a:srgbClr val="273239"/>
                </a:solidFill>
                <a:effectLst/>
                <a:latin typeface="Arial Unicode MS"/>
              </a:rPr>
              <a:t>)</a:t>
            </a:r>
            <a:r>
              <a:rPr kumimoji="0" lang="en-US" altLang="en-US" sz="1400" b="0" i="0" u="none" strike="noStrike" cap="none" normalizeH="0" baseline="0" dirty="0">
                <a:ln>
                  <a:noFill/>
                </a:ln>
                <a:solidFill>
                  <a:srgbClr val="273239"/>
                </a:solidFill>
                <a:effectLst/>
                <a:latin typeface="Nunito" pitchFamily="2" charset="0"/>
              </a:rPr>
              <a:t>, square brackets </a:t>
            </a:r>
            <a:r>
              <a:rPr kumimoji="0" lang="en-US" altLang="en-US" sz="1400" b="0" i="0" u="none" strike="noStrike" cap="none" normalizeH="0" baseline="0" dirty="0">
                <a:ln>
                  <a:noFill/>
                </a:ln>
                <a:solidFill>
                  <a:srgbClr val="273239"/>
                </a:solidFill>
                <a:effectLst/>
                <a:latin typeface="Arial Unicode MS"/>
              </a:rPr>
              <a:t>]</a:t>
            </a:r>
            <a:r>
              <a:rPr kumimoji="0" lang="en-US" altLang="en-US" sz="1400" b="0" i="0" u="none" strike="noStrike" cap="none" normalizeH="0" baseline="0" dirty="0">
                <a:ln>
                  <a:noFill/>
                </a:ln>
                <a:solidFill>
                  <a:srgbClr val="273239"/>
                </a:solidFill>
                <a:effectLst/>
                <a:latin typeface="Nunito" pitchFamily="2" charset="0"/>
              </a:rPr>
              <a:t>, or curly braces </a:t>
            </a:r>
            <a:r>
              <a:rPr kumimoji="0" lang="en-US" altLang="en-US" sz="1400" b="0" i="0" u="none" strike="noStrike" cap="none" normalizeH="0" baseline="0" dirty="0">
                <a:ln>
                  <a:noFill/>
                </a:ln>
                <a:solidFill>
                  <a:srgbClr val="273239"/>
                </a:solidFill>
                <a:effectLst/>
                <a:latin typeface="Arial Unicode MS"/>
              </a:rPr>
              <a:t>{}</a:t>
            </a:r>
            <a:r>
              <a:rPr kumimoji="0" lang="en-US" altLang="en-US" sz="1400" b="0" i="0" u="none" strike="noStrike" cap="none" normalizeH="0" baseline="0" dirty="0">
                <a:ln>
                  <a:noFill/>
                </a:ln>
                <a:solidFill>
                  <a:srgbClr val="273239"/>
                </a:solidFill>
                <a:effectLst/>
                <a:latin typeface="Nunito" pitchFamily="2" charset="0"/>
              </a:rPr>
              <a:t> can lead to syntax errors, especially in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73239"/>
                </a:solidFill>
                <a:effectLst/>
                <a:latin typeface="Nunito" pitchFamily="2" charset="0"/>
              </a:rPr>
              <a:t> expressions, function calls, or data structures.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273239"/>
                </a:solidFill>
                <a:effectLst/>
                <a:latin typeface="Nunito" pitchFamily="2" charset="0"/>
              </a:rPr>
              <a:t>Missing Semicolons</a:t>
            </a:r>
            <a:r>
              <a:rPr kumimoji="0" lang="en-US" altLang="en-US" sz="1400" b="0" i="0" u="none" strike="noStrike" cap="none" normalizeH="0" baseline="0" dirty="0">
                <a:ln>
                  <a:noFill/>
                </a:ln>
                <a:solidFill>
                  <a:srgbClr val="273239"/>
                </a:solidFill>
                <a:effectLst/>
                <a:latin typeface="Nunito" pitchFamily="2" charset="0"/>
              </a:rPr>
              <a:t>: In languages that use semicolons to terminate statements (e.g., C, Java, JavaScript), omitting a semicolon at the end of a statement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73239"/>
                </a:solidFill>
                <a:effectLst/>
                <a:latin typeface="Nunito" pitchFamily="2" charset="0"/>
              </a:rPr>
              <a:t> can result in a syntax error.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273239"/>
                </a:solidFill>
                <a:effectLst/>
                <a:latin typeface="Nunito" pitchFamily="2" charset="0"/>
              </a:rPr>
              <a:t>Mismatched Quotes</a:t>
            </a:r>
            <a:r>
              <a:rPr kumimoji="0" lang="en-US" altLang="en-US" sz="1400" b="0" i="0" u="none" strike="noStrike" cap="none" normalizeH="0" baseline="0" dirty="0">
                <a:ln>
                  <a:noFill/>
                </a:ln>
                <a:solidFill>
                  <a:srgbClr val="273239"/>
                </a:solidFill>
                <a:effectLst/>
                <a:latin typeface="Nunito" pitchFamily="2" charset="0"/>
              </a:rPr>
              <a:t>: Forgetting to close quotation marks </a:t>
            </a:r>
            <a:r>
              <a:rPr kumimoji="0" lang="en-US" altLang="en-US" sz="1400" b="0" i="0" u="none" strike="noStrike" cap="none" normalizeH="0" baseline="0" dirty="0">
                <a:ln>
                  <a:noFill/>
                </a:ln>
                <a:solidFill>
                  <a:srgbClr val="273239"/>
                </a:solidFill>
                <a:effectLst/>
                <a:latin typeface="Arial Unicode MS"/>
              </a:rPr>
              <a:t>'</a:t>
            </a:r>
            <a:r>
              <a:rPr kumimoji="0" lang="en-US" altLang="en-US" sz="1400" b="0" i="0" u="none" strike="noStrike" cap="none" normalizeH="0" baseline="0" dirty="0">
                <a:ln>
                  <a:noFill/>
                </a:ln>
                <a:solidFill>
                  <a:srgbClr val="273239"/>
                </a:solidFill>
                <a:effectLst/>
                <a:latin typeface="Nunito" pitchFamily="2" charset="0"/>
              </a:rPr>
              <a:t> or </a:t>
            </a:r>
            <a:r>
              <a:rPr kumimoji="0" lang="en-US" altLang="en-US" sz="1400" b="0" i="0" u="none" strike="noStrike" cap="none" normalizeH="0" baseline="0" dirty="0">
                <a:ln>
                  <a:noFill/>
                </a:ln>
                <a:solidFill>
                  <a:srgbClr val="273239"/>
                </a:solidFill>
                <a:effectLst/>
                <a:latin typeface="Arial Unicode MS"/>
              </a:rPr>
              <a:t>"</a:t>
            </a:r>
            <a:r>
              <a:rPr kumimoji="0" lang="en-US" altLang="en-US" sz="1400" b="0" i="0" u="none" strike="noStrike" cap="none" normalizeH="0" baseline="0" dirty="0">
                <a:ln>
                  <a:noFill/>
                </a:ln>
                <a:solidFill>
                  <a:srgbClr val="273239"/>
                </a:solidFill>
                <a:effectLst/>
                <a:latin typeface="Nunito" pitchFamily="2" charset="0"/>
              </a:rPr>
              <a:t> around strings can lead to syntax errors, as the interpreter/compiler will interpret everything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73239"/>
                </a:solidFill>
                <a:effectLst/>
                <a:latin typeface="Nunito" pitchFamily="2" charset="0"/>
              </a:rPr>
              <a:t> until the next matching quote as part of the string.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273239"/>
                </a:solidFill>
                <a:effectLst/>
                <a:latin typeface="Nunito" pitchFamily="2" charset="0"/>
              </a:rPr>
              <a:t>Incorrect Indentation</a:t>
            </a:r>
            <a:r>
              <a:rPr kumimoji="0" lang="en-US" altLang="en-US" sz="1400" b="0" i="0" u="none" strike="noStrike" cap="none" normalizeH="0" baseline="0" dirty="0">
                <a:ln>
                  <a:noFill/>
                </a:ln>
                <a:solidFill>
                  <a:srgbClr val="273239"/>
                </a:solidFill>
                <a:effectLst/>
                <a:latin typeface="Nunito" pitchFamily="2" charset="0"/>
              </a:rPr>
              <a:t>: In languages like Python, incorrect indentation can cause syntax errors, especially within control structures like loops, conditional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73239"/>
                </a:solidFill>
                <a:effectLst/>
                <a:latin typeface="Nunito" pitchFamily="2" charset="0"/>
              </a:rPr>
              <a:t>statements, or function definitions.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273239"/>
                </a:solidFill>
                <a:effectLst/>
                <a:latin typeface="Nunito" pitchFamily="2" charset="0"/>
              </a:rPr>
              <a:t>Misspelled Keywords or Identifiers</a:t>
            </a:r>
            <a:r>
              <a:rPr kumimoji="0" lang="en-US" altLang="en-US" sz="1400" b="0" i="0" u="none" strike="noStrike" cap="none" normalizeH="0" baseline="0" dirty="0">
                <a:ln>
                  <a:noFill/>
                </a:ln>
                <a:solidFill>
                  <a:srgbClr val="273239"/>
                </a:solidFill>
                <a:effectLst/>
                <a:latin typeface="Nunito" pitchFamily="2" charset="0"/>
              </a:rPr>
              <a:t>: Misspelling keywords, variable names, function names, or other identifiers can result in syntax errors. The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73239"/>
                </a:solidFill>
                <a:effectLst/>
                <a:latin typeface="Nunito" pitchFamily="2" charset="0"/>
              </a:rPr>
              <a:t> interpreter/compiler won’t recognize these misspelled names, leading to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288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595284" y="1487977"/>
            <a:ext cx="2263377" cy="584775"/>
          </a:xfrm>
          <a:prstGeom prst="rect">
            <a:avLst/>
          </a:prstGeom>
          <a:noFill/>
        </p:spPr>
        <p:txBody>
          <a:bodyPr wrap="none" rtlCol="0">
            <a:spAutoFit/>
          </a:bodyPr>
          <a:lstStyle/>
          <a:p>
            <a:r>
              <a:rPr lang="en-IN" sz="3200" b="1" dirty="0">
                <a:solidFill>
                  <a:schemeClr val="bg1"/>
                </a:solidFill>
              </a:rPr>
              <a:t>Syntex error</a:t>
            </a:r>
          </a:p>
        </p:txBody>
      </p:sp>
      <p:sp>
        <p:nvSpPr>
          <p:cNvPr id="5" name="TextBox 4">
            <a:extLst>
              <a:ext uri="{FF2B5EF4-FFF2-40B4-BE49-F238E27FC236}">
                <a16:creationId xmlns:a16="http://schemas.microsoft.com/office/drawing/2014/main" id="{FA685E76-8A6F-3F2A-AD40-AAB6EC6A2246}"/>
              </a:ext>
            </a:extLst>
          </p:cNvPr>
          <p:cNvSpPr txBox="1"/>
          <p:nvPr/>
        </p:nvSpPr>
        <p:spPr>
          <a:xfrm>
            <a:off x="224444" y="2394065"/>
            <a:ext cx="11546379" cy="42505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u="sng" dirty="0">
                <a:solidFill>
                  <a:schemeClr val="accent1"/>
                </a:solidFill>
              </a:rPr>
              <a:t>Fixing syntax errors:</a:t>
            </a:r>
          </a:p>
          <a:p>
            <a:pPr>
              <a:lnSpc>
                <a:spcPct val="150000"/>
              </a:lnSpc>
            </a:pPr>
            <a:r>
              <a:rPr lang="en-US" dirty="0"/>
              <a:t> The good news is that syntax errors are usually easy to fix! Once you identify the error from the compiler message, you can simply correct the mistake according to Java's grammar rules. Many development environments (IDEs) also help by highlighting syntax errors as you type.</a:t>
            </a:r>
          </a:p>
          <a:p>
            <a:pPr>
              <a:lnSpc>
                <a:spcPct val="150000"/>
              </a:lnSpc>
            </a:pPr>
            <a:r>
              <a:rPr lang="en-US" b="1" u="sng" dirty="0">
                <a:solidFill>
                  <a:schemeClr val="accent1"/>
                </a:solidFill>
              </a:rPr>
              <a:t>Example</a:t>
            </a:r>
          </a:p>
          <a:p>
            <a:pPr>
              <a:lnSpc>
                <a:spcPct val="150000"/>
              </a:lnSpc>
            </a:pPr>
            <a:r>
              <a:rPr lang="en-IN" b="1" dirty="0"/>
              <a:t>Mismatched parentheses</a:t>
            </a:r>
            <a:endParaRPr lang="en-US" dirty="0"/>
          </a:p>
          <a:p>
            <a:pPr>
              <a:lnSpc>
                <a:spcPct val="150000"/>
              </a:lnSpc>
            </a:pPr>
            <a:r>
              <a:rPr lang="en-US" dirty="0">
                <a:solidFill>
                  <a:schemeClr val="accent1"/>
                </a:solidFill>
              </a:rPr>
              <a:t>if (age &gt; 18) {  </a:t>
            </a:r>
            <a:r>
              <a:rPr lang="en-US" dirty="0"/>
              <a:t>// Missing closing parenthesis here</a:t>
            </a:r>
          </a:p>
          <a:p>
            <a:pPr>
              <a:lnSpc>
                <a:spcPct val="150000"/>
              </a:lnSpc>
            </a:pPr>
            <a:r>
              <a:rPr lang="en-US" dirty="0">
                <a:solidFill>
                  <a:schemeClr val="accent1"/>
                </a:solidFill>
              </a:rPr>
              <a:t>    System.out.println("You are an adult");</a:t>
            </a:r>
          </a:p>
          <a:p>
            <a:pPr>
              <a:lnSpc>
                <a:spcPct val="150000"/>
              </a:lnSpc>
            </a:pPr>
            <a:r>
              <a:rPr lang="en-US" dirty="0">
                <a:solidFill>
                  <a:schemeClr val="accent1"/>
                </a:solidFill>
              </a:rPr>
              <a:t>}</a:t>
            </a:r>
          </a:p>
          <a:p>
            <a:pPr>
              <a:lnSpc>
                <a:spcPct val="150000"/>
              </a:lnSpc>
            </a:pPr>
            <a:endParaRPr lang="en-IN" dirty="0"/>
          </a:p>
        </p:txBody>
      </p:sp>
    </p:spTree>
    <p:extLst>
      <p:ext uri="{BB962C8B-B14F-4D97-AF65-F5344CB8AC3E}">
        <p14:creationId xmlns:p14="http://schemas.microsoft.com/office/powerpoint/2010/main" val="422108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 descr="C:\Users\parul\Desktop\Digital Learning Content.png">
            <a:extLst>
              <a:ext uri="{FF2B5EF4-FFF2-40B4-BE49-F238E27FC236}">
                <a16:creationId xmlns:a16="http://schemas.microsoft.com/office/drawing/2014/main" id="{CF2499AF-EAEF-AC25-E390-547978EF465C}"/>
              </a:ext>
            </a:extLst>
          </p:cNvPr>
          <p:cNvPicPr preferRelativeResize="0"/>
          <p:nvPr/>
        </p:nvPicPr>
        <p:blipFill rotWithShape="1">
          <a:blip r:embed="rId2">
            <a:alphaModFix/>
          </a:blip>
          <a:srcRect/>
          <a:stretch/>
        </p:blipFill>
        <p:spPr>
          <a:xfrm>
            <a:off x="299258" y="0"/>
            <a:ext cx="11471565" cy="6791498"/>
          </a:xfrm>
          <a:prstGeom prst="rect">
            <a:avLst/>
          </a:prstGeom>
          <a:noFill/>
          <a:ln>
            <a:noFill/>
          </a:ln>
        </p:spPr>
      </p:pic>
      <p:sp>
        <p:nvSpPr>
          <p:cNvPr id="6" name="Rectangle 5">
            <a:extLst>
              <a:ext uri="{FF2B5EF4-FFF2-40B4-BE49-F238E27FC236}">
                <a16:creationId xmlns:a16="http://schemas.microsoft.com/office/drawing/2014/main" id="{096704A3-19E7-82F9-D8D3-2976B298F6FE}"/>
              </a:ext>
            </a:extLst>
          </p:cNvPr>
          <p:cNvSpPr/>
          <p:nvPr/>
        </p:nvSpPr>
        <p:spPr>
          <a:xfrm>
            <a:off x="0" y="1487977"/>
            <a:ext cx="12192000"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0" i="0" dirty="0">
              <a:solidFill>
                <a:srgbClr val="610B4B"/>
              </a:solidFill>
              <a:effectLst/>
              <a:highlight>
                <a:srgbClr val="FFFFFF"/>
              </a:highlight>
              <a:latin typeface="erdana"/>
            </a:endParaRPr>
          </a:p>
          <a:p>
            <a:endParaRPr lang="en-IN" sz="3600" b="1" dirty="0"/>
          </a:p>
        </p:txBody>
      </p:sp>
      <p:sp>
        <p:nvSpPr>
          <p:cNvPr id="3" name="TextBox 2">
            <a:extLst>
              <a:ext uri="{FF2B5EF4-FFF2-40B4-BE49-F238E27FC236}">
                <a16:creationId xmlns:a16="http://schemas.microsoft.com/office/drawing/2014/main" id="{CDD5EE77-06E7-89C5-C6EA-6E45150B8E19}"/>
              </a:ext>
            </a:extLst>
          </p:cNvPr>
          <p:cNvSpPr txBox="1"/>
          <p:nvPr/>
        </p:nvSpPr>
        <p:spPr>
          <a:xfrm>
            <a:off x="138545" y="1487977"/>
            <a:ext cx="2718897" cy="584775"/>
          </a:xfrm>
          <a:prstGeom prst="rect">
            <a:avLst/>
          </a:prstGeom>
          <a:noFill/>
        </p:spPr>
        <p:txBody>
          <a:bodyPr wrap="square" rtlCol="0">
            <a:spAutoFit/>
          </a:bodyPr>
          <a:lstStyle/>
          <a:p>
            <a:r>
              <a:rPr lang="en-IN" sz="3200" b="1" dirty="0">
                <a:solidFill>
                  <a:schemeClr val="bg1"/>
                </a:solidFill>
              </a:rPr>
              <a:t>Syntax error</a:t>
            </a:r>
          </a:p>
        </p:txBody>
      </p:sp>
      <p:sp>
        <p:nvSpPr>
          <p:cNvPr id="2" name="Rectangle 1">
            <a:extLst>
              <a:ext uri="{FF2B5EF4-FFF2-40B4-BE49-F238E27FC236}">
                <a16:creationId xmlns:a16="http://schemas.microsoft.com/office/drawing/2014/main" id="{514C3E11-1DA2-2F91-366F-56950149FAE5}"/>
              </a:ext>
            </a:extLst>
          </p:cNvPr>
          <p:cNvSpPr>
            <a:spLocks noChangeArrowheads="1"/>
          </p:cNvSpPr>
          <p:nvPr/>
        </p:nvSpPr>
        <p:spPr bwMode="auto">
          <a:xfrm>
            <a:off x="138545" y="2213522"/>
            <a:ext cx="11402291" cy="41242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sng"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1"/>
                </a:solidFill>
                <a:effectLst/>
                <a:latin typeface="Nunito" pitchFamily="2" charset="0"/>
              </a:rPr>
              <a:t>Real world Syntax Error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273239"/>
                </a:solidFill>
                <a:effectLst/>
                <a:latin typeface="Nunito" pitchFamily="2" charset="0"/>
              </a:rPr>
              <a:t>Configuration Files</a:t>
            </a:r>
            <a:r>
              <a:rPr kumimoji="0" lang="en-US" altLang="en-US" sz="1400" b="0" i="0" u="none" strike="noStrike" cap="none" normalizeH="0" baseline="0" dirty="0">
                <a:ln>
                  <a:noFill/>
                </a:ln>
                <a:solidFill>
                  <a:srgbClr val="273239"/>
                </a:solidFill>
                <a:effectLst/>
                <a:latin typeface="Nunito" pitchFamily="2" charset="0"/>
              </a:rPr>
              <a:t>: Syntax errors can occur in configuration files (e.g., XML, JSON, YAML) used by applications. For instance, a missing closing tag in an XML file or a misplaced comma in a JSON file can lead to syntax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273239"/>
                </a:solidFill>
                <a:effectLst/>
                <a:latin typeface="Nunito" pitchFamily="2" charset="0"/>
              </a:rPr>
              <a:t>Markup Languages</a:t>
            </a:r>
            <a:r>
              <a:rPr kumimoji="0" lang="en-US" altLang="en-US" sz="1400" b="0" i="0" u="none" strike="noStrike" cap="none" normalizeH="0" baseline="0" dirty="0">
                <a:ln>
                  <a:noFill/>
                </a:ln>
                <a:solidFill>
                  <a:srgbClr val="273239"/>
                </a:solidFill>
                <a:effectLst/>
                <a:latin typeface="Nunito" pitchFamily="2" charset="0"/>
              </a:rPr>
              <a:t>: In markup languages like HTML or Markdown, syntax errors can occur due to missing or mismatched tags. For example, forgetting to close a </a:t>
            </a:r>
            <a:r>
              <a:rPr kumimoji="0" lang="en-US" altLang="en-US" sz="1400" b="0" i="0" u="none" strike="noStrike" cap="none" normalizeH="0" baseline="0" dirty="0">
                <a:ln>
                  <a:noFill/>
                </a:ln>
                <a:solidFill>
                  <a:srgbClr val="273239"/>
                </a:solidFill>
                <a:effectLst/>
                <a:latin typeface="Arial Unicode MS"/>
              </a:rPr>
              <a:t>&lt;div&gt;</a:t>
            </a:r>
            <a:r>
              <a:rPr kumimoji="0" lang="en-US" altLang="en-US" sz="1400" b="0" i="0" u="none" strike="noStrike" cap="none" normalizeH="0" baseline="0" dirty="0">
                <a:ln>
                  <a:noFill/>
                </a:ln>
                <a:solidFill>
                  <a:srgbClr val="273239"/>
                </a:solidFill>
                <a:effectLst/>
                <a:latin typeface="Nunito" pitchFamily="2" charset="0"/>
              </a:rPr>
              <a:t> tag or using incorrect indentation in Markdown can result in syntax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273239"/>
                </a:solidFill>
                <a:effectLst/>
                <a:latin typeface="Nunito" pitchFamily="2" charset="0"/>
              </a:rPr>
              <a:t>SQL Queries</a:t>
            </a:r>
            <a:r>
              <a:rPr kumimoji="0" lang="en-US" altLang="en-US" sz="1400" b="0" i="0" u="none" strike="noStrike" cap="none" normalizeH="0" baseline="0" dirty="0">
                <a:ln>
                  <a:noFill/>
                </a:ln>
                <a:solidFill>
                  <a:srgbClr val="273239"/>
                </a:solidFill>
                <a:effectLst/>
                <a:latin typeface="Nunito" pitchFamily="2" charset="0"/>
              </a:rPr>
              <a:t>: Syntax errors are common in SQL queries, especially when writing complex statements. Errors can occur due to missing commas, incorrect table aliases, or improper placement of keywords like SELECT, FROM, WHERE,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273239"/>
                </a:solidFill>
                <a:effectLst/>
                <a:latin typeface="Nunito" pitchFamily="2" charset="0"/>
              </a:rPr>
              <a:t>Regular Expressions</a:t>
            </a:r>
            <a:r>
              <a:rPr kumimoji="0" lang="en-US" altLang="en-US" sz="1400" b="0" i="0" u="none" strike="noStrike" cap="none" normalizeH="0" baseline="0" dirty="0">
                <a:ln>
                  <a:noFill/>
                </a:ln>
                <a:solidFill>
                  <a:srgbClr val="273239"/>
                </a:solidFill>
                <a:effectLst/>
                <a:latin typeface="Nunito" pitchFamily="2" charset="0"/>
              </a:rPr>
              <a:t>: Writing regular expressions with incorrect syntax can lead to errors. Common mistakes include missing escape characters, mismatched parentheses, or invalid quantifiers.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273239"/>
                </a:solidFill>
                <a:effectLst/>
                <a:latin typeface="Nunito" pitchFamily="2" charset="0"/>
              </a:rPr>
              <a:t>Command Line Syntax</a:t>
            </a:r>
            <a:r>
              <a:rPr kumimoji="0" lang="en-US" altLang="en-US" sz="1400" b="0" i="0" u="none" strike="noStrike" cap="none" normalizeH="0" baseline="0" dirty="0">
                <a:ln>
                  <a:noFill/>
                </a:ln>
                <a:solidFill>
                  <a:srgbClr val="273239"/>
                </a:solidFill>
                <a:effectLst/>
                <a:latin typeface="Nunito" pitchFamily="2" charset="0"/>
              </a:rPr>
              <a:t>: Incorrect usage of command-line tools and utilities can result in syntax errors. For example, providing the wrong option or argument format when executing commands can lead to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466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13295</TotalTime>
  <Words>2729</Words>
  <Application>Microsoft Office PowerPoint</Application>
  <PresentationFormat>Widescreen</PresentationFormat>
  <Paragraphs>338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Unicode MS</vt:lpstr>
      <vt:lpstr>Calibri</vt:lpstr>
      <vt:lpstr>Calibri Light</vt:lpstr>
      <vt:lpstr>erdana</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BINISA MAKWANA</dc:creator>
  <cp:lastModifiedBy>anand kumar</cp:lastModifiedBy>
  <cp:revision>3</cp:revision>
  <dcterms:created xsi:type="dcterms:W3CDTF">2024-05-20T03:25:23Z</dcterms:created>
  <dcterms:modified xsi:type="dcterms:W3CDTF">2024-06-07T06:40:25Z</dcterms:modified>
</cp:coreProperties>
</file>