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8" r:id="rId4"/>
    <p:sldId id="26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6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17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4/6/2022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956" y="1397000"/>
            <a:ext cx="9997164" cy="168478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0070C0"/>
                </a:solidFill>
              </a:rPr>
              <a:t>19I210 Python Programming Laboratory</a:t>
            </a:r>
          </a:p>
        </p:txBody>
      </p:sp>
      <p:pic>
        <p:nvPicPr>
          <p:cNvPr id="7" name="Picture 6" descr="Python (programming language) - Wikipedia">
            <a:extLst>
              <a:ext uri="{FF2B5EF4-FFF2-40B4-BE49-F238E27FC236}">
                <a16:creationId xmlns:a16="http://schemas.microsoft.com/office/drawing/2014/main" id="{42957BCA-1557-4BF3-B021-3879FB18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5733256"/>
            <a:ext cx="980728" cy="98072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5A59C-A266-4538-9513-7B4CA955ED0D}"/>
              </a:ext>
            </a:extLst>
          </p:cNvPr>
          <p:cNvSpPr txBox="1"/>
          <p:nvPr/>
        </p:nvSpPr>
        <p:spPr>
          <a:xfrm flipH="1">
            <a:off x="6988538" y="4005064"/>
            <a:ext cx="4578810" cy="112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2060"/>
                </a:solidFill>
              </a:rPr>
              <a:t>Dr.B.Sangeetha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Assistant Professor (</a:t>
            </a:r>
            <a:r>
              <a:rPr lang="en-US" sz="2400" dirty="0" err="1">
                <a:solidFill>
                  <a:srgbClr val="002060"/>
                </a:solidFill>
              </a:rPr>
              <a:t>Sr.Gr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DFFA-E1B1-4B4F-A883-97ACF9C3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Principles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0B1E-F021-457C-9A70-1C7A771B9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28800"/>
            <a:ext cx="9829568" cy="4572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Encapsulation</a:t>
            </a:r>
          </a:p>
          <a:p>
            <a:pPr marL="0" indent="0">
              <a:buNone/>
            </a:pPr>
            <a:r>
              <a:rPr lang="en-US" dirty="0"/>
              <a:t>	Wrap data and code</a:t>
            </a:r>
          </a:p>
          <a:p>
            <a:pPr marL="0" indent="0">
              <a:buNone/>
            </a:pPr>
            <a:r>
              <a:rPr lang="en-US" dirty="0"/>
              <a:t>	Expose only what is required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Hiding</a:t>
            </a:r>
          </a:p>
          <a:p>
            <a:pPr marL="0" indent="0">
              <a:buNone/>
            </a:pPr>
            <a:r>
              <a:rPr lang="en-US" dirty="0"/>
              <a:t>	Hide complex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Inheritance</a:t>
            </a:r>
          </a:p>
          <a:p>
            <a:pPr marL="0" indent="0">
              <a:buNone/>
            </a:pPr>
            <a:r>
              <a:rPr lang="en-US" dirty="0"/>
              <a:t>	Reusability of the common data and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Polymorphism</a:t>
            </a:r>
          </a:p>
          <a:p>
            <a:pPr marL="0" indent="0">
              <a:buNone/>
            </a:pPr>
            <a:r>
              <a:rPr lang="en-US" dirty="0"/>
              <a:t>	Objects exhibit different behavior based on the current 	</a:t>
            </a:r>
          </a:p>
          <a:p>
            <a:pPr marL="0" indent="0">
              <a:buNone/>
            </a:pPr>
            <a:r>
              <a:rPr lang="en-US" dirty="0"/>
              <a:t>	context</a:t>
            </a:r>
            <a:endParaRPr lang="en-IN" dirty="0"/>
          </a:p>
        </p:txBody>
      </p:sp>
      <p:pic>
        <p:nvPicPr>
          <p:cNvPr id="4" name="Picture 2" descr="Object Icon - Download Object Icon 2007252 | Noun Project">
            <a:extLst>
              <a:ext uri="{FF2B5EF4-FFF2-40B4-BE49-F238E27FC236}">
                <a16:creationId xmlns:a16="http://schemas.microsoft.com/office/drawing/2014/main" id="{F2FA6E1B-B63F-4C3D-90DB-9A25E63C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75187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19DF-2FC8-4881-AC58-397CD337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Python</a:t>
            </a:r>
            <a:endParaRPr lang="en-IN" dirty="0"/>
          </a:p>
        </p:txBody>
      </p:sp>
      <p:pic>
        <p:nvPicPr>
          <p:cNvPr id="4098" name="Picture 2" descr="Code icon Royalty Free Vector Image - VectorStock">
            <a:extLst>
              <a:ext uri="{FF2B5EF4-FFF2-40B4-BE49-F238E27FC236}">
                <a16:creationId xmlns:a16="http://schemas.microsoft.com/office/drawing/2014/main" id="{FAEABEB8-F5C6-4BC0-AE91-894F6A5DAC0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2"/>
          <a:stretch/>
        </p:blipFill>
        <p:spPr bwMode="auto">
          <a:xfrm>
            <a:off x="693812" y="797719"/>
            <a:ext cx="695777" cy="47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544CEB-6AE3-4223-A220-B3FAEAAE0B14}"/>
              </a:ext>
            </a:extLst>
          </p:cNvPr>
          <p:cNvSpPr txBox="1">
            <a:spLocks/>
          </p:cNvSpPr>
          <p:nvPr/>
        </p:nvSpPr>
        <p:spPr>
          <a:xfrm>
            <a:off x="1593436" y="1628800"/>
            <a:ext cx="9829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file created with .</a:t>
            </a:r>
            <a:r>
              <a:rPr lang="en-US" dirty="0" err="1"/>
              <a:t>py</a:t>
            </a:r>
            <a:r>
              <a:rPr lang="en-US" dirty="0"/>
              <a:t> extension</a:t>
            </a:r>
          </a:p>
          <a:p>
            <a:r>
              <a:rPr lang="en-US" dirty="0"/>
              <a:t>Instructions </a:t>
            </a:r>
          </a:p>
          <a:p>
            <a:pPr marL="0" indent="0">
              <a:buNone/>
            </a:pPr>
            <a:r>
              <a:rPr lang="en-US" dirty="0"/>
              <a:t>	Expressions (Operators , values)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&gt;&gt;&gt; (prompt)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D98DC-B01B-4F7C-AF5C-26A17DF9B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5"/>
          <a:stretch/>
        </p:blipFill>
        <p:spPr>
          <a:xfrm>
            <a:off x="2854052" y="4797152"/>
            <a:ext cx="7858125" cy="1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19DF-2FC8-4881-AC58-397CD337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Python</a:t>
            </a:r>
            <a:endParaRPr lang="en-IN" dirty="0"/>
          </a:p>
        </p:txBody>
      </p:sp>
      <p:pic>
        <p:nvPicPr>
          <p:cNvPr id="4098" name="Picture 2" descr="Code icon Royalty Free Vector Image - VectorStock">
            <a:extLst>
              <a:ext uri="{FF2B5EF4-FFF2-40B4-BE49-F238E27FC236}">
                <a16:creationId xmlns:a16="http://schemas.microsoft.com/office/drawing/2014/main" id="{FAEABEB8-F5C6-4BC0-AE91-894F6A5DAC0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2"/>
          <a:stretch/>
        </p:blipFill>
        <p:spPr bwMode="auto">
          <a:xfrm>
            <a:off x="693812" y="797719"/>
            <a:ext cx="695777" cy="47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544CEB-6AE3-4223-A220-B3FAEAAE0B14}"/>
              </a:ext>
            </a:extLst>
          </p:cNvPr>
          <p:cNvSpPr txBox="1">
            <a:spLocks/>
          </p:cNvSpPr>
          <p:nvPr/>
        </p:nvSpPr>
        <p:spPr>
          <a:xfrm>
            <a:off x="1593436" y="1628800"/>
            <a:ext cx="9829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7A310-5D2E-433A-874D-7564C9E1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616401"/>
            <a:ext cx="4536504" cy="1375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182A7-F2F7-40CA-BC2C-D1D6A8210B23}"/>
              </a:ext>
            </a:extLst>
          </p:cNvPr>
          <p:cNvSpPr txBox="1"/>
          <p:nvPr/>
        </p:nvSpPr>
        <p:spPr>
          <a:xfrm>
            <a:off x="1701924" y="32195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50CAF9-1D95-48CF-93C7-C73E37A2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80" y="4108450"/>
            <a:ext cx="7924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29B-8911-408C-A8D5-D012855F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59327"/>
            <a:ext cx="9782801" cy="1239837"/>
          </a:xfrm>
        </p:spPr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52C0D-60F3-4CAD-A6D8-5E221C00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74" y="1844824"/>
            <a:ext cx="6906359" cy="40371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64B882-1313-4354-B5E4-264741EE84D2}"/>
              </a:ext>
            </a:extLst>
          </p:cNvPr>
          <p:cNvSpPr/>
          <p:nvPr/>
        </p:nvSpPr>
        <p:spPr>
          <a:xfrm>
            <a:off x="9046740" y="1045930"/>
            <a:ext cx="2052705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Precedence &amp; Associativity</a:t>
            </a:r>
            <a:endParaRPr lang="en-IN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59A75E5-FD6B-4B7A-B695-4C21470D7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2060848"/>
            <a:ext cx="2928111" cy="32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6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4B00-1165-479F-8B32-FA43B93C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C4B3-104F-4DA1-8232-A0B7D8EE8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901576" cy="4781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Storing values </a:t>
            </a:r>
          </a:p>
          <a:p>
            <a:pPr marL="0" indent="0">
              <a:buNone/>
            </a:pPr>
            <a:r>
              <a:rPr lang="en-US" dirty="0"/>
              <a:t>Associate name with a quantity</a:t>
            </a:r>
          </a:p>
          <a:p>
            <a:pPr marL="0" indent="0">
              <a:buNone/>
            </a:pPr>
            <a:r>
              <a:rPr lang="en-US" dirty="0"/>
              <a:t>&gt;&gt;&gt; a =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store any type of value</a:t>
            </a:r>
          </a:p>
          <a:p>
            <a:pPr marL="0" indent="0">
              <a:buNone/>
            </a:pPr>
            <a:r>
              <a:rPr lang="en-US" dirty="0"/>
              <a:t>&gt;&gt;&gt; a = ‘hello’</a:t>
            </a:r>
            <a:endParaRPr lang="en-IN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2EFEB76-90DD-47C8-B496-6EB85B0CDE38}"/>
              </a:ext>
            </a:extLst>
          </p:cNvPr>
          <p:cNvSpPr/>
          <p:nvPr/>
        </p:nvSpPr>
        <p:spPr>
          <a:xfrm>
            <a:off x="9118748" y="2318965"/>
            <a:ext cx="1224136" cy="108012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7E726-6FAD-4240-AADF-BF4AD6ED1121}"/>
              </a:ext>
            </a:extLst>
          </p:cNvPr>
          <p:cNvSpPr/>
          <p:nvPr/>
        </p:nvSpPr>
        <p:spPr>
          <a:xfrm>
            <a:off x="8398668" y="4170126"/>
            <a:ext cx="108012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42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159BBBA-666F-4464-889B-EDF4A0A143A5}"/>
              </a:ext>
            </a:extLst>
          </p:cNvPr>
          <p:cNvSpPr/>
          <p:nvPr/>
        </p:nvSpPr>
        <p:spPr>
          <a:xfrm>
            <a:off x="9010736" y="4509120"/>
            <a:ext cx="1224136" cy="108012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69953-9F33-452D-9D8B-2A7E6F76997C}"/>
              </a:ext>
            </a:extLst>
          </p:cNvPr>
          <p:cNvSpPr/>
          <p:nvPr/>
        </p:nvSpPr>
        <p:spPr>
          <a:xfrm>
            <a:off x="9622804" y="4329100"/>
            <a:ext cx="108012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hello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AECC6-9826-4660-8DEA-9A919462DAE3}"/>
              </a:ext>
            </a:extLst>
          </p:cNvPr>
          <p:cNvSpPr/>
          <p:nvPr/>
        </p:nvSpPr>
        <p:spPr>
          <a:xfrm>
            <a:off x="9694812" y="2136402"/>
            <a:ext cx="108012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42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532E2C06-8054-4F29-81D7-99A48A68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668" y="40991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4B00-1165-479F-8B32-FA43B93C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print() and input()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C4B3-104F-4DA1-8232-A0B7D8EE8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901576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Display values </a:t>
            </a:r>
          </a:p>
          <a:p>
            <a:pPr marL="0" indent="0">
              <a:buNone/>
            </a:pPr>
            <a:r>
              <a:rPr lang="en-US" dirty="0"/>
              <a:t>Accepts one argument </a:t>
            </a:r>
          </a:p>
          <a:p>
            <a:pPr marL="0" indent="0">
              <a:buNone/>
            </a:pPr>
            <a:r>
              <a:rPr lang="en-US" dirty="0"/>
              <a:t>Expression (or) value to be displayed</a:t>
            </a:r>
          </a:p>
          <a:p>
            <a:pPr marL="0" indent="0">
              <a:buNone/>
            </a:pPr>
            <a:r>
              <a:rPr lang="en-US" dirty="0"/>
              <a:t>&gt;&gt;&gt; print(‘hello’)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Accept input , receive and store it as string</a:t>
            </a:r>
          </a:p>
          <a:p>
            <a:pPr marL="0" indent="0">
              <a:buNone/>
            </a:pPr>
            <a:r>
              <a:rPr lang="en-US" dirty="0"/>
              <a:t>&gt;&gt;&gt; a = input() </a:t>
            </a:r>
          </a:p>
          <a:p>
            <a:pPr marL="0" indent="0">
              <a:buNone/>
            </a:pPr>
            <a:r>
              <a:rPr lang="en-US" dirty="0"/>
              <a:t>Waits for user input , Convert it into string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AA20E-CFDA-4FC9-890D-9D120C24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1916832"/>
            <a:ext cx="3143323" cy="6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4B00-1165-479F-8B32-FA43B93C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1239837"/>
          </a:xfrm>
        </p:spPr>
        <p:txBody>
          <a:bodyPr/>
          <a:lstStyle/>
          <a:p>
            <a:r>
              <a:rPr lang="en-US" dirty="0"/>
              <a:t>str(), int(), float() functions</a:t>
            </a: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38C0D9E-D9BB-44F7-9CA6-249CF86A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95449"/>
              </p:ext>
            </p:extLst>
          </p:nvPr>
        </p:nvGraphicFramePr>
        <p:xfrm>
          <a:off x="2020340" y="2564904"/>
          <a:ext cx="8928992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805273131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966026139"/>
                    </a:ext>
                  </a:extLst>
                </a:gridCol>
              </a:tblGrid>
              <a:tr h="43128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400"/>
                        </a:spcBef>
                        <a:buFont typeface="Euphemia" pitchFamily="34" charset="0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str()</a:t>
                      </a:r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400"/>
                        </a:spcBef>
                        <a:buFont typeface="Euphemia" pitchFamily="34" charset="0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int (or) float to a string </a:t>
                      </a:r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0739"/>
                  </a:ext>
                </a:extLst>
              </a:tr>
              <a:tr h="49846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400"/>
                        </a:spcBef>
                        <a:buFont typeface="Euphemia" pitchFamily="34" charset="0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int()</a:t>
                      </a:r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400"/>
                        </a:spcBef>
                        <a:buFont typeface="Euphemia" pitchFamily="34" charset="0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numeric string (whole number) (or) float to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496"/>
                  </a:ext>
                </a:extLst>
              </a:tr>
              <a:tr h="7505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400"/>
                        </a:spcBef>
                        <a:buFont typeface="Euphemia" pitchFamily="34" charset="0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float()</a:t>
                      </a:r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400"/>
                        </a:spcBef>
                        <a:buFont typeface="Euphemia" pitchFamily="34" charset="0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numeric string (decimal number) (or) integer to float</a:t>
                      </a:r>
                      <a:endParaRPr lang="en-IN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22760"/>
                  </a:ext>
                </a:extLst>
              </a:tr>
            </a:tbl>
          </a:graphicData>
        </a:graphic>
      </p:graphicFrame>
      <p:pic>
        <p:nvPicPr>
          <p:cNvPr id="8194" name="Picture 2" descr="Type Conversion Icon Svg Png Icon Free Download (#198256) -  OnlineWebFonts.COM">
            <a:extLst>
              <a:ext uri="{FF2B5EF4-FFF2-40B4-BE49-F238E27FC236}">
                <a16:creationId xmlns:a16="http://schemas.microsoft.com/office/drawing/2014/main" id="{EE0A5EA0-A39A-4006-BED9-FA95240C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26" y="1166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ype Conversion Icon Svg Png Icon Free Download (#198256) -  OnlineWebFonts.COM">
            <a:extLst>
              <a:ext uri="{FF2B5EF4-FFF2-40B4-BE49-F238E27FC236}">
                <a16:creationId xmlns:a16="http://schemas.microsoft.com/office/drawing/2014/main" id="{E05F71B1-37F4-41EA-8B2C-FA8A0E92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8" y="764704"/>
            <a:ext cx="519757" cy="5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909836" y="764704"/>
            <a:ext cx="3293422" cy="4343400"/>
          </a:xfrm>
        </p:spPr>
        <p:txBody>
          <a:bodyPr/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https://automatetheboringstuff.com/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 descr="Thank You Icon Vector Art, Icons, and Graphics for Free Download">
            <a:extLst>
              <a:ext uri="{FF2B5EF4-FFF2-40B4-BE49-F238E27FC236}">
                <a16:creationId xmlns:a16="http://schemas.microsoft.com/office/drawing/2014/main" id="{F74D3CF1-14CE-4F55-9AD5-FC8F7B0CB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1948709"/>
            <a:ext cx="4934301" cy="296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239837"/>
          </a:xfrm>
        </p:spPr>
        <p:txBody>
          <a:bodyPr/>
          <a:lstStyle/>
          <a:p>
            <a:r>
              <a:rPr lang="en-US" dirty="0"/>
              <a:t>To inculcate analytical and programming skills </a:t>
            </a:r>
          </a:p>
          <a:p>
            <a:r>
              <a:rPr lang="en-US" dirty="0"/>
              <a:t>To introduce syntax and semantics of Python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C2C70989-9D36-4769-898A-F1980084083F}"/>
              </a:ext>
            </a:extLst>
          </p:cNvPr>
          <p:cNvSpPr txBox="1">
            <a:spLocks/>
          </p:cNvSpPr>
          <p:nvPr/>
        </p:nvSpPr>
        <p:spPr>
          <a:xfrm>
            <a:off x="1592118" y="2402681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Outcomes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0C607FEE-5FC9-4268-BF06-E58C733F9194}"/>
              </a:ext>
            </a:extLst>
          </p:cNvPr>
          <p:cNvSpPr txBox="1">
            <a:spLocks/>
          </p:cNvSpPr>
          <p:nvPr/>
        </p:nvSpPr>
        <p:spPr>
          <a:xfrm>
            <a:off x="1616696" y="4017964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create programs and application in Python</a:t>
            </a:r>
          </a:p>
          <a:p>
            <a:r>
              <a:rPr lang="en-US" dirty="0"/>
              <a:t>To demonstrate mastery in application development</a:t>
            </a:r>
          </a:p>
          <a:p>
            <a:endParaRPr lang="en-US" dirty="0"/>
          </a:p>
          <a:p>
            <a:pPr marL="0" indent="0">
              <a:buFont typeface="Euphemia" pitchFamily="34" charset="0"/>
              <a:buNone/>
            </a:pPr>
            <a:endParaRPr lang="en-US" dirty="0"/>
          </a:p>
        </p:txBody>
      </p:sp>
      <p:pic>
        <p:nvPicPr>
          <p:cNvPr id="6" name="Picture 5" descr="Python (programming language) - Wikipedia">
            <a:extLst>
              <a:ext uri="{FF2B5EF4-FFF2-40B4-BE49-F238E27FC236}">
                <a16:creationId xmlns:a16="http://schemas.microsoft.com/office/drawing/2014/main" id="{671D83FF-F9CB-48A5-9E1B-BA70A2355F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764704"/>
            <a:ext cx="615058" cy="543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D091-71D1-4AAB-A31A-A397E40B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25000" lnSpcReduction="20000"/>
          </a:bodyPr>
          <a:lstStyle/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Basic Programs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Control Statements and Looping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Functions and Lambda Functions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String Handling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Lists, Tuples, Set and Dictionary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Files and I/O Handling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Packages &amp; Modules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Exception Handling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Class and Inheritance </a:t>
            </a:r>
          </a:p>
          <a:p>
            <a:pPr marL="0">
              <a:lnSpc>
                <a:spcPct val="120000"/>
              </a:lnSpc>
              <a:spcBef>
                <a:spcPts val="600"/>
              </a:spcBef>
            </a:pPr>
            <a:r>
              <a:rPr lang="en-IN" sz="9600" dirty="0"/>
              <a:t>Database Connectivity</a:t>
            </a:r>
          </a:p>
          <a:p>
            <a:endParaRPr lang="en-IN" dirty="0"/>
          </a:p>
        </p:txBody>
      </p:sp>
      <p:pic>
        <p:nvPicPr>
          <p:cNvPr id="5" name="Picture 4" descr="Python (programming language) - Wikipedia">
            <a:extLst>
              <a:ext uri="{FF2B5EF4-FFF2-40B4-BE49-F238E27FC236}">
                <a16:creationId xmlns:a16="http://schemas.microsoft.com/office/drawing/2014/main" id="{E030079F-54E6-4552-9674-ACE6C687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764704"/>
            <a:ext cx="615058" cy="543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FEF0E-E900-419E-845F-4B216B186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10261616" cy="4572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High-level programming language. </a:t>
            </a:r>
          </a:p>
          <a:p>
            <a:r>
              <a:rPr lang="en-US" dirty="0"/>
              <a:t>Emphasizes </a:t>
            </a:r>
            <a:r>
              <a:rPr lang="en-US" b="1" dirty="0">
                <a:solidFill>
                  <a:schemeClr val="tx2"/>
                </a:solidFill>
              </a:rPr>
              <a:t>code readability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/>
              <a:t>with the use of </a:t>
            </a:r>
            <a:r>
              <a:rPr lang="en-US" b="1" dirty="0">
                <a:solidFill>
                  <a:schemeClr val="tx2"/>
                </a:solidFill>
              </a:rPr>
              <a:t>significant indentation</a:t>
            </a:r>
            <a:r>
              <a:rPr lang="en-US" dirty="0"/>
              <a:t>.</a:t>
            </a:r>
          </a:p>
          <a:p>
            <a:r>
              <a:rPr lang="en-US" dirty="0"/>
              <a:t>Creator - </a:t>
            </a:r>
            <a:r>
              <a:rPr lang="en-IN" b="1" dirty="0">
                <a:solidFill>
                  <a:schemeClr val="tx2"/>
                </a:solidFill>
              </a:rPr>
              <a:t>Guido van Rossum</a:t>
            </a: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	1991		Python 0.2.0</a:t>
            </a:r>
          </a:p>
          <a:p>
            <a:pPr marL="0" indent="0">
              <a:buNone/>
            </a:pPr>
            <a:r>
              <a:rPr lang="en-US" dirty="0"/>
              <a:t>	2000		Python 2.0</a:t>
            </a:r>
          </a:p>
          <a:p>
            <a:pPr marL="0" indent="0">
              <a:buNone/>
            </a:pPr>
            <a:r>
              <a:rPr lang="en-US" dirty="0"/>
              <a:t>	2008		Python 3.0 (not backward compatible)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5CF59-A422-46F8-8B28-22EEFC351884}"/>
              </a:ext>
            </a:extLst>
          </p:cNvPr>
          <p:cNvSpPr txBox="1"/>
          <p:nvPr/>
        </p:nvSpPr>
        <p:spPr>
          <a:xfrm>
            <a:off x="1586845" y="6169706"/>
            <a:ext cx="944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Python :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(Compatible to the OS and System Architecture)</a:t>
            </a:r>
            <a:endParaRPr lang="en-IN" dirty="0"/>
          </a:p>
        </p:txBody>
      </p:sp>
      <p:pic>
        <p:nvPicPr>
          <p:cNvPr id="5" name="Picture 4" descr="Python (programming language) - Wikipedia">
            <a:extLst>
              <a:ext uri="{FF2B5EF4-FFF2-40B4-BE49-F238E27FC236}">
                <a16:creationId xmlns:a16="http://schemas.microsoft.com/office/drawing/2014/main" id="{25F1A786-09FC-4DD1-B40C-6B5A8CC62A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764704"/>
            <a:ext cx="615058" cy="543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D9B3-4045-4F46-9AAD-59EB4BEB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05953"/>
            <a:ext cx="9782801" cy="1239837"/>
          </a:xfrm>
        </p:spPr>
        <p:txBody>
          <a:bodyPr/>
          <a:lstStyle/>
          <a:p>
            <a:r>
              <a:rPr lang="en-US" dirty="0"/>
              <a:t>Python Editors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D077-520C-48A4-AE40-47A1B7330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28800"/>
            <a:ext cx="9748349" cy="21602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IDLE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Integrated Development Learning </a:t>
            </a:r>
          </a:p>
          <a:p>
            <a:pPr marL="0" indent="0">
              <a:buNone/>
            </a:pPr>
            <a:r>
              <a:rPr lang="en-US" i="1" dirty="0"/>
              <a:t>Environment)</a:t>
            </a:r>
          </a:p>
          <a:p>
            <a:r>
              <a:rPr lang="en-IN" dirty="0" err="1"/>
              <a:t>Jupyter</a:t>
            </a:r>
            <a:r>
              <a:rPr lang="en-IN" dirty="0"/>
              <a:t> </a:t>
            </a:r>
          </a:p>
          <a:p>
            <a:r>
              <a:rPr lang="en-IN" dirty="0"/>
              <a:t>Spyder</a:t>
            </a:r>
          </a:p>
        </p:txBody>
      </p:sp>
      <p:pic>
        <p:nvPicPr>
          <p:cNvPr id="2052" name="Picture 4" descr="Vector Writing Icon Vector and PNG | Writing icon, Pen icon, Vector icons  free">
            <a:extLst>
              <a:ext uri="{FF2B5EF4-FFF2-40B4-BE49-F238E27FC236}">
                <a16:creationId xmlns:a16="http://schemas.microsoft.com/office/drawing/2014/main" id="{62468520-2C7A-49FC-9B0F-C90D8696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1" y="692696"/>
            <a:ext cx="6120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ere are the most popular Python IDEs / Editors - KDnuggets">
            <a:extLst>
              <a:ext uri="{FF2B5EF4-FFF2-40B4-BE49-F238E27FC236}">
                <a16:creationId xmlns:a16="http://schemas.microsoft.com/office/drawing/2014/main" id="{1D3B77B6-16B4-46E7-B2AB-F91FBB478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405" y="620688"/>
            <a:ext cx="3993832" cy="3490570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B305F0-C23A-4A84-9B35-6C64B093F782}"/>
              </a:ext>
            </a:extLst>
          </p:cNvPr>
          <p:cNvSpPr txBox="1">
            <a:spLocks/>
          </p:cNvSpPr>
          <p:nvPr/>
        </p:nvSpPr>
        <p:spPr>
          <a:xfrm>
            <a:off x="1580825" y="4207030"/>
            <a:ext cx="9748349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(</a:t>
            </a:r>
            <a:r>
              <a:rPr lang="en-US" i="1" u="sng" dirty="0">
                <a:solidFill>
                  <a:srgbClr val="002060"/>
                </a:solidFill>
              </a:rPr>
              <a:t>colab.research.google.com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Free web service, offers run-time environment through </a:t>
            </a:r>
            <a:r>
              <a:rPr lang="en-US" b="1" dirty="0" err="1">
                <a:solidFill>
                  <a:schemeClr val="tx2"/>
                </a:solidFill>
              </a:rPr>
              <a:t>Jupyter</a:t>
            </a:r>
            <a:r>
              <a:rPr lang="en-US" b="1" dirty="0">
                <a:solidFill>
                  <a:schemeClr val="tx2"/>
                </a:solidFill>
              </a:rPr>
              <a:t> Notebooks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D9B3-4045-4F46-9AAD-59EB4BEB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05953"/>
            <a:ext cx="9782801" cy="1239837"/>
          </a:xfrm>
        </p:spPr>
        <p:txBody>
          <a:bodyPr/>
          <a:lstStyle/>
          <a:p>
            <a:r>
              <a:rPr lang="en-US" dirty="0"/>
              <a:t>Compiler vs Interpreter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D077-520C-48A4-AE40-47A1B7330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570850"/>
            <a:ext cx="9748349" cy="24342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Translates  source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machine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Compiler  – Entire file at a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Interpreter – One instruction at a time</a:t>
            </a:r>
          </a:p>
          <a:p>
            <a:pPr marL="0" indent="0">
              <a:buNone/>
            </a:pPr>
            <a:r>
              <a:rPr lang="en-US" dirty="0">
                <a:solidFill>
                  <a:srgbClr val="0707A1"/>
                </a:solidFill>
              </a:rPr>
              <a:t>  				</a:t>
            </a:r>
            <a:br>
              <a:rPr lang="en-US" dirty="0">
                <a:solidFill>
                  <a:srgbClr val="0707A1"/>
                </a:solidFill>
              </a:rPr>
            </a:br>
            <a:r>
              <a:rPr lang="en-US" dirty="0">
                <a:solidFill>
                  <a:srgbClr val="0707A1"/>
                </a:solidFill>
              </a:rPr>
              <a:t>				</a:t>
            </a:r>
            <a:r>
              <a:rPr lang="en-US" i="1" dirty="0">
                <a:solidFill>
                  <a:srgbClr val="0707A1"/>
                </a:solidFill>
              </a:rPr>
              <a:t>Python     No explicit compilation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6" name="Picture 4" descr="Python Run time structure | Neeraj's Blog">
            <a:extLst>
              <a:ext uri="{FF2B5EF4-FFF2-40B4-BE49-F238E27FC236}">
                <a16:creationId xmlns:a16="http://schemas.microsoft.com/office/drawing/2014/main" id="{91906090-1B47-4526-8B4D-4A44D4D7A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/>
          <a:stretch/>
        </p:blipFill>
        <p:spPr bwMode="auto">
          <a:xfrm>
            <a:off x="2574452" y="4293096"/>
            <a:ext cx="6976344" cy="20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iler Linear Icon. Modern Outline Compiler Logo Concept on Wh Stock  Vector - Illustration of writing, education: 133525504">
            <a:extLst>
              <a:ext uri="{FF2B5EF4-FFF2-40B4-BE49-F238E27FC236}">
                <a16:creationId xmlns:a16="http://schemas.microsoft.com/office/drawing/2014/main" id="{2100B830-3E47-45D4-857A-F5490D8F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9" t="14000" r="22258" b="30586"/>
          <a:stretch/>
        </p:blipFill>
        <p:spPr bwMode="auto">
          <a:xfrm>
            <a:off x="621804" y="764704"/>
            <a:ext cx="576064" cy="5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8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0047-7AA3-4473-8C80-EF2A3CDA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F8EB-C3D3-4CD9-AC58-28394AA71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469528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Easy to write programs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Wide range of applications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707A1"/>
                </a:solidFill>
              </a:rPr>
              <a:t>Machine Learning, Web Development, Gaming</a:t>
            </a:r>
          </a:p>
          <a:p>
            <a:pPr marL="365760" lvl="1" indent="0">
              <a:buNone/>
            </a:pPr>
            <a:endParaRPr lang="en-US" dirty="0">
              <a:solidFill>
                <a:srgbClr val="0707A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Wider community support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Python (programming language) - Wikipedia">
            <a:extLst>
              <a:ext uri="{FF2B5EF4-FFF2-40B4-BE49-F238E27FC236}">
                <a16:creationId xmlns:a16="http://schemas.microsoft.com/office/drawing/2014/main" id="{8A7B573E-9DCA-4F5A-907D-E0EEA4FC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764704"/>
            <a:ext cx="615058" cy="543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E486-BB1B-4962-A230-1187D404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89B4-79D8-401D-A994-81EE9AD1A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596232"/>
            <a:ext cx="9973584" cy="4572000"/>
          </a:xfrm>
        </p:spPr>
        <p:txBody>
          <a:bodyPr/>
          <a:lstStyle/>
          <a:p>
            <a:r>
              <a:rPr lang="en-US" dirty="0"/>
              <a:t>Netflix</a:t>
            </a:r>
          </a:p>
          <a:p>
            <a:r>
              <a:rPr lang="en-US" dirty="0"/>
              <a:t>Uber</a:t>
            </a:r>
          </a:p>
          <a:p>
            <a:r>
              <a:rPr lang="en-US" dirty="0"/>
              <a:t>Pinterest</a:t>
            </a:r>
          </a:p>
          <a:p>
            <a:r>
              <a:rPr lang="en-US" dirty="0"/>
              <a:t>Quora</a:t>
            </a:r>
          </a:p>
          <a:p>
            <a:r>
              <a:rPr lang="en-IN" dirty="0"/>
              <a:t>Instagram </a:t>
            </a:r>
          </a:p>
        </p:txBody>
      </p:sp>
      <p:pic>
        <p:nvPicPr>
          <p:cNvPr id="2050" name="Picture 2" descr="Netflix - Apps on Google Play">
            <a:extLst>
              <a:ext uri="{FF2B5EF4-FFF2-40B4-BE49-F238E27FC236}">
                <a16:creationId xmlns:a16="http://schemas.microsoft.com/office/drawing/2014/main" id="{19C71365-52B2-4C00-ADB0-456D5DE5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37" y="19926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de with Uber | Request Rides 24/7 | Official Uber Site">
            <a:extLst>
              <a:ext uri="{FF2B5EF4-FFF2-40B4-BE49-F238E27FC236}">
                <a16:creationId xmlns:a16="http://schemas.microsoft.com/office/drawing/2014/main" id="{A8465B19-75ED-40B8-94EE-F4B83560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76" y="81994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nterest (pinterest) - Profile | Pinterest">
            <a:extLst>
              <a:ext uri="{FF2B5EF4-FFF2-40B4-BE49-F238E27FC236}">
                <a16:creationId xmlns:a16="http://schemas.microsoft.com/office/drawing/2014/main" id="{9D19864F-D9B8-4C8C-AE1F-8E945EE2C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28" y="30689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ree icon &quot;Quora icon&quot;">
            <a:extLst>
              <a:ext uri="{FF2B5EF4-FFF2-40B4-BE49-F238E27FC236}">
                <a16:creationId xmlns:a16="http://schemas.microsoft.com/office/drawing/2014/main" id="{D27DB83C-89EA-4AFE-A4C3-0E1B13C9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37" y="46640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 Free Icon - Icon-Icons.com">
            <a:extLst>
              <a:ext uri="{FF2B5EF4-FFF2-40B4-BE49-F238E27FC236}">
                <a16:creationId xmlns:a16="http://schemas.microsoft.com/office/drawing/2014/main" id="{76C67D8C-E75A-4BEF-A8D0-7285B484A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46640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older research business case icon outline Vector Image">
            <a:extLst>
              <a:ext uri="{FF2B5EF4-FFF2-40B4-BE49-F238E27FC236}">
                <a16:creationId xmlns:a16="http://schemas.microsoft.com/office/drawing/2014/main" id="{DC7A57C0-05A6-44E3-8A54-E7403A7C7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0444" r="8000" b="14308"/>
          <a:stretch/>
        </p:blipFill>
        <p:spPr bwMode="auto">
          <a:xfrm>
            <a:off x="621804" y="797718"/>
            <a:ext cx="576065" cy="55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107A-70B2-4E7B-B0E4-DB960AE0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287D-D8DD-4310-AFAC-F634CAE94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8615" y="1556792"/>
            <a:ext cx="9926397" cy="4824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Concept of class and objects /</a:t>
            </a:r>
          </a:p>
          <a:p>
            <a:pPr marL="0" indent="0">
              <a:buNone/>
            </a:pPr>
            <a:r>
              <a:rPr lang="en-US" dirty="0"/>
              <a:t>	Concept of functions and logics</a:t>
            </a:r>
            <a:endParaRPr lang="en-IN" dirty="0"/>
          </a:p>
        </p:txBody>
      </p:sp>
      <p:pic>
        <p:nvPicPr>
          <p:cNvPr id="6" name="Graphic 5" descr="School boy">
            <a:extLst>
              <a:ext uri="{FF2B5EF4-FFF2-40B4-BE49-F238E27FC236}">
                <a16:creationId xmlns:a16="http://schemas.microsoft.com/office/drawing/2014/main" id="{3786166E-5648-44E8-9A54-B0D7F64F1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8197" y="3541115"/>
            <a:ext cx="2257400" cy="2257400"/>
          </a:xfrm>
          <a:prstGeom prst="rect">
            <a:avLst/>
          </a:prstGeom>
        </p:spPr>
      </p:pic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FFF1531E-9965-4972-93BE-4AD957519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7948" y="3789040"/>
            <a:ext cx="2016224" cy="20162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981D8D-CDD3-4390-9FB2-6D4739763C61}"/>
              </a:ext>
            </a:extLst>
          </p:cNvPr>
          <p:cNvSpPr/>
          <p:nvPr/>
        </p:nvSpPr>
        <p:spPr>
          <a:xfrm>
            <a:off x="3826649" y="3789040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 Marks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2BEFB-EBDD-47E1-8DAE-A45A99EF850C}"/>
              </a:ext>
            </a:extLst>
          </p:cNvPr>
          <p:cNvSpPr/>
          <p:nvPr/>
        </p:nvSpPr>
        <p:spPr>
          <a:xfrm>
            <a:off x="3826649" y="4576267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Grade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330F7A-F93E-4770-B996-62E2804AEBE1}"/>
              </a:ext>
            </a:extLst>
          </p:cNvPr>
          <p:cNvSpPr/>
          <p:nvPr/>
        </p:nvSpPr>
        <p:spPr>
          <a:xfrm>
            <a:off x="7651833" y="3212976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Name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82D26E-9CC0-47E5-8B82-6796FE7571BB}"/>
              </a:ext>
            </a:extLst>
          </p:cNvPr>
          <p:cNvSpPr/>
          <p:nvPr/>
        </p:nvSpPr>
        <p:spPr>
          <a:xfrm>
            <a:off x="6931753" y="3937501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 Number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30006-9122-49E8-AE53-B9DB9F99680A}"/>
              </a:ext>
            </a:extLst>
          </p:cNvPr>
          <p:cNvSpPr/>
          <p:nvPr/>
        </p:nvSpPr>
        <p:spPr>
          <a:xfrm>
            <a:off x="6887430" y="4747832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 1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A9684B-79C5-4984-8439-585F86CA6A93}"/>
              </a:ext>
            </a:extLst>
          </p:cNvPr>
          <p:cNvSpPr/>
          <p:nvPr/>
        </p:nvSpPr>
        <p:spPr>
          <a:xfrm>
            <a:off x="7370918" y="5593685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 2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65F7EB-1D10-404C-982F-FB662D2F842D}"/>
              </a:ext>
            </a:extLst>
          </p:cNvPr>
          <p:cNvSpPr/>
          <p:nvPr/>
        </p:nvSpPr>
        <p:spPr>
          <a:xfrm>
            <a:off x="9344510" y="3205261"/>
            <a:ext cx="172721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 Marks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1EECFD-8E24-4A2E-BE70-8F6C366B60D1}"/>
              </a:ext>
            </a:extLst>
          </p:cNvPr>
          <p:cNvSpPr/>
          <p:nvPr/>
        </p:nvSpPr>
        <p:spPr>
          <a:xfrm>
            <a:off x="10061747" y="3992488"/>
            <a:ext cx="172721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Grade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C0D197-8F4B-4E4F-BE49-CC7AB81A5109}"/>
              </a:ext>
            </a:extLst>
          </p:cNvPr>
          <p:cNvSpPr/>
          <p:nvPr/>
        </p:nvSpPr>
        <p:spPr>
          <a:xfrm>
            <a:off x="10037122" y="4945613"/>
            <a:ext cx="1727214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Backlogs</a:t>
            </a:r>
            <a:endParaRPr lang="en-IN" dirty="0"/>
          </a:p>
        </p:txBody>
      </p:sp>
      <p:pic>
        <p:nvPicPr>
          <p:cNvPr id="3074" name="Picture 2" descr="Object Icon - Download Object Icon 2007252 | Noun Project">
            <a:extLst>
              <a:ext uri="{FF2B5EF4-FFF2-40B4-BE49-F238E27FC236}">
                <a16:creationId xmlns:a16="http://schemas.microsoft.com/office/drawing/2014/main" id="{8D8157FA-C4EA-406C-9C10-7C3A6AAE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75187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159</TotalTime>
  <Words>483</Words>
  <Application>Microsoft Office PowerPoint</Application>
  <PresentationFormat>Custom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Euphemia</vt:lpstr>
      <vt:lpstr>Wingdings</vt:lpstr>
      <vt:lpstr>Math 16x9</vt:lpstr>
      <vt:lpstr>19I210 Python Programming Laboratory</vt:lpstr>
      <vt:lpstr>Objectives</vt:lpstr>
      <vt:lpstr>Syllabus</vt:lpstr>
      <vt:lpstr>Python </vt:lpstr>
      <vt:lpstr>Python Editors</vt:lpstr>
      <vt:lpstr>Compiler vs Interpreter</vt:lpstr>
      <vt:lpstr>Why Python?</vt:lpstr>
      <vt:lpstr>Use cases</vt:lpstr>
      <vt:lpstr>Object Oriented Programming</vt:lpstr>
      <vt:lpstr>Object Oriented Programming Principles</vt:lpstr>
      <vt:lpstr>Basics of Python</vt:lpstr>
      <vt:lpstr>Basics of Python</vt:lpstr>
      <vt:lpstr>Operators</vt:lpstr>
      <vt:lpstr>Variables</vt:lpstr>
      <vt:lpstr>print() and input() functions</vt:lpstr>
      <vt:lpstr>str(), int(), float()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19I210 Python Programming Laboratory</dc:title>
  <dc:creator>Ravitha N</dc:creator>
  <cp:lastModifiedBy>Ravitha N</cp:lastModifiedBy>
  <cp:revision>10</cp:revision>
  <dcterms:created xsi:type="dcterms:W3CDTF">2022-04-06T05:27:49Z</dcterms:created>
  <dcterms:modified xsi:type="dcterms:W3CDTF">2022-04-06T08:08:01Z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