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ji N" userId="44f2e2f7dfcbd0a2" providerId="LiveId" clId="{243457C3-9DE3-4756-966D-B220E1340004}"/>
    <pc:docChg chg="custSel addSld modSld">
      <pc:chgData name="Balaji N" userId="44f2e2f7dfcbd0a2" providerId="LiveId" clId="{243457C3-9DE3-4756-966D-B220E1340004}" dt="2023-07-17T13:10:28.118" v="171" actId="20577"/>
      <pc:docMkLst>
        <pc:docMk/>
      </pc:docMkLst>
      <pc:sldChg chg="addSp delSp modSp mod">
        <pc:chgData name="Balaji N" userId="44f2e2f7dfcbd0a2" providerId="LiveId" clId="{243457C3-9DE3-4756-966D-B220E1340004}" dt="2023-07-17T12:57:38.645" v="11" actId="1076"/>
        <pc:sldMkLst>
          <pc:docMk/>
          <pc:sldMk cId="3794845336" sldId="266"/>
        </pc:sldMkLst>
        <pc:spChg chg="mod">
          <ac:chgData name="Balaji N" userId="44f2e2f7dfcbd0a2" providerId="LiveId" clId="{243457C3-9DE3-4756-966D-B220E1340004}" dt="2023-07-17T12:57:34.966" v="10" actId="20577"/>
          <ac:spMkLst>
            <pc:docMk/>
            <pc:sldMk cId="3794845336" sldId="266"/>
            <ac:spMk id="2" creationId="{54FCE0DA-347A-3F02-EDA8-B4945389E71B}"/>
          </ac:spMkLst>
        </pc:spChg>
        <pc:spChg chg="del">
          <ac:chgData name="Balaji N" userId="44f2e2f7dfcbd0a2" providerId="LiveId" clId="{243457C3-9DE3-4756-966D-B220E1340004}" dt="2023-07-17T12:57:04.953" v="0" actId="931"/>
          <ac:spMkLst>
            <pc:docMk/>
            <pc:sldMk cId="3794845336" sldId="266"/>
            <ac:spMk id="3" creationId="{8A504A13-22BE-C058-62A7-81510788739E}"/>
          </ac:spMkLst>
        </pc:spChg>
        <pc:picChg chg="add mod">
          <ac:chgData name="Balaji N" userId="44f2e2f7dfcbd0a2" providerId="LiveId" clId="{243457C3-9DE3-4756-966D-B220E1340004}" dt="2023-07-17T12:57:38.645" v="11" actId="1076"/>
          <ac:picMkLst>
            <pc:docMk/>
            <pc:sldMk cId="3794845336" sldId="266"/>
            <ac:picMk id="5" creationId="{AB54EEDD-D0A5-98A7-C310-2FB9016E6B01}"/>
          </ac:picMkLst>
        </pc:picChg>
      </pc:sldChg>
      <pc:sldChg chg="modSp new mod">
        <pc:chgData name="Balaji N" userId="44f2e2f7dfcbd0a2" providerId="LiveId" clId="{243457C3-9DE3-4756-966D-B220E1340004}" dt="2023-07-17T13:00:34.711" v="38" actId="15"/>
        <pc:sldMkLst>
          <pc:docMk/>
          <pc:sldMk cId="1352305979" sldId="267"/>
        </pc:sldMkLst>
        <pc:spChg chg="mod">
          <ac:chgData name="Balaji N" userId="44f2e2f7dfcbd0a2" providerId="LiveId" clId="{243457C3-9DE3-4756-966D-B220E1340004}" dt="2023-07-17T12:58:58.384" v="28" actId="27636"/>
          <ac:spMkLst>
            <pc:docMk/>
            <pc:sldMk cId="1352305979" sldId="267"/>
            <ac:spMk id="2" creationId="{768C374F-48FA-BA3A-E5EE-86858D54A27F}"/>
          </ac:spMkLst>
        </pc:spChg>
        <pc:spChg chg="mod">
          <ac:chgData name="Balaji N" userId="44f2e2f7dfcbd0a2" providerId="LiveId" clId="{243457C3-9DE3-4756-966D-B220E1340004}" dt="2023-07-17T13:00:34.711" v="38" actId="15"/>
          <ac:spMkLst>
            <pc:docMk/>
            <pc:sldMk cId="1352305979" sldId="267"/>
            <ac:spMk id="3" creationId="{F8719807-11F0-D10D-F276-C592BB03C023}"/>
          </ac:spMkLst>
        </pc:spChg>
      </pc:sldChg>
      <pc:sldChg chg="addSp delSp modSp new mod">
        <pc:chgData name="Balaji N" userId="44f2e2f7dfcbd0a2" providerId="LiveId" clId="{243457C3-9DE3-4756-966D-B220E1340004}" dt="2023-07-17T13:01:27.685" v="44" actId="14100"/>
        <pc:sldMkLst>
          <pc:docMk/>
          <pc:sldMk cId="1461982170" sldId="268"/>
        </pc:sldMkLst>
        <pc:spChg chg="del">
          <ac:chgData name="Balaji N" userId="44f2e2f7dfcbd0a2" providerId="LiveId" clId="{243457C3-9DE3-4756-966D-B220E1340004}" dt="2023-07-17T12:59:59.297" v="33" actId="931"/>
          <ac:spMkLst>
            <pc:docMk/>
            <pc:sldMk cId="1461982170" sldId="268"/>
            <ac:spMk id="3" creationId="{4BCE2C21-309E-07D3-8307-17BF8168C4D7}"/>
          </ac:spMkLst>
        </pc:spChg>
        <pc:picChg chg="add mod">
          <ac:chgData name="Balaji N" userId="44f2e2f7dfcbd0a2" providerId="LiveId" clId="{243457C3-9DE3-4756-966D-B220E1340004}" dt="2023-07-17T13:01:27.685" v="44" actId="14100"/>
          <ac:picMkLst>
            <pc:docMk/>
            <pc:sldMk cId="1461982170" sldId="268"/>
            <ac:picMk id="5" creationId="{41295801-9BC1-8EEC-118F-7639E19E14A7}"/>
          </ac:picMkLst>
        </pc:picChg>
        <pc:picChg chg="add mod">
          <ac:chgData name="Balaji N" userId="44f2e2f7dfcbd0a2" providerId="LiveId" clId="{243457C3-9DE3-4756-966D-B220E1340004}" dt="2023-07-17T13:01:17.094" v="42" actId="1076"/>
          <ac:picMkLst>
            <pc:docMk/>
            <pc:sldMk cId="1461982170" sldId="268"/>
            <ac:picMk id="7" creationId="{88B3A6B6-304C-A702-7E3E-1F9BC7608467}"/>
          </ac:picMkLst>
        </pc:picChg>
      </pc:sldChg>
      <pc:sldChg chg="modSp new mod">
        <pc:chgData name="Balaji N" userId="44f2e2f7dfcbd0a2" providerId="LiveId" clId="{243457C3-9DE3-4756-966D-B220E1340004}" dt="2023-07-17T13:03:13.361" v="114" actId="5793"/>
        <pc:sldMkLst>
          <pc:docMk/>
          <pc:sldMk cId="1476733951" sldId="269"/>
        </pc:sldMkLst>
        <pc:spChg chg="mod">
          <ac:chgData name="Balaji N" userId="44f2e2f7dfcbd0a2" providerId="LiveId" clId="{243457C3-9DE3-4756-966D-B220E1340004}" dt="2023-07-17T13:02:27.147" v="53" actId="20577"/>
          <ac:spMkLst>
            <pc:docMk/>
            <pc:sldMk cId="1476733951" sldId="269"/>
            <ac:spMk id="2" creationId="{409EB163-799C-B083-DA5F-3FE777398E04}"/>
          </ac:spMkLst>
        </pc:spChg>
        <pc:spChg chg="mod">
          <ac:chgData name="Balaji N" userId="44f2e2f7dfcbd0a2" providerId="LiveId" clId="{243457C3-9DE3-4756-966D-B220E1340004}" dt="2023-07-17T13:03:13.361" v="114" actId="5793"/>
          <ac:spMkLst>
            <pc:docMk/>
            <pc:sldMk cId="1476733951" sldId="269"/>
            <ac:spMk id="3" creationId="{CC831A6B-106C-DED4-8CD5-1E8695C5F685}"/>
          </ac:spMkLst>
        </pc:spChg>
      </pc:sldChg>
      <pc:sldChg chg="addSp delSp modSp new mod">
        <pc:chgData name="Balaji N" userId="44f2e2f7dfcbd0a2" providerId="LiveId" clId="{243457C3-9DE3-4756-966D-B220E1340004}" dt="2023-07-17T13:08:50.615" v="145" actId="20577"/>
        <pc:sldMkLst>
          <pc:docMk/>
          <pc:sldMk cId="486638802" sldId="270"/>
        </pc:sldMkLst>
        <pc:spChg chg="mod">
          <ac:chgData name="Balaji N" userId="44f2e2f7dfcbd0a2" providerId="LiveId" clId="{243457C3-9DE3-4756-966D-B220E1340004}" dt="2023-07-17T13:08:50.615" v="145" actId="20577"/>
          <ac:spMkLst>
            <pc:docMk/>
            <pc:sldMk cId="486638802" sldId="270"/>
            <ac:spMk id="2" creationId="{ABC7F53D-9099-0900-9651-CA039212EC51}"/>
          </ac:spMkLst>
        </pc:spChg>
        <pc:spChg chg="add del">
          <ac:chgData name="Balaji N" userId="44f2e2f7dfcbd0a2" providerId="LiveId" clId="{243457C3-9DE3-4756-966D-B220E1340004}" dt="2023-07-17T13:05:21.697" v="118" actId="931"/>
          <ac:spMkLst>
            <pc:docMk/>
            <pc:sldMk cId="486638802" sldId="270"/>
            <ac:spMk id="3" creationId="{8BCCDF46-EB05-9604-1557-3F1F1BF062E0}"/>
          </ac:spMkLst>
        </pc:spChg>
        <pc:spChg chg="add del mod">
          <ac:chgData name="Balaji N" userId="44f2e2f7dfcbd0a2" providerId="LiveId" clId="{243457C3-9DE3-4756-966D-B220E1340004}" dt="2023-07-17T13:07:46.151" v="120" actId="931"/>
          <ac:spMkLst>
            <pc:docMk/>
            <pc:sldMk cId="486638802" sldId="270"/>
            <ac:spMk id="9" creationId="{C624FBA1-2FC3-1FA8-8E7E-708F8A656C96}"/>
          </ac:spMkLst>
        </pc:spChg>
        <pc:picChg chg="add del mod">
          <ac:chgData name="Balaji N" userId="44f2e2f7dfcbd0a2" providerId="LiveId" clId="{243457C3-9DE3-4756-966D-B220E1340004}" dt="2023-07-17T13:04:42.842" v="117" actId="931"/>
          <ac:picMkLst>
            <pc:docMk/>
            <pc:sldMk cId="486638802" sldId="270"/>
            <ac:picMk id="5" creationId="{86ABCED3-3A28-CDCF-043A-23AA65BB9956}"/>
          </ac:picMkLst>
        </pc:picChg>
        <pc:picChg chg="add del mod">
          <ac:chgData name="Balaji N" userId="44f2e2f7dfcbd0a2" providerId="LiveId" clId="{243457C3-9DE3-4756-966D-B220E1340004}" dt="2023-07-17T13:05:29.372" v="119" actId="478"/>
          <ac:picMkLst>
            <pc:docMk/>
            <pc:sldMk cId="486638802" sldId="270"/>
            <ac:picMk id="7" creationId="{18C201C1-4D47-304C-7A9B-8BD22A905898}"/>
          </ac:picMkLst>
        </pc:picChg>
        <pc:picChg chg="add mod">
          <ac:chgData name="Balaji N" userId="44f2e2f7dfcbd0a2" providerId="LiveId" clId="{243457C3-9DE3-4756-966D-B220E1340004}" dt="2023-07-17T13:07:46.151" v="120" actId="931"/>
          <ac:picMkLst>
            <pc:docMk/>
            <pc:sldMk cId="486638802" sldId="270"/>
            <ac:picMk id="11" creationId="{7F36508D-D68A-C7FF-2966-A9FC53A6D11F}"/>
          </ac:picMkLst>
        </pc:picChg>
      </pc:sldChg>
      <pc:sldChg chg="addSp delSp modSp new mod">
        <pc:chgData name="Balaji N" userId="44f2e2f7dfcbd0a2" providerId="LiveId" clId="{243457C3-9DE3-4756-966D-B220E1340004}" dt="2023-07-17T13:10:28.118" v="171" actId="20577"/>
        <pc:sldMkLst>
          <pc:docMk/>
          <pc:sldMk cId="188751087" sldId="271"/>
        </pc:sldMkLst>
        <pc:spChg chg="mod">
          <ac:chgData name="Balaji N" userId="44f2e2f7dfcbd0a2" providerId="LiveId" clId="{243457C3-9DE3-4756-966D-B220E1340004}" dt="2023-07-17T13:10:28.118" v="171" actId="20577"/>
          <ac:spMkLst>
            <pc:docMk/>
            <pc:sldMk cId="188751087" sldId="271"/>
            <ac:spMk id="2" creationId="{C7400FE2-5FBA-C575-4A00-3DA134259389}"/>
          </ac:spMkLst>
        </pc:spChg>
        <pc:spChg chg="del">
          <ac:chgData name="Balaji N" userId="44f2e2f7dfcbd0a2" providerId="LiveId" clId="{243457C3-9DE3-4756-966D-B220E1340004}" dt="2023-07-17T13:08:05.478" v="122" actId="931"/>
          <ac:spMkLst>
            <pc:docMk/>
            <pc:sldMk cId="188751087" sldId="271"/>
            <ac:spMk id="3" creationId="{163DAA61-3593-5C3E-41F5-A587D38C5611}"/>
          </ac:spMkLst>
        </pc:spChg>
        <pc:picChg chg="add mod">
          <ac:chgData name="Balaji N" userId="44f2e2f7dfcbd0a2" providerId="LiveId" clId="{243457C3-9DE3-4756-966D-B220E1340004}" dt="2023-07-17T13:09:56.913" v="149" actId="1076"/>
          <ac:picMkLst>
            <pc:docMk/>
            <pc:sldMk cId="188751087" sldId="271"/>
            <ac:picMk id="5" creationId="{97A41E23-C6CD-0646-DC4C-1C706A40E651}"/>
          </ac:picMkLst>
        </pc:picChg>
        <pc:picChg chg="add del mod">
          <ac:chgData name="Balaji N" userId="44f2e2f7dfcbd0a2" providerId="LiveId" clId="{243457C3-9DE3-4756-966D-B220E1340004}" dt="2023-07-17T13:08:26.118" v="124" actId="931"/>
          <ac:picMkLst>
            <pc:docMk/>
            <pc:sldMk cId="188751087" sldId="271"/>
            <ac:picMk id="7" creationId="{EB93F0E3-1CF0-2BC9-9B60-FEE14CFA0C96}"/>
          </ac:picMkLst>
        </pc:picChg>
        <pc:picChg chg="add mod">
          <ac:chgData name="Balaji N" userId="44f2e2f7dfcbd0a2" providerId="LiveId" clId="{243457C3-9DE3-4756-966D-B220E1340004}" dt="2023-07-17T13:10:11.745" v="154" actId="1076"/>
          <ac:picMkLst>
            <pc:docMk/>
            <pc:sldMk cId="188751087" sldId="271"/>
            <ac:picMk id="9" creationId="{287BB50E-8269-B2AE-8EEC-37741B991234}"/>
          </ac:picMkLst>
        </pc:picChg>
      </pc:sldChg>
      <pc:sldChg chg="new">
        <pc:chgData name="Balaji N" userId="44f2e2f7dfcbd0a2" providerId="LiveId" clId="{243457C3-9DE3-4756-966D-B220E1340004}" dt="2023-07-17T13:09:00.747" v="146" actId="680"/>
        <pc:sldMkLst>
          <pc:docMk/>
          <pc:sldMk cId="334092677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445D-1002-E78F-A5B3-C8E7CCADB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F737-CFA9-FA7D-6EEC-B61E254D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31EF-A8F9-0526-F5D3-E0C24158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D041-EE96-B5EF-FB52-02C79797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94DE-5944-6C83-A8C9-4FBFB4F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31D6-2F40-AFEB-10B6-C9A93381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A6C52-CF38-37AC-0E71-B098E958B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9D16-92C6-A9A0-A3C3-A029597F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A542-5654-CD6E-B418-07DB2E6E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B0C4-B41E-1FCD-E175-E4728C3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6E27-762F-473E-4A62-C45D56618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4E5F-D560-D95B-F5C8-156F7154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A7B8-CD92-075E-76D6-A2CA67C3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C27B-FD9B-A8C3-1793-4C08BB5E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1924-79BF-C18B-ABC5-77DD2CC8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0BED-B689-44FA-B88B-1BAE6AF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AA8F-4988-E7A4-F1CF-19B09CAE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5E23-FEFB-074A-72AD-D06BBAD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5D972-B4EB-7998-1FE4-D9A39C8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5AE8-9188-0908-4C5A-20B9416D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08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7A5C-9EE1-930B-543A-82AC2FF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27EE-47E2-FF0F-4FED-C90B497D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B2F4-529D-A824-AB9C-65328B4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271D-503C-5A9B-D137-916DD741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B9CA-D0E7-A8EC-0103-FA0B41B3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3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F1FD-DE88-0A3E-8EF8-5283C946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B490-E49B-3286-3265-4503404AA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302DD-7BDD-95B2-6509-D9881B297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6EB2-91D6-3EB2-204F-09B56048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3412-70F1-D167-7839-6D8EFC0E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6A7F7-5938-F1F9-CD11-3CDA2C1C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2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B451-C59A-DCCD-BE67-9D8B778A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326D-87D4-0702-DE04-57359DCF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04C5-F620-CF87-87E3-A1FF945F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A3D7-A4C5-5A7B-0148-EE07E4F19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43DC1-4AD8-7E8F-A8CE-858A3CC5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89267-5886-5D7B-A38E-59DC0D2B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D09EF-AC72-3D79-6D1A-947135AB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02EC-8264-2A02-BE08-DC61DDD1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A99A-3AD0-062B-808F-F2DB1D32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72529-3BBC-7367-D5D0-92A5A575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16FDE-99AA-0E0B-E96F-3CB6B7E9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A7F80-58F3-A5C3-6998-24518BCF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4402C-AB3B-60A2-0C9A-139C440E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21D6A-5C99-225E-3612-E32A9560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FA4A6-1C5E-C4F3-1A3D-2C2A088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0ECA-1640-104F-501E-A1955F5A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6ECA-992A-542C-0EA0-2994D9E1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48392-EA86-2E7F-7DA1-73CF1F85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7160A-12DF-3B02-F0F9-81BC1D00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97547-2D2B-D874-CC62-953F7742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2F394-28EB-D360-B158-7E0F596C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1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28B4-765F-C6F9-1600-A82189EB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9BB69-6031-3939-58CB-FE84B7592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88BF-81C5-F45B-76CC-DB258876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699F-8ED1-017D-326A-E8784EE7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DA230-9F03-221D-3712-3C9243AF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18056-3C01-D846-7AF7-DB0ED9D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F071-73A7-0E67-3DC4-3B7D69F7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03468-3784-4CC4-C270-9F0A7A1A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8EAB-7630-41F0-205D-C0C704DE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09B7-77E5-478D-A99F-DA584422723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1C04-4853-D837-7CEB-04554EB06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D798-5ACF-4860-6860-3392049D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2A83-ABF4-49B1-9CAD-9540A4AA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2DD3-173B-BA28-DEFE-D45CD7AD1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RFID RC522 Interfacing with </a:t>
            </a:r>
            <a:r>
              <a:rPr lang="en-US" b="1" dirty="0" err="1"/>
              <a:t>NodeMCU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6FB12-B1A4-7EB2-F8A2-35D9E67D0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0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E0DA-347A-3F02-EDA8-B494538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MCU PIN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4EEDD-D0A5-98A7-C310-2FB9016E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69" y="1693395"/>
            <a:ext cx="6864772" cy="4512444"/>
          </a:xfrm>
        </p:spPr>
      </p:pic>
    </p:spTree>
    <p:extLst>
      <p:ext uri="{BB962C8B-B14F-4D97-AF65-F5344CB8AC3E}">
        <p14:creationId xmlns:p14="http://schemas.microsoft.com/office/powerpoint/2010/main" val="379484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374F-48FA-BA3A-E5EE-86858D54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MFRC522 RFID Reader Interfaced With </a:t>
            </a:r>
            <a:r>
              <a:rPr lang="en-US" dirty="0" err="1"/>
              <a:t>NodeMCU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9807-11F0-D10D-F276-C592BB03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 err="1"/>
              <a:t>NodeMCU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MFRC522 RFID Reader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RFID Tags ( 13.56 MHz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Bread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Jumper Wires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Micro USB Cable</a:t>
            </a:r>
          </a:p>
          <a:p>
            <a:r>
              <a:rPr lang="en-US" sz="2400" u="sng" dirty="0"/>
              <a:t>Specifications</a:t>
            </a: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Input voltage: 3.3v 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Frequency: 13.56MH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5230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3A3B-168C-B4BA-73B3-361EBF8D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95801-9BC1-8EEC-118F-7639E19E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14" y="1825625"/>
            <a:ext cx="64008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3A6B6-304C-A702-7E3E-1F9BC7608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" y="982412"/>
            <a:ext cx="4132847" cy="55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B163-799C-B083-DA5F-3FE77739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Servo Motor with </a:t>
            </a:r>
            <a:r>
              <a:rPr lang="en-US" dirty="0" err="1"/>
              <a:t>NodeMCU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1A6B-106C-DED4-8CD5-1E8695C5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Steps to include libraries for RFID in Arduino: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Download the RFID library here created by </a:t>
            </a:r>
            <a:r>
              <a:rPr lang="en-US" sz="2400" dirty="0" err="1"/>
              <a:t>miguelbalboa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Unzip the RFID library.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Install the RFID library in your Arduino IDE.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Restart your Arduino IDE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73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F53D-9099-0900-9651-CA039212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36508D-D68A-C7FF-2966-A9FC53A6D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8663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FE2-5FBA-C575-4A00-3DA13425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/>
              <a:t>MCU with RFID RC522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41E23-C6CD-0646-DC4C-1C706A40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1" y="2080427"/>
            <a:ext cx="5184129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BB50E-8269-B2AE-8EEC-37741B991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4175"/>
            <a:ext cx="5107711" cy="41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9E17-180C-4DEE-7BC3-30B4E74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B194-7BC0-6F33-0343-06DAFD00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2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0335-D0A1-EE50-F43A-A5D7150F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3A16-293F-E3F3-8247-3681BC1E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err="1"/>
              <a:t>NodeMCU</a:t>
            </a:r>
            <a:r>
              <a:rPr lang="en-US" sz="2400" dirty="0"/>
              <a:t> is a low-cost open source IoT platform.</a:t>
            </a:r>
            <a:endParaRPr lang="en-US" sz="2400" baseline="30000" dirty="0"/>
          </a:p>
          <a:p>
            <a:pPr algn="just"/>
            <a:r>
              <a:rPr lang="en-US" sz="2400" dirty="0"/>
              <a:t>It is an open source firmware.</a:t>
            </a:r>
          </a:p>
          <a:p>
            <a:pPr algn="just"/>
            <a:r>
              <a:rPr lang="en-US" sz="2400" dirty="0"/>
              <a:t>It runs </a:t>
            </a:r>
            <a:r>
              <a:rPr lang="en-US" sz="2400" dirty="0" err="1"/>
              <a:t>runs</a:t>
            </a:r>
            <a:r>
              <a:rPr lang="en-US" sz="2400" dirty="0"/>
              <a:t> on the ESP8266 Wi-Fi </a:t>
            </a:r>
            <a:r>
              <a:rPr lang="en-US" sz="2400" dirty="0" err="1"/>
              <a:t>SoC.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On December 30, 2013, Espressif Systems</a:t>
            </a:r>
            <a:r>
              <a:rPr lang="en-US" sz="2400" baseline="30000" dirty="0"/>
              <a:t> </a:t>
            </a:r>
            <a:r>
              <a:rPr lang="en-US" sz="2400" dirty="0"/>
              <a:t>began production of the ESP8266.</a:t>
            </a:r>
          </a:p>
          <a:p>
            <a:pPr algn="just"/>
            <a:r>
              <a:rPr lang="en-US" sz="2400" dirty="0" err="1"/>
              <a:t>NodeMCU</a:t>
            </a:r>
            <a:r>
              <a:rPr lang="en-US" sz="2400" dirty="0"/>
              <a:t> started on 13 Oct 2014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766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97D2-41AC-FF70-1CD1-3113EF58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CF62-9B17-7BBA-45B5-BAC20B35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RFID (radio frequency identification) is a form of wireless communication that incorporates the use of electromagnetic or electrostatic coupling in the radio frequency portion of the electromagnetic spectrum to uniquely identify an object, animal or person.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sz="2200" dirty="0"/>
              <a:t>An RFID sensor is a tag that uses electromagnetic fields to identify and track assets automatically.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RFID system consists of three components: </a:t>
            </a:r>
          </a:p>
          <a:p>
            <a:pPr marL="914400" lvl="1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	A scanning antenna, </a:t>
            </a:r>
          </a:p>
          <a:p>
            <a:pPr marL="914400" lvl="1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	A transceiver and </a:t>
            </a:r>
          </a:p>
          <a:p>
            <a:pPr marL="914400" lvl="1" indent="-4572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	A transponder.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4940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7130-1674-F23E-3BB1-2FBE126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986C-5270-A8C4-B04D-3B974375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/>
              <a:t>RFID Reader = Antenna + Transceiver .</a:t>
            </a:r>
          </a:p>
          <a:p>
            <a:pPr algn="just"/>
            <a:r>
              <a:rPr lang="en-US" sz="2200" dirty="0"/>
              <a:t>The RFID reader is a network-connected device that can be portable or permanently attached. </a:t>
            </a:r>
          </a:p>
          <a:p>
            <a:pPr algn="just"/>
            <a:r>
              <a:rPr lang="en-US" sz="2200" dirty="0"/>
              <a:t>It uses radio waves to transmit signals that activate the tag. Once activated, the tag sends a wave back to the antenna, where it is translated into data.</a:t>
            </a:r>
          </a:p>
          <a:p>
            <a:pPr algn="just"/>
            <a:r>
              <a:rPr lang="en-US" sz="2200" dirty="0"/>
              <a:t>There are two types of RFID readers:</a:t>
            </a:r>
          </a:p>
          <a:p>
            <a:pPr lvl="1" algn="just"/>
            <a:r>
              <a:rPr lang="en-US" sz="2200" dirty="0"/>
              <a:t>Fixed readers and </a:t>
            </a:r>
          </a:p>
          <a:p>
            <a:pPr lvl="1" algn="just"/>
            <a:r>
              <a:rPr lang="en-US" sz="2200" dirty="0"/>
              <a:t>Mobile readers.</a:t>
            </a:r>
            <a:endParaRPr lang="en-IN" sz="2200" dirty="0"/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421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E8FB-F4BE-141D-3F08-AE17F002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3467-E31D-FA3B-E47C-AAE57BE4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RFID tag is the transponder.</a:t>
            </a:r>
          </a:p>
          <a:p>
            <a:pPr algn="just"/>
            <a:r>
              <a:rPr lang="en-US" sz="2200" dirty="0"/>
              <a:t>RFID tags are made up of an integrated circuit (IC), an antenna and a substrate. </a:t>
            </a:r>
          </a:p>
          <a:p>
            <a:pPr algn="just"/>
            <a:r>
              <a:rPr lang="en-US" sz="2200" dirty="0"/>
              <a:t>The part of an RFID tag that encodes identifying information is called the RFID inlay.</a:t>
            </a:r>
          </a:p>
          <a:p>
            <a:pPr algn="just"/>
            <a:r>
              <a:rPr lang="en-US" sz="2200" dirty="0"/>
              <a:t>The read range for RFID tags varies based on following factors 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/>
              <a:t>Including the type of tag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/>
              <a:t>Type of reader,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/>
              <a:t>RFID frequency and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/>
              <a:t>Interference in the surrounding environment or from other RFID tags and readers.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Active RFID: </a:t>
            </a:r>
            <a:r>
              <a:rPr lang="en-US" sz="2200" dirty="0"/>
              <a:t>An active RFID tag has its own power source, often a battery.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Passive RFID:</a:t>
            </a:r>
            <a:r>
              <a:rPr lang="en-US" sz="2200" dirty="0"/>
              <a:t> A passive RFID tag receives its power from the reading antenna, whose electromagnetic wave induces a current in the RFID tag's antenna.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8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7635-B8E0-7C6D-E633-8370E430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873-FB50-ABD0-E4B9-A67BBEDB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There are three main types of RFID systems:</a:t>
            </a:r>
          </a:p>
          <a:p>
            <a:pPr lvl="1" algn="just"/>
            <a:r>
              <a:rPr lang="en-US" sz="1900" b="1" dirty="0"/>
              <a:t>Low-frequency RFID systems.</a:t>
            </a:r>
            <a:r>
              <a:rPr lang="en-US" sz="1900" dirty="0"/>
              <a:t> These range from 30 KHzto 500 </a:t>
            </a:r>
            <a:r>
              <a:rPr lang="en-US" sz="1900" dirty="0" err="1"/>
              <a:t>KHz</a:t>
            </a:r>
            <a:r>
              <a:rPr lang="en-US" sz="1900" dirty="0"/>
              <a:t>, though the typical frequency is 125 KHz. LF RFID has short transmission ranges, generally anywhere from a few inches to less than six feet.</a:t>
            </a:r>
          </a:p>
          <a:p>
            <a:pPr lvl="1" algn="just"/>
            <a:r>
              <a:rPr lang="en-US" sz="1900" b="1" dirty="0"/>
              <a:t>High-frequency RFID system</a:t>
            </a:r>
            <a:r>
              <a:rPr lang="en-US" sz="1900" dirty="0"/>
              <a:t> These range from 3 MHzto 30 MHz, with the typical HF frequency being 13.56 </a:t>
            </a:r>
            <a:r>
              <a:rPr lang="en-US" sz="1900" dirty="0" err="1"/>
              <a:t>MHz.</a:t>
            </a:r>
            <a:r>
              <a:rPr lang="en-US" sz="1900" dirty="0"/>
              <a:t> The standard range is anywhere from a few inches to several feet.</a:t>
            </a:r>
          </a:p>
          <a:p>
            <a:pPr lvl="1" algn="just"/>
            <a:r>
              <a:rPr lang="en-US" sz="1900" b="1" dirty="0"/>
              <a:t>UHF RFID systems.</a:t>
            </a:r>
            <a:r>
              <a:rPr lang="en-US" sz="1900" dirty="0"/>
              <a:t> These range from 300 MHz to 960 MHz, with the typical frequency of 433 MHz and can generally be read from 25-plus feet away.</a:t>
            </a:r>
          </a:p>
          <a:p>
            <a:pPr lvl="1" algn="just"/>
            <a:r>
              <a:rPr lang="en-US" sz="1900" b="1" dirty="0"/>
              <a:t>Microwave RFID systems.</a:t>
            </a:r>
            <a:r>
              <a:rPr lang="en-US" sz="1900" dirty="0"/>
              <a:t> These run at 2.45 </a:t>
            </a:r>
            <a:r>
              <a:rPr lang="en-US" sz="1900" dirty="0" err="1"/>
              <a:t>Ghz</a:t>
            </a:r>
            <a:r>
              <a:rPr lang="en-US" sz="1900" dirty="0"/>
              <a:t> and can be read from 30-plus feet away</a:t>
            </a:r>
            <a:r>
              <a:rPr lang="en-US" sz="1800" dirty="0"/>
              <a:t>.</a:t>
            </a:r>
          </a:p>
          <a:p>
            <a:pPr algn="just"/>
            <a:r>
              <a:rPr lang="en-US" sz="2200" dirty="0"/>
              <a:t>Frequencies vary greatly depending on country and region.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147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6EA0-78A3-70FB-3C86-9DDC3D40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RFID tags and Bar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C24CCE-00F7-896F-A619-1B482B2E4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401133"/>
              </p:ext>
            </p:extLst>
          </p:nvPr>
        </p:nvGraphicFramePr>
        <p:xfrm>
          <a:off x="2107933" y="1690688"/>
          <a:ext cx="6766560" cy="4989686"/>
        </p:xfrm>
        <a:graphic>
          <a:graphicData uri="http://schemas.openxmlformats.org/drawingml/2006/table">
            <a:tbl>
              <a:tblPr/>
              <a:tblGrid>
                <a:gridCol w="3414198">
                  <a:extLst>
                    <a:ext uri="{9D8B030D-6E8A-4147-A177-3AD203B41FA5}">
                      <a16:colId xmlns:a16="http://schemas.microsoft.com/office/drawing/2014/main" val="2237302205"/>
                    </a:ext>
                  </a:extLst>
                </a:gridCol>
                <a:gridCol w="3352362">
                  <a:extLst>
                    <a:ext uri="{9D8B030D-6E8A-4147-A177-3AD203B41FA5}">
                      <a16:colId xmlns:a16="http://schemas.microsoft.com/office/drawing/2014/main" val="2638172463"/>
                    </a:ext>
                  </a:extLst>
                </a:gridCol>
              </a:tblGrid>
              <a:tr h="755907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RFID tags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Barcodes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32353"/>
                  </a:ext>
                </a:extLst>
              </a:tr>
              <a:tr h="62936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Can identify individual objects without direct line of sight.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Direct line of sight required for scanning.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759881"/>
                  </a:ext>
                </a:extLst>
              </a:tr>
              <a:tr h="92687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Can scan items from inches to feet away, depending on type of tag and reader.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Require closer proximity for scanning.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509399"/>
                  </a:ext>
                </a:extLst>
              </a:tr>
              <a:tr h="4806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Data can be updated in real time.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Data is read-only and can't be changed.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69645"/>
                  </a:ext>
                </a:extLst>
              </a:tr>
              <a:tr h="33186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Require a power source.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No power source needed.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997313"/>
                  </a:ext>
                </a:extLst>
              </a:tr>
              <a:tr h="62936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Read time is less than 100 milliseconds per tag.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Read time is half a second or more per tag.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318266"/>
                  </a:ext>
                </a:extLst>
              </a:tr>
              <a:tr h="107562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Contain a sensor attached to an antenna, often contained in a plastic cover and more costly than barcodes.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Printed on the outside of an object and more subject to wear</a:t>
                      </a:r>
                    </a:p>
                  </a:txBody>
                  <a:tcPr marL="17597" marR="17597" marT="17597" marB="1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66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732D-D8C1-CBFE-5BA5-7C141688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AC08-2DB4-80F5-F3AF-2A37033B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pet and livestock tracking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inventory management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asset tracking and equipment tracking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cargo and supply chain logistics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vehicle tracking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22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610-6A0D-D190-BBA9-9A68BB78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MCU PIN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B8EE-0898-D0C4-680C-41355068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err="1"/>
              <a:t>NodeMCU</a:t>
            </a:r>
            <a:r>
              <a:rPr lang="en-US" sz="2200" dirty="0"/>
              <a:t> provides access to the GPIO (General Purpose Input/Output) and a pin mapping table is part of the API documentation.</a:t>
            </a:r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D11B1-07FA-6517-7E7C-951E0524B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7660"/>
              </p:ext>
            </p:extLst>
          </p:nvPr>
        </p:nvGraphicFramePr>
        <p:xfrm>
          <a:off x="1799924" y="2398874"/>
          <a:ext cx="4177364" cy="734524"/>
        </p:xfrm>
        <a:graphic>
          <a:graphicData uri="http://schemas.openxmlformats.org/drawingml/2006/table">
            <a:tbl>
              <a:tblPr/>
              <a:tblGrid>
                <a:gridCol w="1366788">
                  <a:extLst>
                    <a:ext uri="{9D8B030D-6E8A-4147-A177-3AD203B41FA5}">
                      <a16:colId xmlns:a16="http://schemas.microsoft.com/office/drawing/2014/main" val="1251879590"/>
                    </a:ext>
                  </a:extLst>
                </a:gridCol>
                <a:gridCol w="2810576">
                  <a:extLst>
                    <a:ext uri="{9D8B030D-6E8A-4147-A177-3AD203B41FA5}">
                      <a16:colId xmlns:a16="http://schemas.microsoft.com/office/drawing/2014/main" val="2005043554"/>
                    </a:ext>
                  </a:extLst>
                </a:gridCol>
              </a:tblGrid>
              <a:tr h="234956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3233"/>
                  </a:ext>
                </a:extLst>
              </a:tr>
              <a:tr h="234956"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8967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64CC09-D186-A525-20BF-A1380DB23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57929"/>
              </p:ext>
            </p:extLst>
          </p:nvPr>
        </p:nvGraphicFramePr>
        <p:xfrm>
          <a:off x="4291263" y="2263894"/>
          <a:ext cx="3609474" cy="477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67">
                  <a:extLst>
                    <a:ext uri="{9D8B030D-6E8A-4147-A177-3AD203B41FA5}">
                      <a16:colId xmlns:a16="http://schemas.microsoft.com/office/drawing/2014/main" val="358206474"/>
                    </a:ext>
                  </a:extLst>
                </a:gridCol>
                <a:gridCol w="2098307">
                  <a:extLst>
                    <a:ext uri="{9D8B030D-6E8A-4147-A177-3AD203B41FA5}">
                      <a16:colId xmlns:a16="http://schemas.microsoft.com/office/drawing/2014/main" val="4089245465"/>
                    </a:ext>
                  </a:extLst>
                </a:gridCol>
              </a:tblGrid>
              <a:tr h="260405">
                <a:tc>
                  <a:txBody>
                    <a:bodyPr/>
                    <a:lstStyle/>
                    <a:p>
                      <a:r>
                        <a:rPr lang="en-IN" sz="1900" dirty="0"/>
                        <a:t>I/O index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ESP8266 pin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703651543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 dirty="0"/>
                        <a:t>0 [*]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GPIO16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28666066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1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GPIO5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051301889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2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GPIO4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77606043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3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GPIO0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46801349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 dirty="0"/>
                        <a:t>4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GPIO2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902378942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5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GPIO14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6393602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6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GPIO12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327993814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7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GPIO13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437896237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8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GPIO15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36751166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/>
                        <a:t>9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GPIO3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948192440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 dirty="0"/>
                        <a:t>11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GPIO9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71044767"/>
                  </a:ext>
                </a:extLst>
              </a:tr>
              <a:tr h="278677">
                <a:tc>
                  <a:txBody>
                    <a:bodyPr/>
                    <a:lstStyle/>
                    <a:p>
                      <a:r>
                        <a:rPr lang="en-IN" sz="1900" dirty="0"/>
                        <a:t>12 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GPIO10 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80642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1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755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RFID RC522 Interfacing with NodeMCU </vt:lpstr>
      <vt:lpstr>PowerPoint Presentation</vt:lpstr>
      <vt:lpstr>RFID</vt:lpstr>
      <vt:lpstr>RFID Reader</vt:lpstr>
      <vt:lpstr>RFID Tag </vt:lpstr>
      <vt:lpstr>RFID Systems</vt:lpstr>
      <vt:lpstr>Difference between RFID tags and Bar Codes</vt:lpstr>
      <vt:lpstr>RFID applications </vt:lpstr>
      <vt:lpstr>Node MCU PIN Configuration</vt:lpstr>
      <vt:lpstr>Node MCU PIN DIAGRAM</vt:lpstr>
      <vt:lpstr>MFRC522 RFID Reader Interfaced With NodeMCU</vt:lpstr>
      <vt:lpstr>PowerPoint Presentation</vt:lpstr>
      <vt:lpstr>Interface Servo Motor with NodeMCU</vt:lpstr>
      <vt:lpstr>Connection</vt:lpstr>
      <vt:lpstr>Node MCU with RFID RC522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RC522 Interfacing with NodeMCU </dc:title>
  <dc:creator>Balaji N</dc:creator>
  <cp:lastModifiedBy>Balaji N</cp:lastModifiedBy>
  <cp:revision>1</cp:revision>
  <dcterms:created xsi:type="dcterms:W3CDTF">2023-07-17T12:18:01Z</dcterms:created>
  <dcterms:modified xsi:type="dcterms:W3CDTF">2023-07-17T13:10:28Z</dcterms:modified>
</cp:coreProperties>
</file>