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5" r:id="rId6"/>
    <p:sldId id="264" r:id="rId7"/>
    <p:sldId id="271" r:id="rId8"/>
    <p:sldId id="266" r:id="rId9"/>
    <p:sldId id="267" r:id="rId10"/>
    <p:sldId id="260" r:id="rId11"/>
    <p:sldId id="268" r:id="rId12"/>
    <p:sldId id="261" r:id="rId13"/>
    <p:sldId id="272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 smtClean="0"/>
              <a:t>Anand</a:t>
            </a:r>
            <a:r>
              <a:rPr lang="en-US" dirty="0" smtClean="0"/>
              <a:t> Kumar Singh</a:t>
            </a:r>
            <a:r>
              <a:rPr smtClean="0"/>
              <a:t> </a:t>
            </a:r>
            <a:r>
              <a:rPr lang="en-US" dirty="0" smtClean="0"/>
              <a:t>– Data Analyst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14282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RFM Analysis and Customer Classification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142844" y="1428742"/>
            <a:ext cx="4786346" cy="36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sz="1400" dirty="0" smtClean="0"/>
              <a:t> The RFM analysis is utilized to identify the customers a business should prioritize in order to enhance revenue and value.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By utilizing the RFM (</a:t>
            </a:r>
            <a:r>
              <a:rPr lang="en-US" sz="1400" dirty="0" err="1" smtClean="0"/>
              <a:t>Recency</a:t>
            </a:r>
            <a:r>
              <a:rPr lang="en-US" sz="1400" dirty="0" smtClean="0"/>
              <a:t>, Frequency, and Monetary) model, customers who have demonstrated significant engagement across these three categories (in terms of </a:t>
            </a:r>
            <a:r>
              <a:rPr lang="en-US" sz="1400" dirty="0" err="1" smtClean="0"/>
              <a:t>Recency</a:t>
            </a:r>
            <a:r>
              <a:rPr lang="en-US" sz="1400" dirty="0" smtClean="0"/>
              <a:t>/Frequency/Profits) can be identified as shown in the Graph.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We have assigned greater importance to </a:t>
            </a:r>
            <a:r>
              <a:rPr lang="en-US" sz="1400" dirty="0" err="1" smtClean="0"/>
              <a:t>Recency</a:t>
            </a:r>
            <a:r>
              <a:rPr lang="en-US" sz="1400" dirty="0" smtClean="0"/>
              <a:t>, as it has been observed that the most recent customers actually contribute the highest revenue. (Customer retention is also a crucial aspect that we considered.)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714494"/>
            <a:ext cx="3867625" cy="2808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5720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Classification – Targeting High Value Customers</a:t>
            </a:r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500034" y="1500180"/>
            <a:ext cx="7215238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The high value customers that should be targeted from the new list must have following attribute: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High RFM Score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Working in the financial services, health and manufacturing industry sector.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Aged between 30-50.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Who are currently living in NSW, VIC.</a:t>
            </a: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85720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for High Value Customer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785786" y="1428742"/>
            <a:ext cx="6500858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Please see below the list of some valuable customers</a:t>
            </a:r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786" y="2071684"/>
          <a:ext cx="7715304" cy="28732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7256"/>
                <a:gridCol w="1500198"/>
                <a:gridCol w="571504"/>
                <a:gridCol w="928694"/>
                <a:gridCol w="964413"/>
                <a:gridCol w="964413"/>
                <a:gridCol w="964413"/>
                <a:gridCol w="964413"/>
              </a:tblGrid>
              <a:tr h="312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Bike related purchases over the last 3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Wealth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RFM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Cary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Manufacturing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Mass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NSW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444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Verla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Mayor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Heinrik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Efren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Hakim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/>
                        <a:t>Annis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Manufacturing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Mass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VIC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444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20" marR="7620" marT="7620" anchor="b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85720" y="857238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for new Target Customers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785786" y="1357304"/>
            <a:ext cx="7358114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Please see below the list of some High potential revenue yielding Customers</a:t>
            </a:r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4348" y="1928808"/>
          <a:ext cx="7572427" cy="27628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61578"/>
                <a:gridCol w="1682762"/>
                <a:gridCol w="498932"/>
                <a:gridCol w="1183830"/>
                <a:gridCol w="1102186"/>
                <a:gridCol w="1061364"/>
                <a:gridCol w="1081775"/>
              </a:tblGrid>
              <a:tr h="575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Bike related purchases over the last 3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Wealth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Rutledge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Financial Services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Melba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Winnifred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 Services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Sybilla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 Services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Colene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 Services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Gale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 Services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</a:t>
                      </a:r>
                    </a:p>
                  </a:txBody>
                  <a:tcPr marL="7620" marR="7620" marT="7620" anchor="b"/>
                </a:tc>
              </a:tr>
              <a:tr h="312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Martelle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Manufacturing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Customer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NSW</a:t>
                      </a:r>
                    </a:p>
                  </a:txBody>
                  <a:tcPr marL="7620" marR="7620" marT="7620" anchor="b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14282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 and Recommend Top 1000 Customer to Target from Datasets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85720" y="1500181"/>
            <a:ext cx="4000528" cy="377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Problem Outline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Sprocket Central is a company specializing in premium bikes and cycling accessories.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Their marketing team wants to increase business sales by analyzing provided datasets.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The goal is to analyze the datasets and identify 1000 customers that Sprocket Central should target to maximize company value.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000" dirty="0" smtClean="0"/>
              <a:t>The analysis will involve three phases: Data Exploration, Model Development, and Interpretation.</a:t>
            </a:r>
            <a:endParaRPr/>
          </a:p>
        </p:txBody>
      </p:sp>
      <p:sp>
        <p:nvSpPr>
          <p:cNvPr id="10" name="Shape 73"/>
          <p:cNvSpPr/>
          <p:nvPr/>
        </p:nvSpPr>
        <p:spPr>
          <a:xfrm>
            <a:off x="4429124" y="1500180"/>
            <a:ext cx="4714876" cy="3458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Contents of Data Analysis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“</a:t>
            </a:r>
            <a:r>
              <a:rPr lang="en-US" sz="1400" dirty="0" smtClean="0"/>
              <a:t>New” </a:t>
            </a:r>
            <a:r>
              <a:rPr lang="en-US" sz="1400" dirty="0" err="1" smtClean="0"/>
              <a:t>vs</a:t>
            </a:r>
            <a:r>
              <a:rPr lang="en-US" sz="1400" dirty="0" smtClean="0"/>
              <a:t> “Old” Customer Age Distribution.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Bike related purchases over the last 3 years by gender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Job industry distributions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Wealth segmentation by age category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Number of cars owned and not owned by state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RFM analysis and 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14282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Assessment and ‘Clean Up’</a:t>
            </a:r>
            <a:endParaRPr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8596" y="1857370"/>
          <a:ext cx="8286810" cy="236316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3830"/>
                <a:gridCol w="1183830"/>
                <a:gridCol w="1183830"/>
                <a:gridCol w="1183830"/>
                <a:gridCol w="1183830"/>
                <a:gridCol w="1183830"/>
                <a:gridCol w="1183830"/>
              </a:tblGrid>
              <a:tr h="315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554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Demographics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DOB:</a:t>
                      </a:r>
                      <a:r>
                        <a:rPr lang="en-US" baseline="0" dirty="0" smtClean="0"/>
                        <a:t> Inaccurate</a:t>
                      </a:r>
                    </a:p>
                    <a:p>
                      <a:r>
                        <a:rPr lang="en-US" baseline="0" dirty="0" smtClean="0"/>
                        <a:t>Age: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Title: Blanks</a:t>
                      </a:r>
                    </a:p>
                    <a:p>
                      <a:r>
                        <a:rPr lang="en-US" dirty="0" smtClean="0"/>
                        <a:t>Customer id:</a:t>
                      </a:r>
                      <a:r>
                        <a:rPr lang="en-US" baseline="0" dirty="0" smtClean="0"/>
                        <a:t> Blanks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Gender: Inconsistent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Deceased customers: filtered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column: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id: 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States: Inconsistent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Transactions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Profit: Missing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id: Incomplete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Online orders: Blanks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Brands: Blanks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Cancelled status order: Filtered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Price: Format</a:t>
                      </a:r>
                    </a:p>
                    <a:p>
                      <a:r>
                        <a:rPr lang="en-US" baseline="0" dirty="0" smtClean="0"/>
                        <a:t>Product sold date: Format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5720" y="78580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‘New’ </a:t>
            </a:r>
            <a:r>
              <a:rPr lang="en-US" dirty="0" err="1" smtClean="0"/>
              <a:t>vs</a:t>
            </a:r>
            <a:r>
              <a:rPr lang="en-US" dirty="0" smtClean="0"/>
              <a:t> ‘Old’ Customer Age Distribution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0" y="1295556"/>
            <a:ext cx="5429256" cy="384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sz="1400" dirty="0" smtClean="0"/>
              <a:t> The majority of customers in the "New" category are between the ages of 40-50. Similarly, "Old" category also fall within the 40-50 age range.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lowest age groups in both categories are 80 years and above.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‘New’ customers list indicates that most populated  age groups are 20-30 and 40-67.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‘Old’ customer list suggests 20-60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Notably, there is a significant decline in the number of customers in the 30-40 age group within the "New" category.</a:t>
            </a:r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1923"/>
          <a:stretch>
            <a:fillRect/>
          </a:stretch>
        </p:blipFill>
        <p:spPr bwMode="auto">
          <a:xfrm>
            <a:off x="5429256" y="3143254"/>
            <a:ext cx="3500462" cy="1739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285866"/>
            <a:ext cx="3481393" cy="171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23" name="Shape 72"/>
          <p:cNvSpPr/>
          <p:nvPr/>
        </p:nvSpPr>
        <p:spPr>
          <a:xfrm>
            <a:off x="285720" y="78580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related Purchases Over the Last 3 Years Based On Gender</a:t>
            </a:r>
            <a:endParaRPr/>
          </a:p>
        </p:txBody>
      </p:sp>
      <p:sp>
        <p:nvSpPr>
          <p:cNvPr id="124" name="Shape 73"/>
          <p:cNvSpPr/>
          <p:nvPr/>
        </p:nvSpPr>
        <p:spPr>
          <a:xfrm>
            <a:off x="214282" y="1714494"/>
            <a:ext cx="4572032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sz="1400" dirty="0" smtClean="0"/>
              <a:t> According to the data, females have made a higher average number of bike-related purchases in the past three years compared to males.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Females accounted for 53% of bike-related purchases, while men made up 47% of the purchases..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In the past three years, females have, on average, recorded 7% higher bike-related purchases compared to men.</a:t>
            </a:r>
            <a:endParaRPr sz="1400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143254"/>
            <a:ext cx="3448305" cy="1785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6"/>
            <a:ext cx="3429024" cy="172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5720" y="78580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 Distribution based on Profit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214282" y="1500180"/>
            <a:ext cx="413460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The three industry sectors generating the highest profits are Manufacturing (24%), Financial Services (23%), and Health (18%).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Agriculture (3%) and Telecommunications (2%) have the smallest customer base.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trend is expected since many of these industry sectors are situated in or near urban areas, making bikes a preferred mode of transportation for commuting.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5932"/>
            <a:ext cx="4262447" cy="2447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5720" y="78580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Profit by Wealth Segment &amp; Age Cluster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142844" y="1357304"/>
            <a:ext cx="4277476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 In general, the mass customer segment generates the highest profit across various age clusters.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Among different age clusters, the mass customers aged between 40-50 are more likely to contribute higher profits to the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observation also suggests a trend in buying power, where purchasing capacity tends to increase until the age of 50 and then gradually declines, resulting in lower profits.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94"/>
            <a:ext cx="4476701" cy="2643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14282" y="85723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Number of Cars Owned in each state</a:t>
            </a:r>
            <a:endParaRPr/>
          </a:p>
        </p:txBody>
      </p:sp>
      <p:sp>
        <p:nvSpPr>
          <p:cNvPr id="133" name="Shape 82"/>
          <p:cNvSpPr/>
          <p:nvPr/>
        </p:nvSpPr>
        <p:spPr>
          <a:xfrm>
            <a:off x="142844" y="1500180"/>
            <a:ext cx="4134600" cy="36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itchFamily="34" charset="0"/>
              <a:buChar char="•"/>
            </a:pPr>
            <a:r>
              <a:rPr lang="en-US" sz="1400" dirty="0" smtClean="0"/>
              <a:t> The state of NSW has the highest proportion of individuals who do not own a car. It appears that a larger sample size was collected from NSW compared to other regions, if not, then NSW must be targeted as it shows a highest potential.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Victoria, on the other hand, shows a relatively even distribution, although the number of individuals without car ownership is notably lower than in NSW.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QLD exhibits a relatively higher number of customers who own a car compared to other states.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32"/>
            <a:ext cx="4429156" cy="2658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964</Words>
  <PresentationFormat>On-screen Show (16:9)</PresentationFormat>
  <Paragraphs>237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 Kumar Singh</dc:creator>
  <cp:lastModifiedBy>Anand Kumar Singh</cp:lastModifiedBy>
  <cp:revision>123</cp:revision>
  <dcterms:modified xsi:type="dcterms:W3CDTF">2023-07-07T14:11:27Z</dcterms:modified>
</cp:coreProperties>
</file>