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2" r:id="rId7"/>
    <p:sldId id="263" r:id="rId8"/>
    <p:sldId id="270" r:id="rId9"/>
    <p:sldId id="271" r:id="rId10"/>
    <p:sldId id="272" r:id="rId11"/>
    <p:sldId id="273" r:id="rId12"/>
    <p:sldId id="274" r:id="rId13"/>
    <p:sldId id="275" r:id="rId14"/>
    <p:sldId id="286" r:id="rId15"/>
    <p:sldId id="287" r:id="rId16"/>
    <p:sldId id="276" r:id="rId17"/>
    <p:sldId id="277" r:id="rId18"/>
    <p:sldId id="278" r:id="rId19"/>
    <p:sldId id="279" r:id="rId20"/>
    <p:sldId id="280" r:id="rId21"/>
    <p:sldId id="281" r:id="rId22"/>
    <p:sldId id="282" r:id="rId23"/>
    <p:sldId id="283" r:id="rId24"/>
    <p:sldId id="284" r:id="rId25"/>
    <p:sldId id="285" r:id="rId26"/>
    <p:sldId id="265" r:id="rId27"/>
    <p:sldId id="266" r:id="rId28"/>
    <p:sldId id="267" r:id="rId29"/>
    <p:sldId id="268" r:id="rId30"/>
    <p:sldId id="269" r:id="rId31"/>
  </p:sldIdLst>
  <p:sldSz cx="9906000" cy="6858000" type="A4"/>
  <p:notesSz cx="6761163" cy="99425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W7hk/qLNfN1ed9AYLXNNVKqBe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yothiramu2001@gmail.com" initials="j" lastIdx="1" clrIdx="0">
    <p:extLst>
      <p:ext uri="{19B8F6BF-5375-455C-9EA6-DF929625EA0E}">
        <p15:presenceInfo xmlns:p15="http://schemas.microsoft.com/office/powerpoint/2012/main" userId="e4a4dd7db3cfab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92277C-E4E3-4873-BE2E-DD979A09BD6D}">
  <a:tblStyle styleId="{0992277C-E4E3-4873-BE2E-DD979A09BD6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532DD4A8-3B2D-43D1-9806-AF103E4E0B34}"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306" y="29"/>
      </p:cViewPr>
      <p:guideLst>
        <p:guide orient="horz" pos="2160"/>
        <p:guide pos="31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29837" cy="49712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29761" y="0"/>
            <a:ext cx="2929837" cy="497126"/>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43662"/>
            <a:ext cx="2929837" cy="497126"/>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1: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6: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6262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6: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6346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6: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5408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11: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12: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3: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61" name="Google Shape;161;p13: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14: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15: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3: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4: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5: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5162cdc9d_1_5:notes"/>
          <p:cNvSpPr txBox="1">
            <a:spLocks noGrp="1"/>
          </p:cNvSpPr>
          <p:nvPr>
            <p:ph type="body" idx="1"/>
          </p:nvPr>
        </p:nvSpPr>
        <p:spPr>
          <a:xfrm>
            <a:off x="676117" y="4722694"/>
            <a:ext cx="5409000" cy="4474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g155162cdc9d_1_5: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6: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6: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92734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6:notes"/>
          <p:cNvSpPr>
            <a:spLocks noGrp="1" noRot="1" noChangeAspect="1"/>
          </p:cNvSpPr>
          <p:nvPr>
            <p:ph type="sldImg" idx="2"/>
          </p:nvPr>
        </p:nvSpPr>
        <p:spPr>
          <a:xfrm>
            <a:off x="688975" y="746125"/>
            <a:ext cx="5383213"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423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17"/>
          <p:cNvSpPr txBox="1">
            <a:spLocks noGrp="1"/>
          </p:cNvSpPr>
          <p:nvPr>
            <p:ph type="ctrTitle"/>
          </p:nvPr>
        </p:nvSpPr>
        <p:spPr>
          <a:xfrm>
            <a:off x="742950" y="2130426"/>
            <a:ext cx="8420100" cy="14700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7"/>
          <p:cNvSpPr txBox="1">
            <a:spLocks noGrp="1"/>
          </p:cNvSpPr>
          <p:nvPr>
            <p:ph type="subTitle" idx="1"/>
          </p:nvPr>
        </p:nvSpPr>
        <p:spPr>
          <a:xfrm>
            <a:off x="1485900" y="3886200"/>
            <a:ext cx="6934200" cy="17526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9" name="Google Shape;19;p17"/>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7"/>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7"/>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26"/>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9" name="Google Shape;79;p26"/>
          <p:cNvSpPr txBox="1">
            <a:spLocks noGrp="1"/>
          </p:cNvSpPr>
          <p:nvPr>
            <p:ph type="body" idx="1"/>
          </p:nvPr>
        </p:nvSpPr>
        <p:spPr>
          <a:xfrm rot="5400000">
            <a:off x="2690018" y="-594518"/>
            <a:ext cx="4525963" cy="89154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0" name="Google Shape;80;p26"/>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26"/>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26"/>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27"/>
          <p:cNvSpPr txBox="1">
            <a:spLocks noGrp="1"/>
          </p:cNvSpPr>
          <p:nvPr>
            <p:ph type="title"/>
          </p:nvPr>
        </p:nvSpPr>
        <p:spPr>
          <a:xfrm rot="5400000">
            <a:off x="5370512" y="2085976"/>
            <a:ext cx="5851525" cy="22288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5" name="Google Shape;85;p27"/>
          <p:cNvSpPr txBox="1">
            <a:spLocks noGrp="1"/>
          </p:cNvSpPr>
          <p:nvPr>
            <p:ph type="body" idx="1"/>
          </p:nvPr>
        </p:nvSpPr>
        <p:spPr>
          <a:xfrm rot="5400000">
            <a:off x="830262" y="-60323"/>
            <a:ext cx="5851525" cy="652145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6" name="Google Shape;86;p27"/>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7" name="Google Shape;87;p27"/>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27"/>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8"/>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18"/>
          <p:cNvSpPr txBox="1">
            <a:spLocks noGrp="1"/>
          </p:cNvSpPr>
          <p:nvPr>
            <p:ph type="body" idx="1"/>
          </p:nvPr>
        </p:nvSpPr>
        <p:spPr>
          <a:xfrm>
            <a:off x="495300" y="1600201"/>
            <a:ext cx="89154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 name="Google Shape;25;p18"/>
          <p:cNvSpPr txBox="1">
            <a:spLocks noGrp="1"/>
          </p:cNvSpPr>
          <p:nvPr>
            <p:ph type="dt" idx="10"/>
          </p:nvPr>
        </p:nvSpPr>
        <p:spPr>
          <a:xfrm>
            <a:off x="519336" y="6308727"/>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18"/>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18"/>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28" name="Google Shape;28;p18"/>
          <p:cNvSpPr/>
          <p:nvPr/>
        </p:nvSpPr>
        <p:spPr>
          <a:xfrm>
            <a:off x="200472" y="6721476"/>
            <a:ext cx="294828" cy="91900"/>
          </a:xfrm>
          <a:prstGeom prst="rect">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9" name="Google Shape;29;p18"/>
          <p:cNvPicPr preferRelativeResize="0"/>
          <p:nvPr/>
        </p:nvPicPr>
        <p:blipFill rotWithShape="1">
          <a:blip r:embed="rId2">
            <a:alphaModFix/>
          </a:blip>
          <a:srcRect/>
          <a:stretch/>
        </p:blipFill>
        <p:spPr>
          <a:xfrm>
            <a:off x="272480" y="6705906"/>
            <a:ext cx="2416616" cy="15209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9"/>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2" name="Google Shape;32;p19"/>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19"/>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19"/>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20"/>
          <p:cNvSpPr txBox="1">
            <a:spLocks noGrp="1"/>
          </p:cNvSpPr>
          <p:nvPr>
            <p:ph type="title"/>
          </p:nvPr>
        </p:nvSpPr>
        <p:spPr>
          <a:xfrm>
            <a:off x="782506" y="4406901"/>
            <a:ext cx="8420100" cy="13620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7" name="Google Shape;37;p20"/>
          <p:cNvSpPr txBox="1">
            <a:spLocks noGrp="1"/>
          </p:cNvSpPr>
          <p:nvPr>
            <p:ph type="body" idx="1"/>
          </p:nvPr>
        </p:nvSpPr>
        <p:spPr>
          <a:xfrm>
            <a:off x="782506" y="2906713"/>
            <a:ext cx="8420100" cy="1500187"/>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8" name="Google Shape;38;p20"/>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20"/>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20"/>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21"/>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3" name="Google Shape;43;p21"/>
          <p:cNvSpPr txBox="1">
            <a:spLocks noGrp="1"/>
          </p:cNvSpPr>
          <p:nvPr>
            <p:ph type="body" idx="1"/>
          </p:nvPr>
        </p:nvSpPr>
        <p:spPr>
          <a:xfrm>
            <a:off x="495300" y="1600201"/>
            <a:ext cx="437515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21"/>
          <p:cNvSpPr txBox="1">
            <a:spLocks noGrp="1"/>
          </p:cNvSpPr>
          <p:nvPr>
            <p:ph type="body" idx="2"/>
          </p:nvPr>
        </p:nvSpPr>
        <p:spPr>
          <a:xfrm>
            <a:off x="5035550" y="1600201"/>
            <a:ext cx="437515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21"/>
          <p:cNvSpPr txBox="1">
            <a:spLocks noGrp="1"/>
          </p:cNvSpPr>
          <p:nvPr>
            <p:ph type="dt" idx="10"/>
          </p:nvPr>
        </p:nvSpPr>
        <p:spPr>
          <a:xfrm>
            <a:off x="1280592" y="6356351"/>
            <a:ext cx="26575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21"/>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21"/>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2"/>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0" name="Google Shape;50;p22"/>
          <p:cNvSpPr txBox="1">
            <a:spLocks noGrp="1"/>
          </p:cNvSpPr>
          <p:nvPr>
            <p:ph type="body" idx="1"/>
          </p:nvPr>
        </p:nvSpPr>
        <p:spPr>
          <a:xfrm>
            <a:off x="495300" y="1535113"/>
            <a:ext cx="4376870"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22"/>
          <p:cNvSpPr txBox="1">
            <a:spLocks noGrp="1"/>
          </p:cNvSpPr>
          <p:nvPr>
            <p:ph type="body" idx="2"/>
          </p:nvPr>
        </p:nvSpPr>
        <p:spPr>
          <a:xfrm>
            <a:off x="495300" y="2174875"/>
            <a:ext cx="4376870"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2" name="Google Shape;52;p22"/>
          <p:cNvSpPr txBox="1">
            <a:spLocks noGrp="1"/>
          </p:cNvSpPr>
          <p:nvPr>
            <p:ph type="body" idx="3"/>
          </p:nvPr>
        </p:nvSpPr>
        <p:spPr>
          <a:xfrm>
            <a:off x="5032111" y="1535113"/>
            <a:ext cx="4378590"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22"/>
          <p:cNvSpPr txBox="1">
            <a:spLocks noGrp="1"/>
          </p:cNvSpPr>
          <p:nvPr>
            <p:ph type="body" idx="4"/>
          </p:nvPr>
        </p:nvSpPr>
        <p:spPr>
          <a:xfrm>
            <a:off x="5032111" y="2174875"/>
            <a:ext cx="4378590"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4" name="Google Shape;54;p22"/>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22"/>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22"/>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7"/>
        <p:cNvGrpSpPr/>
        <p:nvPr/>
      </p:nvGrpSpPr>
      <p:grpSpPr>
        <a:xfrm>
          <a:off x="0" y="0"/>
          <a:ext cx="0" cy="0"/>
          <a:chOff x="0" y="0"/>
          <a:chExt cx="0" cy="0"/>
        </a:xfrm>
      </p:grpSpPr>
      <p:sp>
        <p:nvSpPr>
          <p:cNvPr id="58" name="Google Shape;58;p23"/>
          <p:cNvSpPr/>
          <p:nvPr/>
        </p:nvSpPr>
        <p:spPr>
          <a:xfrm>
            <a:off x="0" y="0"/>
            <a:ext cx="9906000" cy="152400"/>
          </a:xfrm>
          <a:prstGeom prst="rect">
            <a:avLst/>
          </a:prstGeom>
          <a:solidFill>
            <a:srgbClr val="0099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 name="Google Shape;59;p23"/>
          <p:cNvSpPr/>
          <p:nvPr/>
        </p:nvSpPr>
        <p:spPr>
          <a:xfrm>
            <a:off x="0" y="6705600"/>
            <a:ext cx="9906000" cy="152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 name="Google Shape;60;p23"/>
          <p:cNvSpPr txBox="1"/>
          <p:nvPr/>
        </p:nvSpPr>
        <p:spPr>
          <a:xfrm>
            <a:off x="0" y="6654842"/>
            <a:ext cx="2747868"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Calibri"/>
                <a:ea typeface="Calibri"/>
                <a:cs typeface="Calibri"/>
                <a:sym typeface="Calibri"/>
              </a:rPr>
              <a:t>©M. S. Ramaiah University of Applied Sciences</a:t>
            </a:r>
            <a:endParaRPr sz="1050" b="0" i="0" u="none" strike="noStrike" cap="none">
              <a:solidFill>
                <a:schemeClr val="lt1"/>
              </a:solidFill>
              <a:latin typeface="Calibri"/>
              <a:ea typeface="Calibri"/>
              <a:cs typeface="Calibri"/>
              <a:sym typeface="Calibri"/>
            </a:endParaRPr>
          </a:p>
        </p:txBody>
      </p:sp>
      <p:sp>
        <p:nvSpPr>
          <p:cNvPr id="61" name="Google Shape;61;p23"/>
          <p:cNvSpPr/>
          <p:nvPr/>
        </p:nvSpPr>
        <p:spPr>
          <a:xfrm>
            <a:off x="9525000" y="6324600"/>
            <a:ext cx="381000" cy="533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2" name="Google Shape;62;p23"/>
          <p:cNvSpPr/>
          <p:nvPr/>
        </p:nvSpPr>
        <p:spPr>
          <a:xfrm>
            <a:off x="9505750" y="6324600"/>
            <a:ext cx="45717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lt1"/>
                </a:solidFill>
                <a:latin typeface="Calibri"/>
                <a:ea typeface="Calibri"/>
                <a:cs typeface="Calibri"/>
                <a:sym typeface="Calibri"/>
              </a:rPr>
              <a:t>‹#›</a:t>
            </a:fld>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4"/>
          <p:cNvSpPr txBox="1">
            <a:spLocks noGrp="1"/>
          </p:cNvSpPr>
          <p:nvPr>
            <p:ph type="title"/>
          </p:nvPr>
        </p:nvSpPr>
        <p:spPr>
          <a:xfrm>
            <a:off x="495300" y="273050"/>
            <a:ext cx="3259006" cy="1162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5" name="Google Shape;65;p24"/>
          <p:cNvSpPr txBox="1">
            <a:spLocks noGrp="1"/>
          </p:cNvSpPr>
          <p:nvPr>
            <p:ph type="body" idx="1"/>
          </p:nvPr>
        </p:nvSpPr>
        <p:spPr>
          <a:xfrm>
            <a:off x="3872971" y="273051"/>
            <a:ext cx="5537729" cy="585311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24"/>
          <p:cNvSpPr txBox="1">
            <a:spLocks noGrp="1"/>
          </p:cNvSpPr>
          <p:nvPr>
            <p:ph type="body" idx="2"/>
          </p:nvPr>
        </p:nvSpPr>
        <p:spPr>
          <a:xfrm>
            <a:off x="495300" y="1435101"/>
            <a:ext cx="3259006" cy="469106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7" name="Google Shape;67;p24"/>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24"/>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24"/>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25"/>
          <p:cNvSpPr txBox="1">
            <a:spLocks noGrp="1"/>
          </p:cNvSpPr>
          <p:nvPr>
            <p:ph type="title"/>
          </p:nvPr>
        </p:nvSpPr>
        <p:spPr>
          <a:xfrm>
            <a:off x="1941645" y="4800600"/>
            <a:ext cx="5943600" cy="56673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2" name="Google Shape;72;p25"/>
          <p:cNvSpPr>
            <a:spLocks noGrp="1"/>
          </p:cNvSpPr>
          <p:nvPr>
            <p:ph type="pic" idx="2"/>
          </p:nvPr>
        </p:nvSpPr>
        <p:spPr>
          <a:xfrm>
            <a:off x="1941645" y="612775"/>
            <a:ext cx="5943600" cy="4114800"/>
          </a:xfrm>
          <a:prstGeom prst="rect">
            <a:avLst/>
          </a:prstGeom>
          <a:noFill/>
          <a:ln>
            <a:noFill/>
          </a:ln>
        </p:spPr>
      </p:sp>
      <p:sp>
        <p:nvSpPr>
          <p:cNvPr id="73" name="Google Shape;73;p25"/>
          <p:cNvSpPr txBox="1">
            <a:spLocks noGrp="1"/>
          </p:cNvSpPr>
          <p:nvPr>
            <p:ph type="body" idx="1"/>
          </p:nvPr>
        </p:nvSpPr>
        <p:spPr>
          <a:xfrm>
            <a:off x="1941645" y="5367338"/>
            <a:ext cx="5943600" cy="8048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4" name="Google Shape;74;p25"/>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25"/>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25"/>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p:nvPr/>
        </p:nvSpPr>
        <p:spPr>
          <a:xfrm>
            <a:off x="0" y="0"/>
            <a:ext cx="9906000" cy="152400"/>
          </a:xfrm>
          <a:prstGeom prst="rect">
            <a:avLst/>
          </a:prstGeom>
          <a:solidFill>
            <a:srgbClr val="0099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 name="Google Shape;11;p16"/>
          <p:cNvSpPr/>
          <p:nvPr/>
        </p:nvSpPr>
        <p:spPr>
          <a:xfrm>
            <a:off x="0" y="6705600"/>
            <a:ext cx="9906000" cy="152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 name="Google Shape;12;p16"/>
          <p:cNvSpPr txBox="1"/>
          <p:nvPr/>
        </p:nvSpPr>
        <p:spPr>
          <a:xfrm>
            <a:off x="6633" y="6654842"/>
            <a:ext cx="2747868"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Calibri"/>
                <a:ea typeface="Calibri"/>
                <a:cs typeface="Calibri"/>
                <a:sym typeface="Calibri"/>
              </a:rPr>
              <a:t>©M. S. Ramaiah University of Applied Sciences</a:t>
            </a:r>
            <a:endParaRPr sz="1050" b="0" i="0" u="none" strike="noStrike" cap="none">
              <a:solidFill>
                <a:schemeClr val="lt1"/>
              </a:solidFill>
              <a:latin typeface="Calibri"/>
              <a:ea typeface="Calibri"/>
              <a:cs typeface="Calibri"/>
              <a:sym typeface="Calibri"/>
            </a:endParaRPr>
          </a:p>
        </p:txBody>
      </p:sp>
      <p:sp>
        <p:nvSpPr>
          <p:cNvPr id="13" name="Google Shape;13;p16"/>
          <p:cNvSpPr/>
          <p:nvPr/>
        </p:nvSpPr>
        <p:spPr>
          <a:xfrm>
            <a:off x="9525000" y="6324600"/>
            <a:ext cx="381000" cy="5334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14;p16"/>
          <p:cNvSpPr/>
          <p:nvPr/>
        </p:nvSpPr>
        <p:spPr>
          <a:xfrm>
            <a:off x="9505750" y="6324600"/>
            <a:ext cx="45717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lt1"/>
                </a:solidFill>
                <a:latin typeface="Calibri"/>
                <a:ea typeface="Calibri"/>
                <a:cs typeface="Calibri"/>
                <a:sym typeface="Calibri"/>
              </a:rPr>
              <a:t>‹#›</a:t>
            </a:fld>
            <a:endParaRPr sz="1800" b="0" i="0" u="none" strike="noStrike" cap="none">
              <a:solidFill>
                <a:schemeClr val="lt1"/>
              </a:solidFill>
              <a:latin typeface="Calibri"/>
              <a:ea typeface="Calibri"/>
              <a:cs typeface="Calibri"/>
              <a:sym typeface="Calibri"/>
            </a:endParaRPr>
          </a:p>
        </p:txBody>
      </p:sp>
      <p:pic>
        <p:nvPicPr>
          <p:cNvPr id="15" name="Google Shape;15;p16" descr="C:\Users\Paramesh\Desktop\Logo\Logo.png"/>
          <p:cNvPicPr preferRelativeResize="0"/>
          <p:nvPr/>
        </p:nvPicPr>
        <p:blipFill rotWithShape="1">
          <a:blip r:embed="rId13">
            <a:alphaModFix/>
          </a:blip>
          <a:srcRect/>
          <a:stretch/>
        </p:blipFill>
        <p:spPr>
          <a:xfrm>
            <a:off x="128464" y="6337321"/>
            <a:ext cx="262890" cy="3429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txBox="1">
            <a:spLocks noGrp="1"/>
          </p:cNvSpPr>
          <p:nvPr>
            <p:ph type="ctrTitle"/>
          </p:nvPr>
        </p:nvSpPr>
        <p:spPr>
          <a:xfrm>
            <a:off x="903461" y="625151"/>
            <a:ext cx="8099078" cy="28038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3200"/>
              <a:buFont typeface="Calibri"/>
              <a:buNone/>
            </a:pPr>
            <a:br>
              <a:rPr lang="en-US" sz="3200" b="1" dirty="0">
                <a:solidFill>
                  <a:srgbClr val="FF0000"/>
                </a:solidFill>
              </a:rPr>
            </a:br>
            <a:br>
              <a:rPr lang="en-US" sz="3200" b="1" dirty="0">
                <a:solidFill>
                  <a:srgbClr val="FF0000"/>
                </a:solidFill>
              </a:rPr>
            </a:br>
            <a:r>
              <a:rPr lang="en-US" sz="3200" b="1" dirty="0">
                <a:solidFill>
                  <a:srgbClr val="FF0000"/>
                </a:solidFill>
              </a:rPr>
              <a:t>Interim-Project Presentation</a:t>
            </a:r>
            <a:br>
              <a:rPr lang="en-US" sz="3200" b="1" dirty="0">
                <a:solidFill>
                  <a:srgbClr val="FF0000"/>
                </a:solidFill>
              </a:rPr>
            </a:br>
            <a:br>
              <a:rPr lang="en-US" sz="3200" b="1" dirty="0">
                <a:solidFill>
                  <a:srgbClr val="FF0000"/>
                </a:solidFill>
              </a:rPr>
            </a:br>
            <a:r>
              <a:rPr lang="en-US" sz="2400" b="1" dirty="0">
                <a:effectLst/>
                <a:latin typeface="Calibri" panose="020F0502020204030204" pitchFamily="34" charset="0"/>
                <a:ea typeface="Calibri" panose="020F0502020204030204" pitchFamily="34" charset="0"/>
                <a:cs typeface="Times New Roman" panose="02020603050405020304" pitchFamily="18" charset="0"/>
              </a:rPr>
              <a:t>Design and Development of Activity Tracking System for Students on Campus</a:t>
            </a:r>
            <a:br>
              <a:rPr lang="en-US" sz="2800" b="1" dirty="0">
                <a:solidFill>
                  <a:srgbClr val="002060"/>
                </a:solidFill>
              </a:rPr>
            </a:br>
            <a:r>
              <a:rPr lang="en-US" sz="2800" b="1" dirty="0" err="1">
                <a:solidFill>
                  <a:srgbClr val="002060"/>
                </a:solidFill>
              </a:rPr>
              <a:t>Programme</a:t>
            </a:r>
            <a:r>
              <a:rPr lang="en-US" sz="2800" b="1" dirty="0">
                <a:solidFill>
                  <a:srgbClr val="002060"/>
                </a:solidFill>
              </a:rPr>
              <a:t>: </a:t>
            </a:r>
            <a:r>
              <a:rPr lang="en-US" sz="2400" b="1" dirty="0">
                <a:solidFill>
                  <a:srgbClr val="002060"/>
                </a:solidFill>
              </a:rPr>
              <a:t>B. Tech</a:t>
            </a:r>
            <a:r>
              <a:rPr lang="en-US" sz="3600" b="1" dirty="0">
                <a:solidFill>
                  <a:srgbClr val="002060"/>
                </a:solidFill>
              </a:rPr>
              <a:t> </a:t>
            </a:r>
            <a:r>
              <a:rPr lang="en-US" sz="2400" b="1" dirty="0">
                <a:solidFill>
                  <a:srgbClr val="002060"/>
                </a:solidFill>
              </a:rPr>
              <a:t>in CSE</a:t>
            </a:r>
            <a:br>
              <a:rPr lang="en-US" sz="3600" b="1" dirty="0">
                <a:solidFill>
                  <a:srgbClr val="002060"/>
                </a:solidFill>
              </a:rPr>
            </a:br>
            <a:br>
              <a:rPr lang="en-US" sz="3600" b="1" dirty="0">
                <a:solidFill>
                  <a:srgbClr val="002060"/>
                </a:solidFill>
              </a:rPr>
            </a:br>
            <a:endParaRPr sz="2800" b="1" dirty="0">
              <a:solidFill>
                <a:srgbClr val="002060"/>
              </a:solidFill>
            </a:endParaRPr>
          </a:p>
        </p:txBody>
      </p:sp>
      <p:sp>
        <p:nvSpPr>
          <p:cNvPr id="94" name="Google Shape;94;p1"/>
          <p:cNvSpPr/>
          <p:nvPr/>
        </p:nvSpPr>
        <p:spPr>
          <a:xfrm>
            <a:off x="416496" y="3878762"/>
            <a:ext cx="7848600"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00206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0070C0"/>
              </a:solidFill>
              <a:latin typeface="Times New Roman"/>
              <a:ea typeface="Times New Roman"/>
              <a:cs typeface="Times New Roman"/>
              <a:sym typeface="Times New Roman"/>
            </a:endParaRPr>
          </a:p>
        </p:txBody>
      </p:sp>
      <p:sp>
        <p:nvSpPr>
          <p:cNvPr id="95" name="Google Shape;95;p1"/>
          <p:cNvSpPr txBox="1"/>
          <p:nvPr/>
        </p:nvSpPr>
        <p:spPr>
          <a:xfrm>
            <a:off x="1136575" y="3869125"/>
            <a:ext cx="7704900" cy="1785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2400"/>
              <a:buFont typeface="Arial"/>
              <a:buNone/>
            </a:pPr>
            <a:r>
              <a:rPr lang="en-US" sz="2400" b="1" i="0" u="none" strike="noStrike" cap="none" dirty="0">
                <a:solidFill>
                  <a:srgbClr val="002060"/>
                </a:solidFill>
                <a:latin typeface="Calibri"/>
                <a:ea typeface="Calibri"/>
                <a:cs typeface="Calibri"/>
                <a:sym typeface="Calibri"/>
              </a:rPr>
              <a:t>Mentor  			: </a:t>
            </a:r>
            <a:r>
              <a:rPr lang="en-US" sz="2400" b="1" i="0" dirty="0">
                <a:effectLst/>
                <a:latin typeface="Calibri" panose="020F0502020204030204" pitchFamily="34" charset="0"/>
                <a:ea typeface="Calibri" panose="020F0502020204030204" pitchFamily="34" charset="0"/>
                <a:cs typeface="Calibri" panose="020F0502020204030204" pitchFamily="34" charset="0"/>
              </a:rPr>
              <a:t>Hari Krishna S M</a:t>
            </a:r>
          </a:p>
          <a:p>
            <a:pPr marL="0" marR="0" lvl="0" indent="0" algn="l" rtl="0">
              <a:lnSpc>
                <a:spcPct val="100000"/>
              </a:lnSpc>
              <a:spcBef>
                <a:spcPts val="0"/>
              </a:spcBef>
              <a:spcAft>
                <a:spcPts val="0"/>
              </a:spcAft>
              <a:buClr>
                <a:srgbClr val="002060"/>
              </a:buClr>
              <a:buSzPts val="2400"/>
              <a:buFont typeface="Arial"/>
              <a:buNone/>
            </a:pPr>
            <a:r>
              <a:rPr lang="en-US" sz="2400" b="1" i="0" u="none" strike="noStrike" cap="none" dirty="0">
                <a:solidFill>
                  <a:srgbClr val="002060"/>
                </a:solidFill>
                <a:latin typeface="Calibri"/>
                <a:ea typeface="Calibri"/>
                <a:cs typeface="Calibri"/>
                <a:sym typeface="Calibri"/>
              </a:rPr>
              <a:t>Group No.			: </a:t>
            </a:r>
            <a:r>
              <a:rPr lang="en-US" sz="2400" i="0" u="none" strike="noStrike" cap="none" dirty="0">
                <a:solidFill>
                  <a:schemeClr val="tx1"/>
                </a:solidFill>
                <a:latin typeface="Calibri"/>
                <a:ea typeface="Calibri"/>
                <a:cs typeface="Calibri"/>
                <a:sym typeface="Calibri"/>
              </a:rPr>
              <a:t>01</a:t>
            </a:r>
            <a:endParaRPr lang="en-US" sz="1400" i="0" u="none" strike="noStrike" cap="none" dirty="0">
              <a:solidFill>
                <a:schemeClr val="tx1"/>
              </a:solidFill>
              <a:latin typeface="Arial"/>
              <a:ea typeface="Arial"/>
              <a:cs typeface="Arial"/>
              <a:sym typeface="Arial"/>
            </a:endParaRPr>
          </a:p>
          <a:p>
            <a:pPr marL="0" marR="0" lvl="0" indent="0" algn="l" rtl="0">
              <a:lnSpc>
                <a:spcPct val="100000"/>
              </a:lnSpc>
              <a:spcBef>
                <a:spcPts val="480"/>
              </a:spcBef>
              <a:spcAft>
                <a:spcPts val="0"/>
              </a:spcAft>
              <a:buClr>
                <a:srgbClr val="002060"/>
              </a:buClr>
              <a:buSzPts val="2400"/>
              <a:buFont typeface="Arial"/>
              <a:buNone/>
            </a:pPr>
            <a:r>
              <a:rPr lang="en-US" sz="2400" b="1" i="0" u="none" strike="noStrike" cap="none" dirty="0">
                <a:solidFill>
                  <a:srgbClr val="002060"/>
                </a:solidFill>
                <a:latin typeface="Calibri"/>
                <a:ea typeface="Calibri"/>
                <a:cs typeface="Calibri"/>
                <a:sym typeface="Calibri"/>
              </a:rPr>
              <a:t>Team Leader			</a:t>
            </a:r>
            <a:r>
              <a:rPr lang="en-US" sz="2400" i="0" u="none" strike="noStrike" cap="none" dirty="0">
                <a:solidFill>
                  <a:schemeClr val="tx1"/>
                </a:solidFill>
                <a:latin typeface="Calibri"/>
                <a:ea typeface="Calibri"/>
                <a:cs typeface="Calibri"/>
                <a:sym typeface="Calibri"/>
              </a:rPr>
              <a:t>: Rohan </a:t>
            </a:r>
            <a:r>
              <a:rPr lang="en-US" sz="2400" i="0" u="none" strike="noStrike" cap="none" dirty="0" err="1">
                <a:solidFill>
                  <a:schemeClr val="tx1"/>
                </a:solidFill>
                <a:latin typeface="Calibri"/>
                <a:ea typeface="Calibri"/>
                <a:cs typeface="Calibri"/>
                <a:sym typeface="Calibri"/>
              </a:rPr>
              <a:t>Purkayastha</a:t>
            </a:r>
            <a:endParaRPr lang="en-US" sz="1400" i="0" u="none" strike="noStrike" cap="none" dirty="0">
              <a:solidFill>
                <a:schemeClr val="tx1"/>
              </a:solidFill>
              <a:latin typeface="Arial"/>
              <a:ea typeface="Arial"/>
              <a:cs typeface="Arial"/>
              <a:sym typeface="Arial"/>
            </a:endParaRPr>
          </a:p>
          <a:p>
            <a:pPr marL="0" marR="0" lvl="0" indent="0" algn="l" rtl="0">
              <a:lnSpc>
                <a:spcPct val="100000"/>
              </a:lnSpc>
              <a:spcBef>
                <a:spcPts val="480"/>
              </a:spcBef>
              <a:spcAft>
                <a:spcPts val="0"/>
              </a:spcAft>
              <a:buClr>
                <a:srgbClr val="002060"/>
              </a:buClr>
              <a:buSzPts val="2400"/>
              <a:buFont typeface="Arial"/>
              <a:buNone/>
            </a:pPr>
            <a:r>
              <a:rPr lang="en-US" sz="2400" b="1" i="0" u="none" strike="noStrike" cap="none" dirty="0">
                <a:solidFill>
                  <a:srgbClr val="002060"/>
                </a:solidFill>
                <a:latin typeface="Calibri"/>
                <a:ea typeface="Calibri"/>
                <a:cs typeface="Calibri"/>
                <a:sym typeface="Calibri"/>
              </a:rPr>
              <a:t>Department			: Computer Science</a:t>
            </a:r>
            <a:r>
              <a:rPr lang="en-US" sz="3200" b="0" i="0" u="none" strike="noStrike" cap="none" dirty="0">
                <a:solidFill>
                  <a:schemeClr val="dk1"/>
                </a:solidFill>
                <a:latin typeface="Calibri"/>
                <a:ea typeface="Calibri"/>
                <a:cs typeface="Calibri"/>
                <a:sym typeface="Calibri"/>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495300" y="274638"/>
            <a:ext cx="8915400" cy="85010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Methods and Methodology </a:t>
            </a:r>
            <a:endParaRPr sz="3200" b="1" dirty="0">
              <a:solidFill>
                <a:srgbClr val="FF0000"/>
              </a:solidFill>
            </a:endParaRPr>
          </a:p>
        </p:txBody>
      </p:sp>
      <p:sp>
        <p:nvSpPr>
          <p:cNvPr id="138" name="Google Shape;138;p6"/>
          <p:cNvSpPr txBox="1">
            <a:spLocks noGrp="1"/>
          </p:cNvSpPr>
          <p:nvPr>
            <p:ph type="body" idx="1"/>
          </p:nvPr>
        </p:nvSpPr>
        <p:spPr>
          <a:xfrm>
            <a:off x="429312" y="832514"/>
            <a:ext cx="8915400" cy="589822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800"/>
              <a:buNone/>
            </a:pPr>
            <a:r>
              <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rPr>
              <a:t>Objective 4</a:t>
            </a:r>
          </a:p>
          <a:p>
            <a:pPr marL="0" indent="0">
              <a:spcBef>
                <a:spcPts val="0"/>
              </a:spcBef>
              <a:buSzPts val="2800"/>
              <a:buNone/>
            </a:pPr>
            <a:r>
              <a:rPr lang="en-US" sz="2600" dirty="0">
                <a:effectLst/>
                <a:latin typeface="Calibri" panose="020F0502020204030204" pitchFamily="34" charset="0"/>
                <a:ea typeface="Calibri" panose="020F0502020204030204" pitchFamily="34" charset="0"/>
                <a:cs typeface="Times New Roman" panose="02020603050405020304" pitchFamily="18" charset="0"/>
              </a:rPr>
              <a:t>To develop web based application for visualization of student activities</a:t>
            </a:r>
          </a:p>
          <a:p>
            <a:pPr marL="0" lvl="0" indent="0" algn="l" rtl="0">
              <a:lnSpc>
                <a:spcPct val="100000"/>
              </a:lnSpc>
              <a:spcBef>
                <a:spcPts val="0"/>
              </a:spcBef>
              <a:spcAft>
                <a:spcPts val="0"/>
              </a:spcAft>
              <a:buClr>
                <a:schemeClr val="dk1"/>
              </a:buClr>
              <a:buSzPts val="2800"/>
              <a:buNone/>
            </a:pPr>
            <a:endPar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endParaRPr>
          </a:p>
          <a:p>
            <a:pPr marL="0" marR="0" indent="0">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4.1 Based on the design specifications, a web-based application should be </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developed.</a:t>
            </a:r>
          </a:p>
          <a:p>
            <a:pPr marL="0" marR="0" indent="0">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4.2 The application should be developed using appropriate technologies and </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tools.</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4.3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The application should be tested properly to make sure that it is working as </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expected.</a:t>
            </a:r>
          </a:p>
          <a:p>
            <a:pPr marL="0" lvl="0" indent="0" algn="l" rtl="0">
              <a:lnSpc>
                <a:spcPct val="100000"/>
              </a:lnSpc>
              <a:spcBef>
                <a:spcPts val="0"/>
              </a:spcBef>
              <a:spcAft>
                <a:spcPts val="0"/>
              </a:spcAft>
              <a:buClr>
                <a:schemeClr val="dk1"/>
              </a:buClr>
              <a:buSzPts val="2800"/>
              <a:buNone/>
            </a:pPr>
            <a:endPar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endParaRPr>
          </a:p>
          <a:p>
            <a:pPr marL="0" lvl="0" indent="0" algn="l" rtl="0">
              <a:lnSpc>
                <a:spcPct val="100000"/>
              </a:lnSpc>
              <a:spcBef>
                <a:spcPts val="0"/>
              </a:spcBef>
              <a:spcAft>
                <a:spcPts val="0"/>
              </a:spcAft>
              <a:buClr>
                <a:schemeClr val="dk1"/>
              </a:buClr>
              <a:buSzPts val="2800"/>
              <a:buNone/>
            </a:pPr>
            <a:endParaRPr lang="en-US" sz="3000" b="1" dirty="0">
              <a:solidFill>
                <a:schemeClr val="tx1"/>
              </a:solidFill>
            </a:endParaRPr>
          </a:p>
          <a:p>
            <a:pPr marL="0" lvl="0" indent="0" algn="l" rtl="0">
              <a:lnSpc>
                <a:spcPct val="100000"/>
              </a:lnSpc>
              <a:spcBef>
                <a:spcPts val="0"/>
              </a:spcBef>
              <a:spcAft>
                <a:spcPts val="0"/>
              </a:spcAft>
              <a:buClr>
                <a:schemeClr val="dk1"/>
              </a:buClr>
              <a:buSzPts val="2800"/>
              <a:buNone/>
            </a:pPr>
            <a:endParaRPr sz="3000" dirty="0">
              <a:solidFill>
                <a:schemeClr val="tx1"/>
              </a:solidFill>
            </a:endParaRPr>
          </a:p>
        </p:txBody>
      </p:sp>
    </p:spTree>
    <p:extLst>
      <p:ext uri="{BB962C8B-B14F-4D97-AF65-F5344CB8AC3E}">
        <p14:creationId xmlns:p14="http://schemas.microsoft.com/office/powerpoint/2010/main" val="396480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495300" y="274638"/>
            <a:ext cx="8915400" cy="85010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Methods and Methodology </a:t>
            </a:r>
            <a:endParaRPr sz="3200" b="1" dirty="0">
              <a:solidFill>
                <a:srgbClr val="FF0000"/>
              </a:solidFill>
            </a:endParaRPr>
          </a:p>
        </p:txBody>
      </p:sp>
      <p:sp>
        <p:nvSpPr>
          <p:cNvPr id="138" name="Google Shape;138;p6"/>
          <p:cNvSpPr txBox="1">
            <a:spLocks noGrp="1"/>
          </p:cNvSpPr>
          <p:nvPr>
            <p:ph type="body" idx="1"/>
          </p:nvPr>
        </p:nvSpPr>
        <p:spPr>
          <a:xfrm>
            <a:off x="429312" y="832514"/>
            <a:ext cx="8915400" cy="589822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800"/>
              <a:buNone/>
            </a:pPr>
            <a:r>
              <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rPr>
              <a:t>Objective 5</a:t>
            </a:r>
          </a:p>
          <a:p>
            <a:pPr marL="0" indent="0">
              <a:spcBef>
                <a:spcPts val="0"/>
              </a:spcBef>
              <a:buSzPts val="2800"/>
              <a:buNone/>
            </a:pPr>
            <a:r>
              <a:rPr lang="en-US" sz="2600" dirty="0">
                <a:effectLst/>
                <a:latin typeface="Calibri" panose="020F0502020204030204" pitchFamily="34" charset="0"/>
                <a:ea typeface="Calibri" panose="020F0502020204030204" pitchFamily="34" charset="0"/>
                <a:cs typeface="Times New Roman" panose="02020603050405020304" pitchFamily="18" charset="0"/>
              </a:rPr>
              <a:t>To test the developed application using unit testing and integration testing</a:t>
            </a:r>
          </a:p>
          <a:p>
            <a:pPr marL="0" lvl="0" indent="0" algn="l" rtl="0">
              <a:lnSpc>
                <a:spcPct val="100000"/>
              </a:lnSpc>
              <a:spcBef>
                <a:spcPts val="0"/>
              </a:spcBef>
              <a:spcAft>
                <a:spcPts val="0"/>
              </a:spcAft>
              <a:buClr>
                <a:schemeClr val="dk1"/>
              </a:buClr>
              <a:buSzPts val="2800"/>
              <a:buNone/>
            </a:pPr>
            <a:endParaRPr lang="en-US" sz="3000" b="1" dirty="0">
              <a:solidFill>
                <a:schemeClr val="tx1"/>
              </a:solidFill>
            </a:endParaRPr>
          </a:p>
          <a:p>
            <a:pPr marL="0" marR="0" indent="0">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5.1 The application should be tested using unit testing and integration testing </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to make sure that it is functioning properly.</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5.2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The application should be tested thoroughly to ensure that all the features  </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are working as expected.</a:t>
            </a:r>
          </a:p>
          <a:p>
            <a:pPr marL="0" lvl="0" indent="0" algn="l" rtl="0">
              <a:lnSpc>
                <a:spcPct val="100000"/>
              </a:lnSpc>
              <a:spcBef>
                <a:spcPts val="0"/>
              </a:spcBef>
              <a:spcAft>
                <a:spcPts val="0"/>
              </a:spcAft>
              <a:buClr>
                <a:schemeClr val="dk1"/>
              </a:buClr>
              <a:buSzPts val="2800"/>
              <a:buNone/>
            </a:pPr>
            <a:endParaRPr lang="en-US" sz="3000" b="1" dirty="0">
              <a:solidFill>
                <a:schemeClr val="tx1"/>
              </a:solidFill>
            </a:endParaRPr>
          </a:p>
          <a:p>
            <a:pPr marL="0" lvl="0" indent="0" algn="l" rtl="0">
              <a:lnSpc>
                <a:spcPct val="100000"/>
              </a:lnSpc>
              <a:spcBef>
                <a:spcPts val="0"/>
              </a:spcBef>
              <a:spcAft>
                <a:spcPts val="0"/>
              </a:spcAft>
              <a:buClr>
                <a:schemeClr val="dk1"/>
              </a:buClr>
              <a:buSzPts val="2800"/>
              <a:buNone/>
            </a:pPr>
            <a:endParaRPr sz="3000" dirty="0">
              <a:solidFill>
                <a:schemeClr val="tx1"/>
              </a:solidFill>
            </a:endParaRPr>
          </a:p>
        </p:txBody>
      </p:sp>
    </p:spTree>
    <p:extLst>
      <p:ext uri="{BB962C8B-B14F-4D97-AF65-F5344CB8AC3E}">
        <p14:creationId xmlns:p14="http://schemas.microsoft.com/office/powerpoint/2010/main" val="2045092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495300" y="274638"/>
            <a:ext cx="8915400" cy="85010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Methods and Methodology </a:t>
            </a:r>
            <a:endParaRPr sz="3200" b="1" dirty="0">
              <a:solidFill>
                <a:srgbClr val="FF0000"/>
              </a:solidFill>
            </a:endParaRPr>
          </a:p>
        </p:txBody>
      </p:sp>
      <p:sp>
        <p:nvSpPr>
          <p:cNvPr id="138" name="Google Shape;138;p6"/>
          <p:cNvSpPr txBox="1">
            <a:spLocks noGrp="1"/>
          </p:cNvSpPr>
          <p:nvPr>
            <p:ph type="body" idx="1"/>
          </p:nvPr>
        </p:nvSpPr>
        <p:spPr>
          <a:xfrm>
            <a:off x="429312" y="832514"/>
            <a:ext cx="8915400" cy="589822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800"/>
              <a:buNone/>
            </a:pPr>
            <a:r>
              <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rPr>
              <a:t>Objective 6</a:t>
            </a:r>
          </a:p>
          <a:p>
            <a:pPr marL="0" indent="0">
              <a:spcBef>
                <a:spcPts val="0"/>
              </a:spcBef>
              <a:buSzPts val="2800"/>
              <a:buNone/>
            </a:pPr>
            <a:r>
              <a:rPr lang="en-US" sz="2600" dirty="0">
                <a:effectLst/>
                <a:latin typeface="Calibri" panose="020F0502020204030204" pitchFamily="34" charset="0"/>
                <a:ea typeface="Calibri" panose="020F0502020204030204" pitchFamily="34" charset="0"/>
                <a:cs typeface="Times New Roman" panose="02020603050405020304" pitchFamily="18" charset="0"/>
              </a:rPr>
              <a:t>To document the report as per the template</a:t>
            </a:r>
          </a:p>
          <a:p>
            <a:pPr marL="0" lvl="0" indent="0" algn="l" rtl="0">
              <a:lnSpc>
                <a:spcPct val="100000"/>
              </a:lnSpc>
              <a:spcBef>
                <a:spcPts val="0"/>
              </a:spcBef>
              <a:spcAft>
                <a:spcPts val="0"/>
              </a:spcAft>
              <a:buClr>
                <a:schemeClr val="dk1"/>
              </a:buClr>
              <a:buSzPts val="2800"/>
              <a:buNone/>
            </a:pPr>
            <a:endParaRPr lang="en-US" sz="2600" b="1" dirty="0">
              <a:solidFill>
                <a:schemeClr val="tx1"/>
              </a:solidFill>
            </a:endParaRP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6.1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The developed application should be documented properly as per the </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template.</a:t>
            </a:r>
          </a:p>
          <a:p>
            <a:pPr marL="0" marR="0" indent="0">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6.2 The documentation should include the details of the application, its </a:t>
            </a:r>
          </a:p>
          <a:p>
            <a:pPr marL="0" marR="0" indent="0">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features, the testing results, and other relevant information.</a:t>
            </a:r>
          </a:p>
          <a:p>
            <a:pPr marL="0" lvl="0" indent="0" algn="l" rtl="0">
              <a:lnSpc>
                <a:spcPct val="100000"/>
              </a:lnSpc>
              <a:spcBef>
                <a:spcPts val="0"/>
              </a:spcBef>
              <a:spcAft>
                <a:spcPts val="0"/>
              </a:spcAft>
              <a:buClr>
                <a:schemeClr val="dk1"/>
              </a:buClr>
              <a:buSzPts val="2800"/>
              <a:buNone/>
            </a:pPr>
            <a:endParaRPr sz="3000" dirty="0">
              <a:solidFill>
                <a:schemeClr val="tx1"/>
              </a:solidFill>
            </a:endParaRPr>
          </a:p>
        </p:txBody>
      </p:sp>
    </p:spTree>
    <p:extLst>
      <p:ext uri="{BB962C8B-B14F-4D97-AF65-F5344CB8AC3E}">
        <p14:creationId xmlns:p14="http://schemas.microsoft.com/office/powerpoint/2010/main" val="2812174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3DB38-E5C2-3486-73EC-1063003F9EC5}"/>
              </a:ext>
            </a:extLst>
          </p:cNvPr>
          <p:cNvSpPr>
            <a:spLocks noGrp="1"/>
          </p:cNvSpPr>
          <p:nvPr>
            <p:ph type="ctrTitle"/>
          </p:nvPr>
        </p:nvSpPr>
        <p:spPr>
          <a:xfrm>
            <a:off x="544987" y="292200"/>
            <a:ext cx="8420100" cy="841374"/>
          </a:xfrm>
        </p:spPr>
        <p:txBody>
          <a:bodyPr/>
          <a:lstStyle/>
          <a:p>
            <a:r>
              <a:rPr lang="en-US" sz="3200" b="1" dirty="0">
                <a:solidFill>
                  <a:srgbClr val="FF0000"/>
                </a:solidFill>
              </a:rPr>
              <a:t>High Level Diagram </a:t>
            </a:r>
            <a:endParaRPr lang="en-US" sz="3200" dirty="0"/>
          </a:p>
        </p:txBody>
      </p:sp>
      <p:sp>
        <p:nvSpPr>
          <p:cNvPr id="3" name="Subtitle 2">
            <a:extLst>
              <a:ext uri="{FF2B5EF4-FFF2-40B4-BE49-F238E27FC236}">
                <a16:creationId xmlns:a16="http://schemas.microsoft.com/office/drawing/2014/main" id="{7112B42B-6561-015F-3036-BF6B4C14A7A6}"/>
              </a:ext>
            </a:extLst>
          </p:cNvPr>
          <p:cNvSpPr>
            <a:spLocks noGrp="1"/>
          </p:cNvSpPr>
          <p:nvPr>
            <p:ph type="subTitle" idx="1"/>
          </p:nvPr>
        </p:nvSpPr>
        <p:spPr>
          <a:xfrm>
            <a:off x="273377" y="1133573"/>
            <a:ext cx="9332536" cy="4927861"/>
          </a:xfrm>
        </p:spPr>
        <p:txBody>
          <a:bodyPr/>
          <a:lstStyle/>
          <a:p>
            <a:pPr algn="l"/>
            <a:r>
              <a:rPr lang="en-US" sz="2600" b="1" dirty="0">
                <a:solidFill>
                  <a:schemeClr val="tx1"/>
                </a:solidFill>
              </a:rPr>
              <a:t>  Students                  Esp32 Camera             Application</a:t>
            </a:r>
          </a:p>
          <a:p>
            <a:pPr algn="l"/>
            <a:endParaRPr lang="en-US" sz="2800" b="1" dirty="0">
              <a:solidFill>
                <a:schemeClr val="tx1"/>
              </a:solidFill>
            </a:endParaRPr>
          </a:p>
        </p:txBody>
      </p:sp>
      <p:pic>
        <p:nvPicPr>
          <p:cNvPr id="4" name="Picture 31" descr="help your student - college student icon PNG image with ...">
            <a:extLst>
              <a:ext uri="{FF2B5EF4-FFF2-40B4-BE49-F238E27FC236}">
                <a16:creationId xmlns:a16="http://schemas.microsoft.com/office/drawing/2014/main" id="{C4C21576-57A9-80E7-BB5C-9821B8E553C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170" b="99651" l="10000" r="90000">
                        <a14:foregroundMark x1="25357" y1="90803" x2="26071" y2="99767"/>
                        <a14:foregroundMark x1="43452" y1="14203" x2="43452" y2="14203"/>
                        <a14:foregroundMark x1="31786" y1="11758" x2="50119" y2="16065"/>
                        <a14:foregroundMark x1="35833" y1="6403" x2="37381" y2="6170"/>
                      </a14:backgroundRemoval>
                    </a14:imgEffect>
                  </a14:imgLayer>
                </a14:imgProps>
              </a:ext>
              <a:ext uri="{28A0092B-C50C-407E-A947-70E740481C1C}">
                <a14:useLocalDpi xmlns:a14="http://schemas.microsoft.com/office/drawing/2010/main" val="0"/>
              </a:ext>
            </a:extLst>
          </a:blip>
          <a:srcRect/>
          <a:stretch>
            <a:fillRect/>
          </a:stretch>
        </p:blipFill>
        <p:spPr bwMode="auto">
          <a:xfrm>
            <a:off x="138167" y="1861588"/>
            <a:ext cx="985503" cy="1007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1" descr="help your student - college student icon PNG image with ...">
            <a:extLst>
              <a:ext uri="{FF2B5EF4-FFF2-40B4-BE49-F238E27FC236}">
                <a16:creationId xmlns:a16="http://schemas.microsoft.com/office/drawing/2014/main" id="{34A4BA0C-1FC0-71D0-79D8-BFC278EA21C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170" b="99651" l="10000" r="90000">
                        <a14:foregroundMark x1="25357" y1="90803" x2="26071" y2="99767"/>
                        <a14:foregroundMark x1="43452" y1="14203" x2="43452" y2="14203"/>
                        <a14:foregroundMark x1="31786" y1="11758" x2="50119" y2="16065"/>
                        <a14:foregroundMark x1="35833" y1="6403" x2="37381" y2="6170"/>
                      </a14:backgroundRemoval>
                    </a14:imgEffect>
                  </a14:imgLayer>
                </a14:imgProps>
              </a:ext>
              <a:ext uri="{28A0092B-C50C-407E-A947-70E740481C1C}">
                <a14:useLocalDpi xmlns:a14="http://schemas.microsoft.com/office/drawing/2010/main" val="0"/>
              </a:ext>
            </a:extLst>
          </a:blip>
          <a:srcRect/>
          <a:stretch>
            <a:fillRect/>
          </a:stretch>
        </p:blipFill>
        <p:spPr bwMode="auto">
          <a:xfrm>
            <a:off x="988459" y="1873460"/>
            <a:ext cx="985503" cy="10079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1" descr="help your student - college student icon PNG image with ...">
            <a:extLst>
              <a:ext uri="{FF2B5EF4-FFF2-40B4-BE49-F238E27FC236}">
                <a16:creationId xmlns:a16="http://schemas.microsoft.com/office/drawing/2014/main" id="{A47BE84A-E54B-FF9E-7E4A-4EBC3715327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170" b="99651" l="10000" r="90000">
                        <a14:foregroundMark x1="25357" y1="90803" x2="26071" y2="99767"/>
                        <a14:foregroundMark x1="43452" y1="14203" x2="43452" y2="14203"/>
                        <a14:foregroundMark x1="31786" y1="11758" x2="50119" y2="16065"/>
                        <a14:foregroundMark x1="35833" y1="6403" x2="37381" y2="6170"/>
                      </a14:backgroundRemoval>
                    </a14:imgEffect>
                  </a14:imgLayer>
                </a14:imgProps>
              </a:ext>
              <a:ext uri="{28A0092B-C50C-407E-A947-70E740481C1C}">
                <a14:useLocalDpi xmlns:a14="http://schemas.microsoft.com/office/drawing/2010/main" val="0"/>
              </a:ext>
            </a:extLst>
          </a:blip>
          <a:srcRect/>
          <a:stretch>
            <a:fillRect/>
          </a:stretch>
        </p:blipFill>
        <p:spPr bwMode="auto">
          <a:xfrm>
            <a:off x="630918" y="1885331"/>
            <a:ext cx="985503" cy="10079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2C27FBCF-BE49-0EF2-AE2A-CB700537BF51}"/>
              </a:ext>
            </a:extLst>
          </p:cNvPr>
          <p:cNvCxnSpPr/>
          <p:nvPr/>
        </p:nvCxnSpPr>
        <p:spPr>
          <a:xfrm>
            <a:off x="1973962" y="2377410"/>
            <a:ext cx="1005019" cy="0"/>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9" name="Picture 8" descr="ESP 32 Camera Streaming Video Over WiFi |Getting Started With ESP 32 CAM  Board : 8 Steps - Instructables">
            <a:extLst>
              <a:ext uri="{FF2B5EF4-FFF2-40B4-BE49-F238E27FC236}">
                <a16:creationId xmlns:a16="http://schemas.microsoft.com/office/drawing/2014/main" id="{878B4B1F-A1C7-E1F8-AA9A-C57BE1F463EC}"/>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5556" b="76667" l="45625" r="94375">
                        <a14:foregroundMark x1="51458" y1="31389" x2="73542" y2="39444"/>
                        <a14:foregroundMark x1="73542" y1="39444" x2="73750" y2="40000"/>
                        <a14:foregroundMark x1="73750" y1="40000" x2="73750" y2="40000"/>
                        <a14:foregroundMark x1="73750" y1="40000" x2="73750" y2="40000"/>
                        <a14:foregroundMark x1="71875" y1="39167" x2="71875" y2="39167"/>
                        <a14:foregroundMark x1="46875" y1="34444" x2="58125" y2="34444"/>
                        <a14:foregroundMark x1="58125" y1="34444" x2="69375" y2="38889"/>
                        <a14:foregroundMark x1="69375" y1="38889" x2="66458" y2="43889"/>
                        <a14:foregroundMark x1="46875" y1="33889" x2="57708" y2="29722"/>
                        <a14:foregroundMark x1="57708" y1="29722" x2="68125" y2="34167"/>
                        <a14:foregroundMark x1="68125" y1="34167" x2="70417" y2="32778"/>
                        <a14:foregroundMark x1="56875" y1="28889" x2="45625" y2="33889"/>
                        <a14:foregroundMark x1="46875" y1="31944" x2="55208" y2="28889"/>
                        <a14:foregroundMark x1="46458" y1="34444" x2="45625" y2="34444"/>
                      </a14:backgroundRemoval>
                    </a14:imgEffect>
                  </a14:imgLayer>
                </a14:imgProps>
              </a:ext>
              <a:ext uri="{28A0092B-C50C-407E-A947-70E740481C1C}">
                <a14:useLocalDpi xmlns:a14="http://schemas.microsoft.com/office/drawing/2010/main" val="0"/>
              </a:ext>
            </a:extLst>
          </a:blip>
          <a:srcRect l="46515" t="23210" r="5007" b="22435"/>
          <a:stretch/>
        </p:blipFill>
        <p:spPr bwMode="auto">
          <a:xfrm>
            <a:off x="3128400" y="1946821"/>
            <a:ext cx="1308735" cy="1100455"/>
          </a:xfrm>
          <a:prstGeom prst="rect">
            <a:avLst/>
          </a:prstGeom>
          <a:noFill/>
          <a:ln>
            <a:noFill/>
          </a:ln>
          <a:extLst>
            <a:ext uri="{53640926-AAD7-44D8-BBD7-CCE9431645EC}">
              <a14:shadowObscured xmlns:a14="http://schemas.microsoft.com/office/drawing/2010/main"/>
            </a:ext>
          </a:extLst>
        </p:spPr>
      </p:pic>
      <p:cxnSp>
        <p:nvCxnSpPr>
          <p:cNvPr id="10" name="Straight Arrow Connector 9">
            <a:extLst>
              <a:ext uri="{FF2B5EF4-FFF2-40B4-BE49-F238E27FC236}">
                <a16:creationId xmlns:a16="http://schemas.microsoft.com/office/drawing/2014/main" id="{6EA443F6-F9EF-3BB5-ABFC-1155BDDE732C}"/>
              </a:ext>
            </a:extLst>
          </p:cNvPr>
          <p:cNvCxnSpPr/>
          <p:nvPr/>
        </p:nvCxnSpPr>
        <p:spPr>
          <a:xfrm>
            <a:off x="4596184" y="2389281"/>
            <a:ext cx="1005019" cy="0"/>
          </a:xfrm>
          <a:prstGeom prst="straightConnector1">
            <a:avLst/>
          </a:prstGeom>
          <a:ln>
            <a:solidFill>
              <a:schemeClr val="tx1"/>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graphicFrame>
        <p:nvGraphicFramePr>
          <p:cNvPr id="11" name="Table 10">
            <a:extLst>
              <a:ext uri="{FF2B5EF4-FFF2-40B4-BE49-F238E27FC236}">
                <a16:creationId xmlns:a16="http://schemas.microsoft.com/office/drawing/2014/main" id="{9C75D5D6-8A0C-8A39-3DFB-B4BC37E65787}"/>
              </a:ext>
            </a:extLst>
          </p:cNvPr>
          <p:cNvGraphicFramePr>
            <a:graphicFrameLocks noGrp="1"/>
          </p:cNvGraphicFramePr>
          <p:nvPr>
            <p:extLst>
              <p:ext uri="{D42A27DB-BD31-4B8C-83A1-F6EECF244321}">
                <p14:modId xmlns:p14="http://schemas.microsoft.com/office/powerpoint/2010/main" val="2797273685"/>
              </p:ext>
            </p:extLst>
          </p:nvPr>
        </p:nvGraphicFramePr>
        <p:xfrm>
          <a:off x="5684363" y="1932496"/>
          <a:ext cx="2432115" cy="1371600"/>
        </p:xfrm>
        <a:graphic>
          <a:graphicData uri="http://schemas.openxmlformats.org/drawingml/2006/table">
            <a:tbl>
              <a:tblPr/>
              <a:tblGrid>
                <a:gridCol w="2432115">
                  <a:extLst>
                    <a:ext uri="{9D8B030D-6E8A-4147-A177-3AD203B41FA5}">
                      <a16:colId xmlns:a16="http://schemas.microsoft.com/office/drawing/2014/main" val="1482549584"/>
                    </a:ext>
                  </a:extLst>
                </a:gridCol>
              </a:tblGrid>
              <a:tr h="1272614">
                <a:tc>
                  <a:txBody>
                    <a:bodyPr/>
                    <a:lstStyle/>
                    <a:p>
                      <a:pPr algn="ctr"/>
                      <a:r>
                        <a:rPr lang="en-US" b="1" dirty="0"/>
                        <a:t>Face Recognition</a:t>
                      </a:r>
                    </a:p>
                    <a:p>
                      <a:pPr algn="ctr"/>
                      <a:endParaRPr lang="en-US" b="1" dirty="0"/>
                    </a:p>
                    <a:p>
                      <a:pPr algn="ctr"/>
                      <a:r>
                        <a:rPr lang="en-US" b="1" dirty="0"/>
                        <a:t>Dashboard</a:t>
                      </a:r>
                    </a:p>
                    <a:p>
                      <a:pPr algn="ctr"/>
                      <a:endParaRPr lang="en-US" b="1" dirty="0"/>
                    </a:p>
                    <a:p>
                      <a:pPr algn="ctr"/>
                      <a:r>
                        <a:rPr lang="en-US" b="1" dirty="0"/>
                        <a:t>Activity Tracker</a:t>
                      </a:r>
                      <a:br>
                        <a:rPr lang="en-US" b="1" dirty="0"/>
                      </a:br>
                      <a:endParaRPr lang="en-US" b="1"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8413577"/>
                  </a:ext>
                </a:extLst>
              </a:tr>
            </a:tbl>
          </a:graphicData>
        </a:graphic>
      </p:graphicFrame>
      <p:graphicFrame>
        <p:nvGraphicFramePr>
          <p:cNvPr id="12" name="Table 11">
            <a:extLst>
              <a:ext uri="{FF2B5EF4-FFF2-40B4-BE49-F238E27FC236}">
                <a16:creationId xmlns:a16="http://schemas.microsoft.com/office/drawing/2014/main" id="{C160AD38-5F72-5EF7-72C2-96AD34D62951}"/>
              </a:ext>
            </a:extLst>
          </p:cNvPr>
          <p:cNvGraphicFramePr>
            <a:graphicFrameLocks noGrp="1"/>
          </p:cNvGraphicFramePr>
          <p:nvPr>
            <p:extLst>
              <p:ext uri="{D42A27DB-BD31-4B8C-83A1-F6EECF244321}">
                <p14:modId xmlns:p14="http://schemas.microsoft.com/office/powerpoint/2010/main" val="3287434658"/>
              </p:ext>
            </p:extLst>
          </p:nvPr>
        </p:nvGraphicFramePr>
        <p:xfrm>
          <a:off x="5684363" y="2243578"/>
          <a:ext cx="2432115" cy="527901"/>
        </p:xfrm>
        <a:graphic>
          <a:graphicData uri="http://schemas.openxmlformats.org/drawingml/2006/table">
            <a:tbl>
              <a:tblPr/>
              <a:tblGrid>
                <a:gridCol w="2432115">
                  <a:extLst>
                    <a:ext uri="{9D8B030D-6E8A-4147-A177-3AD203B41FA5}">
                      <a16:colId xmlns:a16="http://schemas.microsoft.com/office/drawing/2014/main" val="48388193"/>
                    </a:ext>
                  </a:extLst>
                </a:gridCol>
              </a:tblGrid>
              <a:tr h="527901">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211787084"/>
                  </a:ext>
                </a:extLst>
              </a:tr>
            </a:tbl>
          </a:graphicData>
        </a:graphic>
      </p:graphicFrame>
      <p:sp>
        <p:nvSpPr>
          <p:cNvPr id="15" name="Flowchart: Magnetic Disk 14">
            <a:extLst>
              <a:ext uri="{FF2B5EF4-FFF2-40B4-BE49-F238E27FC236}">
                <a16:creationId xmlns:a16="http://schemas.microsoft.com/office/drawing/2014/main" id="{2B848E15-2A27-C395-D551-77BEF400DB0C}"/>
              </a:ext>
            </a:extLst>
          </p:cNvPr>
          <p:cNvSpPr/>
          <p:nvPr/>
        </p:nvSpPr>
        <p:spPr>
          <a:xfrm>
            <a:off x="6290964" y="4502585"/>
            <a:ext cx="1003331" cy="1078084"/>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Database</a:t>
            </a:r>
          </a:p>
        </p:txBody>
      </p:sp>
      <p:cxnSp>
        <p:nvCxnSpPr>
          <p:cNvPr id="36" name="Straight Arrow Connector 35">
            <a:extLst>
              <a:ext uri="{FF2B5EF4-FFF2-40B4-BE49-F238E27FC236}">
                <a16:creationId xmlns:a16="http://schemas.microsoft.com/office/drawing/2014/main" id="{E9015757-5277-F81F-CCE4-68F52896CD8C}"/>
              </a:ext>
            </a:extLst>
          </p:cNvPr>
          <p:cNvCxnSpPr/>
          <p:nvPr/>
        </p:nvCxnSpPr>
        <p:spPr>
          <a:xfrm>
            <a:off x="6759018" y="3304096"/>
            <a:ext cx="0" cy="109822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644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2D7BA0A1-F8B9-0BB7-26AB-712AAD8BEB6B}"/>
              </a:ext>
            </a:extLst>
          </p:cNvPr>
          <p:cNvGraphicFramePr>
            <a:graphicFrameLocks noGrp="1"/>
          </p:cNvGraphicFramePr>
          <p:nvPr>
            <p:extLst>
              <p:ext uri="{D42A27DB-BD31-4B8C-83A1-F6EECF244321}">
                <p14:modId xmlns:p14="http://schemas.microsoft.com/office/powerpoint/2010/main" val="143841828"/>
              </p:ext>
            </p:extLst>
          </p:nvPr>
        </p:nvGraphicFramePr>
        <p:xfrm>
          <a:off x="671804" y="1035698"/>
          <a:ext cx="8565500" cy="5337112"/>
        </p:xfrm>
        <a:graphic>
          <a:graphicData uri="http://schemas.openxmlformats.org/drawingml/2006/table">
            <a:tbl>
              <a:tblPr firstRow="1" bandRow="1">
                <a:tableStyleId>{0992277C-E4E3-4873-BE2E-DD979A09BD6D}</a:tableStyleId>
              </a:tblPr>
              <a:tblGrid>
                <a:gridCol w="2141375">
                  <a:extLst>
                    <a:ext uri="{9D8B030D-6E8A-4147-A177-3AD203B41FA5}">
                      <a16:colId xmlns:a16="http://schemas.microsoft.com/office/drawing/2014/main" val="2315600343"/>
                    </a:ext>
                  </a:extLst>
                </a:gridCol>
                <a:gridCol w="2141375">
                  <a:extLst>
                    <a:ext uri="{9D8B030D-6E8A-4147-A177-3AD203B41FA5}">
                      <a16:colId xmlns:a16="http://schemas.microsoft.com/office/drawing/2014/main" val="4253625997"/>
                    </a:ext>
                  </a:extLst>
                </a:gridCol>
                <a:gridCol w="2141375">
                  <a:extLst>
                    <a:ext uri="{9D8B030D-6E8A-4147-A177-3AD203B41FA5}">
                      <a16:colId xmlns:a16="http://schemas.microsoft.com/office/drawing/2014/main" val="4289617830"/>
                    </a:ext>
                  </a:extLst>
                </a:gridCol>
                <a:gridCol w="2141375">
                  <a:extLst>
                    <a:ext uri="{9D8B030D-6E8A-4147-A177-3AD203B41FA5}">
                      <a16:colId xmlns:a16="http://schemas.microsoft.com/office/drawing/2014/main" val="1878741679"/>
                    </a:ext>
                  </a:extLst>
                </a:gridCol>
              </a:tblGrid>
              <a:tr h="345093">
                <a:tc>
                  <a:txBody>
                    <a:bodyPr/>
                    <a:lstStyle/>
                    <a:p>
                      <a:r>
                        <a:rPr lang="en-US" dirty="0"/>
                        <a:t>RESEARCH PAPER</a:t>
                      </a:r>
                      <a:endParaRPr lang="en-IN" dirty="0"/>
                    </a:p>
                  </a:txBody>
                  <a:tcPr/>
                </a:tc>
                <a:tc>
                  <a:txBody>
                    <a:bodyPr/>
                    <a:lstStyle/>
                    <a:p>
                      <a:r>
                        <a:rPr lang="en-US" dirty="0"/>
                        <a:t>JOURNAL</a:t>
                      </a:r>
                      <a:endParaRPr lang="en-IN" dirty="0"/>
                    </a:p>
                  </a:txBody>
                  <a:tcPr/>
                </a:tc>
                <a:tc>
                  <a:txBody>
                    <a:bodyPr/>
                    <a:lstStyle/>
                    <a:p>
                      <a:r>
                        <a:rPr lang="en-US" dirty="0"/>
                        <a:t>AUTHORS</a:t>
                      </a:r>
                      <a:endParaRPr lang="en-IN" dirty="0"/>
                    </a:p>
                  </a:txBody>
                  <a:tcPr/>
                </a:tc>
                <a:tc>
                  <a:txBody>
                    <a:bodyPr/>
                    <a:lstStyle/>
                    <a:p>
                      <a:r>
                        <a:rPr lang="en-US" dirty="0"/>
                        <a:t>PUBLISHING YEAR</a:t>
                      </a:r>
                      <a:endParaRPr lang="en-IN" dirty="0"/>
                    </a:p>
                  </a:txBody>
                  <a:tcPr/>
                </a:tc>
                <a:extLst>
                  <a:ext uri="{0D108BD9-81ED-4DB2-BD59-A6C34878D82A}">
                    <a16:rowId xmlns:a16="http://schemas.microsoft.com/office/drawing/2014/main" val="3102183658"/>
                  </a:ext>
                </a:extLst>
              </a:tr>
              <a:tr h="680730">
                <a:tc>
                  <a:txBody>
                    <a:bodyPr/>
                    <a:lstStyle/>
                    <a:p>
                      <a:r>
                        <a:rPr lang="en-US" dirty="0"/>
                        <a:t>Face Recognition Based Attendance System</a:t>
                      </a:r>
                      <a:endParaRPr lang="en-IN" dirty="0"/>
                    </a:p>
                  </a:txBody>
                  <a:tcPr/>
                </a:tc>
                <a:tc>
                  <a:txBody>
                    <a:bodyPr/>
                    <a:lstStyle/>
                    <a:p>
                      <a:r>
                        <a:rPr lang="en-US" dirty="0"/>
                        <a:t>IJEAT</a:t>
                      </a:r>
                      <a:endParaRPr lang="en-IN" dirty="0"/>
                    </a:p>
                  </a:txBody>
                  <a:tcPr/>
                </a:tc>
                <a:tc>
                  <a:txBody>
                    <a:bodyPr/>
                    <a:lstStyle/>
                    <a:p>
                      <a:r>
                        <a:rPr lang="en-US" dirty="0"/>
                        <a:t>Nandini R, </a:t>
                      </a:r>
                      <a:r>
                        <a:rPr lang="en-US" dirty="0" err="1"/>
                        <a:t>Duraimurugan</a:t>
                      </a:r>
                      <a:r>
                        <a:rPr lang="en-US" dirty="0"/>
                        <a:t> N, </a:t>
                      </a:r>
                      <a:r>
                        <a:rPr lang="en-US" dirty="0" err="1"/>
                        <a:t>S.P.Chokkalingam</a:t>
                      </a:r>
                      <a:endParaRPr lang="en-IN" dirty="0"/>
                    </a:p>
                  </a:txBody>
                  <a:tcPr/>
                </a:tc>
                <a:tc>
                  <a:txBody>
                    <a:bodyPr/>
                    <a:lstStyle/>
                    <a:p>
                      <a:r>
                        <a:rPr lang="en-US" dirty="0"/>
                        <a:t>February 2019</a:t>
                      </a:r>
                      <a:endParaRPr lang="en-IN" dirty="0"/>
                    </a:p>
                  </a:txBody>
                  <a:tcPr/>
                </a:tc>
                <a:extLst>
                  <a:ext uri="{0D108BD9-81ED-4DB2-BD59-A6C34878D82A}">
                    <a16:rowId xmlns:a16="http://schemas.microsoft.com/office/drawing/2014/main" val="2886798630"/>
                  </a:ext>
                </a:extLst>
              </a:tr>
              <a:tr h="879277">
                <a:tc>
                  <a:txBody>
                    <a:bodyPr/>
                    <a:lstStyle/>
                    <a:p>
                      <a:r>
                        <a:rPr lang="en-US" dirty="0" err="1"/>
                        <a:t>Iot</a:t>
                      </a:r>
                      <a:r>
                        <a:rPr lang="en-US" dirty="0"/>
                        <a:t> Based Live Student Tracking System</a:t>
                      </a:r>
                      <a:endParaRPr lang="en-IN" dirty="0"/>
                    </a:p>
                  </a:txBody>
                  <a:tcPr/>
                </a:tc>
                <a:tc>
                  <a:txBody>
                    <a:bodyPr/>
                    <a:lstStyle/>
                    <a:p>
                      <a:r>
                        <a:rPr lang="en-US" dirty="0"/>
                        <a:t>IJRTE</a:t>
                      </a:r>
                      <a:endParaRPr lang="en-IN" dirty="0"/>
                    </a:p>
                  </a:txBody>
                  <a:tcPr/>
                </a:tc>
                <a:tc>
                  <a:txBody>
                    <a:bodyPr/>
                    <a:lstStyle/>
                    <a:p>
                      <a:r>
                        <a:rPr lang="en-US" dirty="0"/>
                        <a:t>Rahul Gandhi. A, Sanjay. C, </a:t>
                      </a:r>
                    </a:p>
                    <a:p>
                      <a:r>
                        <a:rPr lang="en-US" dirty="0"/>
                        <a:t>Vasanth. S, </a:t>
                      </a:r>
                      <a:r>
                        <a:rPr lang="en-US" dirty="0" err="1"/>
                        <a:t>Senathipathi</a:t>
                      </a:r>
                      <a:r>
                        <a:rPr lang="en-US" dirty="0"/>
                        <a:t>. K</a:t>
                      </a:r>
                      <a:endParaRPr lang="en-IN" dirty="0"/>
                    </a:p>
                  </a:txBody>
                  <a:tcPr/>
                </a:tc>
                <a:tc>
                  <a:txBody>
                    <a:bodyPr/>
                    <a:lstStyle/>
                    <a:p>
                      <a:r>
                        <a:rPr lang="en-US" dirty="0"/>
                        <a:t>May 2020</a:t>
                      </a:r>
                      <a:endParaRPr lang="en-IN" dirty="0"/>
                    </a:p>
                  </a:txBody>
                  <a:tcPr/>
                </a:tc>
                <a:extLst>
                  <a:ext uri="{0D108BD9-81ED-4DB2-BD59-A6C34878D82A}">
                    <a16:rowId xmlns:a16="http://schemas.microsoft.com/office/drawing/2014/main" val="1545116561"/>
                  </a:ext>
                </a:extLst>
              </a:tr>
              <a:tr h="1077822">
                <a:tc>
                  <a:txBody>
                    <a:bodyPr/>
                    <a:lstStyle/>
                    <a:p>
                      <a:r>
                        <a:rPr lang="en-US" dirty="0"/>
                        <a:t>Real Time Student Tracking System Using RFID Tags and IOT Enabled Device</a:t>
                      </a:r>
                      <a:endParaRPr lang="en-IN" dirty="0"/>
                    </a:p>
                  </a:txBody>
                  <a:tcPr/>
                </a:tc>
                <a:tc>
                  <a:txBody>
                    <a:bodyPr/>
                    <a:lstStyle/>
                    <a:p>
                      <a:r>
                        <a:rPr lang="en-US" dirty="0"/>
                        <a:t>IRE</a:t>
                      </a:r>
                      <a:endParaRPr lang="en-IN" dirty="0"/>
                    </a:p>
                  </a:txBody>
                  <a:tcPr/>
                </a:tc>
                <a:tc>
                  <a:txBody>
                    <a:bodyPr/>
                    <a:lstStyle/>
                    <a:p>
                      <a:r>
                        <a:rPr lang="en-US" dirty="0"/>
                        <a:t>PRANITA KADAM, RAHUL PATIL, MANSHU VISHWAKARMA, RAJESHRI ANEESH</a:t>
                      </a:r>
                      <a:endParaRPr lang="en-IN" dirty="0"/>
                    </a:p>
                  </a:txBody>
                  <a:tcPr/>
                </a:tc>
                <a:tc>
                  <a:txBody>
                    <a:bodyPr/>
                    <a:lstStyle/>
                    <a:p>
                      <a:r>
                        <a:rPr lang="en-US" dirty="0"/>
                        <a:t>April 2020</a:t>
                      </a:r>
                      <a:endParaRPr lang="en-IN" dirty="0"/>
                    </a:p>
                  </a:txBody>
                  <a:tcPr/>
                </a:tc>
                <a:extLst>
                  <a:ext uri="{0D108BD9-81ED-4DB2-BD59-A6C34878D82A}">
                    <a16:rowId xmlns:a16="http://schemas.microsoft.com/office/drawing/2014/main" val="2303996470"/>
                  </a:ext>
                </a:extLst>
              </a:tr>
              <a:tr h="1077822">
                <a:tc>
                  <a:txBody>
                    <a:bodyPr/>
                    <a:lstStyle/>
                    <a:p>
                      <a:r>
                        <a:rPr lang="en-US" dirty="0"/>
                        <a:t>FACE DETECTION BASED ATTENDANCE SYSTEM USING ESP32</a:t>
                      </a:r>
                      <a:endParaRPr lang="en-IN" dirty="0"/>
                    </a:p>
                  </a:txBody>
                  <a:tcPr/>
                </a:tc>
                <a:tc>
                  <a:txBody>
                    <a:bodyPr/>
                    <a:lstStyle/>
                    <a:p>
                      <a:r>
                        <a:rPr lang="en-US" dirty="0"/>
                        <a:t>(UGC Care Group I Listed Journal)</a:t>
                      </a:r>
                      <a:endParaRPr lang="en-IN" dirty="0"/>
                    </a:p>
                  </a:txBody>
                  <a:tcPr/>
                </a:tc>
                <a:tc>
                  <a:txBody>
                    <a:bodyPr/>
                    <a:lstStyle/>
                    <a:p>
                      <a:r>
                        <a:rPr lang="en-US" dirty="0" err="1"/>
                        <a:t>K.N.Divya</a:t>
                      </a:r>
                      <a:r>
                        <a:rPr lang="en-US" dirty="0"/>
                        <a:t> Bhargavi, Dr. </a:t>
                      </a:r>
                      <a:r>
                        <a:rPr lang="en-US" dirty="0" err="1"/>
                        <a:t>M.Ranga</a:t>
                      </a:r>
                      <a:r>
                        <a:rPr lang="en-US" dirty="0"/>
                        <a:t> Rao, P.V.V.N.D.P. Sunil.</a:t>
                      </a:r>
                      <a:endParaRPr lang="en-IN" dirty="0"/>
                    </a:p>
                  </a:txBody>
                  <a:tcPr/>
                </a:tc>
                <a:tc>
                  <a:txBody>
                    <a:bodyPr/>
                    <a:lstStyle/>
                    <a:p>
                      <a:r>
                        <a:rPr lang="en-US" dirty="0"/>
                        <a:t>February 2021</a:t>
                      </a:r>
                      <a:endParaRPr lang="en-IN" dirty="0"/>
                    </a:p>
                  </a:txBody>
                  <a:tcPr/>
                </a:tc>
                <a:extLst>
                  <a:ext uri="{0D108BD9-81ED-4DB2-BD59-A6C34878D82A}">
                    <a16:rowId xmlns:a16="http://schemas.microsoft.com/office/drawing/2014/main" val="3280364695"/>
                  </a:ext>
                </a:extLst>
              </a:tr>
              <a:tr h="1276368">
                <a:tc>
                  <a:txBody>
                    <a:bodyPr/>
                    <a:lstStyle/>
                    <a:p>
                      <a:r>
                        <a:rPr lang="en-US" dirty="0"/>
                        <a:t>Design of an IOT System based on Face Recognition Technology Using ESP32-CAM.</a:t>
                      </a:r>
                    </a:p>
                    <a:p>
                      <a:endParaRPr lang="en-IN" dirty="0"/>
                    </a:p>
                  </a:txBody>
                  <a:tcPr/>
                </a:tc>
                <a:tc>
                  <a:txBody>
                    <a:bodyPr/>
                    <a:lstStyle/>
                    <a:p>
                      <a:r>
                        <a:rPr lang="en-US" dirty="0"/>
                        <a:t>IJCSNS</a:t>
                      </a:r>
                      <a:endParaRPr lang="en-IN" dirty="0"/>
                    </a:p>
                  </a:txBody>
                  <a:tcPr/>
                </a:tc>
                <a:tc>
                  <a:txBody>
                    <a:bodyPr/>
                    <a:lstStyle/>
                    <a:p>
                      <a:r>
                        <a:rPr lang="en-US" dirty="0"/>
                        <a:t>Ines Mahmoud, </a:t>
                      </a:r>
                      <a:r>
                        <a:rPr lang="en-US" dirty="0" err="1"/>
                        <a:t>Imen</a:t>
                      </a:r>
                      <a:r>
                        <a:rPr lang="en-US" dirty="0"/>
                        <a:t> </a:t>
                      </a:r>
                      <a:r>
                        <a:rPr lang="en-US" dirty="0" err="1"/>
                        <a:t>Saidi</a:t>
                      </a:r>
                      <a:r>
                        <a:rPr lang="en-US" dirty="0"/>
                        <a:t>, Chadi </a:t>
                      </a:r>
                      <a:r>
                        <a:rPr lang="en-US" dirty="0" err="1"/>
                        <a:t>bouzazi</a:t>
                      </a:r>
                      <a:endParaRPr lang="en-IN" dirty="0"/>
                    </a:p>
                  </a:txBody>
                  <a:tcPr/>
                </a:tc>
                <a:tc>
                  <a:txBody>
                    <a:bodyPr/>
                    <a:lstStyle/>
                    <a:p>
                      <a:r>
                        <a:rPr lang="en-US" dirty="0"/>
                        <a:t>August 2022</a:t>
                      </a:r>
                      <a:endParaRPr lang="en-IN" dirty="0"/>
                    </a:p>
                  </a:txBody>
                  <a:tcPr/>
                </a:tc>
                <a:extLst>
                  <a:ext uri="{0D108BD9-81ED-4DB2-BD59-A6C34878D82A}">
                    <a16:rowId xmlns:a16="http://schemas.microsoft.com/office/drawing/2014/main" val="2127154243"/>
                  </a:ext>
                </a:extLst>
              </a:tr>
            </a:tbl>
          </a:graphicData>
        </a:graphic>
      </p:graphicFrame>
      <p:sp>
        <p:nvSpPr>
          <p:cNvPr id="9" name="Title 8">
            <a:extLst>
              <a:ext uri="{FF2B5EF4-FFF2-40B4-BE49-F238E27FC236}">
                <a16:creationId xmlns:a16="http://schemas.microsoft.com/office/drawing/2014/main" id="{E21C287F-8AFB-3BF5-E493-D93BA4B80864}"/>
              </a:ext>
            </a:extLst>
          </p:cNvPr>
          <p:cNvSpPr>
            <a:spLocks noGrp="1"/>
          </p:cNvSpPr>
          <p:nvPr>
            <p:ph type="title"/>
          </p:nvPr>
        </p:nvSpPr>
        <p:spPr>
          <a:xfrm>
            <a:off x="495300" y="274637"/>
            <a:ext cx="8915400" cy="6387419"/>
          </a:xfrm>
        </p:spPr>
        <p:txBody>
          <a:bodyPr/>
          <a:lstStyle/>
          <a:p>
            <a:r>
              <a:rPr lang="en-US" sz="3200" b="1" dirty="0">
                <a:solidFill>
                  <a:srgbClr val="FF0000"/>
                </a:solidFill>
              </a:rPr>
              <a:t>Literature Survey</a:t>
            </a:r>
            <a:endParaRPr lang="en-IN" sz="3200" b="1" dirty="0">
              <a:solidFill>
                <a:srgbClr val="FF0000"/>
              </a:solidFill>
            </a:endParaRPr>
          </a:p>
        </p:txBody>
      </p:sp>
    </p:spTree>
    <p:extLst>
      <p:ext uri="{BB962C8B-B14F-4D97-AF65-F5344CB8AC3E}">
        <p14:creationId xmlns:p14="http://schemas.microsoft.com/office/powerpoint/2010/main" val="124529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4929-F8DF-5C09-5423-6BCCD5555B36}"/>
              </a:ext>
            </a:extLst>
          </p:cNvPr>
          <p:cNvSpPr>
            <a:spLocks noGrp="1"/>
          </p:cNvSpPr>
          <p:nvPr>
            <p:ph type="title"/>
          </p:nvPr>
        </p:nvSpPr>
        <p:spPr>
          <a:xfrm>
            <a:off x="495300" y="457201"/>
            <a:ext cx="8915400" cy="1143000"/>
          </a:xfrm>
        </p:spPr>
        <p:txBody>
          <a:bodyPr/>
          <a:lstStyle/>
          <a:p>
            <a:r>
              <a:rPr lang="en-US" sz="3200" dirty="0">
                <a:solidFill>
                  <a:srgbClr val="FF0000"/>
                </a:solidFill>
              </a:rPr>
              <a:t>Functional Requirements </a:t>
            </a:r>
          </a:p>
        </p:txBody>
      </p:sp>
      <p:sp>
        <p:nvSpPr>
          <p:cNvPr id="3" name="Text Placeholder 2">
            <a:extLst>
              <a:ext uri="{FF2B5EF4-FFF2-40B4-BE49-F238E27FC236}">
                <a16:creationId xmlns:a16="http://schemas.microsoft.com/office/drawing/2014/main" id="{828BADEA-E64C-4CB7-BA7B-485DC05D8145}"/>
              </a:ext>
            </a:extLst>
          </p:cNvPr>
          <p:cNvSpPr>
            <a:spLocks noGrp="1"/>
          </p:cNvSpPr>
          <p:nvPr>
            <p:ph type="body" idx="1"/>
          </p:nvPr>
        </p:nvSpPr>
        <p:spPr/>
        <p:txBody>
          <a:bodyPr/>
          <a:lstStyle/>
          <a:p>
            <a:r>
              <a:rPr lang="en-US" sz="2200" dirty="0"/>
              <a:t>FR1 – The system should allow the admin to Add student registration using registration number and profile photo.</a:t>
            </a:r>
          </a:p>
          <a:p>
            <a:r>
              <a:rPr lang="en-US" sz="2200" dirty="0"/>
              <a:t>FR2 – The system should capture student identity in real time and perform face Detection and recognition. </a:t>
            </a:r>
          </a:p>
          <a:p>
            <a:r>
              <a:rPr lang="en-US" sz="2200" dirty="0"/>
              <a:t>FR3 – The system should store the Identified student details along with camera location. </a:t>
            </a:r>
          </a:p>
          <a:p>
            <a:r>
              <a:rPr lang="en-US" sz="2200" dirty="0"/>
              <a:t>FR4 – The system should provide a dashboard to get the student statistics in real time.</a:t>
            </a:r>
          </a:p>
          <a:p>
            <a:r>
              <a:rPr lang="en-US" sz="2200" dirty="0"/>
              <a:t>FR5 – The system should allow the admin to get student activity  data using registration number.</a:t>
            </a:r>
          </a:p>
          <a:p>
            <a:endParaRPr lang="en-US" sz="2200" dirty="0"/>
          </a:p>
          <a:p>
            <a:endParaRPr lang="en-US" sz="2200" dirty="0"/>
          </a:p>
          <a:p>
            <a:endParaRPr lang="en-US" sz="2200" dirty="0"/>
          </a:p>
          <a:p>
            <a:endParaRPr lang="en-US" sz="2200" dirty="0"/>
          </a:p>
        </p:txBody>
      </p:sp>
    </p:spTree>
    <p:extLst>
      <p:ext uri="{BB962C8B-B14F-4D97-AF65-F5344CB8AC3E}">
        <p14:creationId xmlns:p14="http://schemas.microsoft.com/office/powerpoint/2010/main" val="3529191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83DDA-3D46-45C6-4542-8CCCDB580443}"/>
              </a:ext>
            </a:extLst>
          </p:cNvPr>
          <p:cNvSpPr>
            <a:spLocks noGrp="1"/>
          </p:cNvSpPr>
          <p:nvPr>
            <p:ph type="title"/>
          </p:nvPr>
        </p:nvSpPr>
        <p:spPr>
          <a:xfrm>
            <a:off x="495300" y="274638"/>
            <a:ext cx="7799614" cy="574448"/>
          </a:xfrm>
        </p:spPr>
        <p:txBody>
          <a:bodyPr/>
          <a:lstStyle/>
          <a:p>
            <a:r>
              <a:rPr lang="en-US" sz="3200" b="1" dirty="0">
                <a:solidFill>
                  <a:srgbClr val="FF0000"/>
                </a:solidFill>
              </a:rPr>
              <a:t>Low Level Diagram</a:t>
            </a:r>
            <a:endParaRPr lang="en-IN" sz="3200" b="1" dirty="0">
              <a:solidFill>
                <a:srgbClr val="FF0000"/>
              </a:solidFill>
            </a:endParaRPr>
          </a:p>
        </p:txBody>
      </p:sp>
      <p:pic>
        <p:nvPicPr>
          <p:cNvPr id="4" name="Picture 3">
            <a:extLst>
              <a:ext uri="{FF2B5EF4-FFF2-40B4-BE49-F238E27FC236}">
                <a16:creationId xmlns:a16="http://schemas.microsoft.com/office/drawing/2014/main" id="{5CA814AC-1103-0501-A4C7-76C756932100}"/>
              </a:ext>
            </a:extLst>
          </p:cNvPr>
          <p:cNvPicPr>
            <a:picLocks noChangeAspect="1"/>
          </p:cNvPicPr>
          <p:nvPr/>
        </p:nvPicPr>
        <p:blipFill>
          <a:blip r:embed="rId2"/>
          <a:stretch>
            <a:fillRect/>
          </a:stretch>
        </p:blipFill>
        <p:spPr>
          <a:xfrm>
            <a:off x="1547812" y="1271587"/>
            <a:ext cx="6810375" cy="4336111"/>
          </a:xfrm>
          <a:prstGeom prst="rect">
            <a:avLst/>
          </a:prstGeom>
        </p:spPr>
      </p:pic>
      <p:sp>
        <p:nvSpPr>
          <p:cNvPr id="3" name="Text Placeholder 2">
            <a:extLst>
              <a:ext uri="{FF2B5EF4-FFF2-40B4-BE49-F238E27FC236}">
                <a16:creationId xmlns:a16="http://schemas.microsoft.com/office/drawing/2014/main" id="{CC9122AA-EB79-57B8-FE27-6D1A4B63B287}"/>
              </a:ext>
            </a:extLst>
          </p:cNvPr>
          <p:cNvSpPr>
            <a:spLocks noGrp="1"/>
          </p:cNvSpPr>
          <p:nvPr>
            <p:ph type="body" idx="1"/>
          </p:nvPr>
        </p:nvSpPr>
        <p:spPr>
          <a:xfrm>
            <a:off x="709126" y="1101011"/>
            <a:ext cx="8701573" cy="5025153"/>
          </a:xfrm>
        </p:spPr>
        <p:txBody>
          <a:bodyPr/>
          <a:lstStyle/>
          <a:p>
            <a:pPr marL="25400" indent="0">
              <a:buNone/>
            </a:pPr>
            <a:r>
              <a:rPr lang="en-US" sz="2000" u="sng" dirty="0"/>
              <a:t>Use Case Diagram:</a:t>
            </a:r>
            <a:endParaRPr lang="en-IN" sz="2000" u="sng" dirty="0"/>
          </a:p>
        </p:txBody>
      </p:sp>
    </p:spTree>
    <p:extLst>
      <p:ext uri="{BB962C8B-B14F-4D97-AF65-F5344CB8AC3E}">
        <p14:creationId xmlns:p14="http://schemas.microsoft.com/office/powerpoint/2010/main" val="3079733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9F4A-0968-E805-84F6-2822C1844BB7}"/>
              </a:ext>
            </a:extLst>
          </p:cNvPr>
          <p:cNvSpPr>
            <a:spLocks noGrp="1"/>
          </p:cNvSpPr>
          <p:nvPr>
            <p:ph type="title"/>
          </p:nvPr>
        </p:nvSpPr>
        <p:spPr>
          <a:xfrm>
            <a:off x="495300" y="274638"/>
            <a:ext cx="8915400" cy="555786"/>
          </a:xfrm>
        </p:spPr>
        <p:txBody>
          <a:bodyPr/>
          <a:lstStyle/>
          <a:p>
            <a:r>
              <a:rPr lang="en-US" sz="3200" b="1" dirty="0">
                <a:solidFill>
                  <a:srgbClr val="FF0000"/>
                </a:solidFill>
              </a:rPr>
              <a:t>Sequence Diagram</a:t>
            </a:r>
            <a:endParaRPr lang="en-IN" sz="3200" b="1" dirty="0">
              <a:solidFill>
                <a:srgbClr val="FF0000"/>
              </a:solidFill>
            </a:endParaRPr>
          </a:p>
        </p:txBody>
      </p:sp>
      <p:pic>
        <p:nvPicPr>
          <p:cNvPr id="5" name="Picture 4">
            <a:extLst>
              <a:ext uri="{FF2B5EF4-FFF2-40B4-BE49-F238E27FC236}">
                <a16:creationId xmlns:a16="http://schemas.microsoft.com/office/drawing/2014/main" id="{1A136FE3-8B36-9780-888D-3DFE53BF44FB}"/>
              </a:ext>
            </a:extLst>
          </p:cNvPr>
          <p:cNvPicPr>
            <a:picLocks noChangeAspect="1"/>
          </p:cNvPicPr>
          <p:nvPr/>
        </p:nvPicPr>
        <p:blipFill>
          <a:blip r:embed="rId2"/>
          <a:stretch>
            <a:fillRect/>
          </a:stretch>
        </p:blipFill>
        <p:spPr>
          <a:xfrm>
            <a:off x="364161" y="1606822"/>
            <a:ext cx="9177678" cy="3267284"/>
          </a:xfrm>
          <a:prstGeom prst="rect">
            <a:avLst/>
          </a:prstGeom>
        </p:spPr>
      </p:pic>
    </p:spTree>
    <p:extLst>
      <p:ext uri="{BB962C8B-B14F-4D97-AF65-F5344CB8AC3E}">
        <p14:creationId xmlns:p14="http://schemas.microsoft.com/office/powerpoint/2010/main" val="1583016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9F4A-0968-E805-84F6-2822C1844BB7}"/>
              </a:ext>
            </a:extLst>
          </p:cNvPr>
          <p:cNvSpPr>
            <a:spLocks noGrp="1"/>
          </p:cNvSpPr>
          <p:nvPr>
            <p:ph type="title"/>
          </p:nvPr>
        </p:nvSpPr>
        <p:spPr/>
        <p:txBody>
          <a:bodyPr/>
          <a:lstStyle/>
          <a:p>
            <a:r>
              <a:rPr lang="en-US" sz="3200" b="1" dirty="0">
                <a:solidFill>
                  <a:srgbClr val="FF0000"/>
                </a:solidFill>
              </a:rPr>
              <a:t>Sequence Diagram</a:t>
            </a:r>
            <a:endParaRPr lang="en-IN" sz="3200" b="1" dirty="0">
              <a:solidFill>
                <a:srgbClr val="FF0000"/>
              </a:solidFill>
            </a:endParaRPr>
          </a:p>
        </p:txBody>
      </p:sp>
      <p:sp>
        <p:nvSpPr>
          <p:cNvPr id="6" name="Text Placeholder 5">
            <a:extLst>
              <a:ext uri="{FF2B5EF4-FFF2-40B4-BE49-F238E27FC236}">
                <a16:creationId xmlns:a16="http://schemas.microsoft.com/office/drawing/2014/main" id="{184775E8-C9DE-82FD-464A-B5A53768CDEB}"/>
              </a:ext>
            </a:extLst>
          </p:cNvPr>
          <p:cNvSpPr>
            <a:spLocks noGrp="1"/>
          </p:cNvSpPr>
          <p:nvPr>
            <p:ph type="body" idx="1"/>
          </p:nvPr>
        </p:nvSpPr>
        <p:spPr>
          <a:xfrm>
            <a:off x="297337" y="846138"/>
            <a:ext cx="8915400" cy="483041"/>
          </a:xfrm>
        </p:spPr>
        <p:txBody>
          <a:bodyPr/>
          <a:lstStyle/>
          <a:p>
            <a:pPr marL="482600" indent="-457200">
              <a:buSzPct val="100000"/>
              <a:buFont typeface="+mj-lt"/>
              <a:buAutoNum type="arabicPeriod"/>
            </a:pPr>
            <a:r>
              <a:rPr lang="en-US" sz="2400" dirty="0"/>
              <a:t>Student:</a:t>
            </a:r>
          </a:p>
        </p:txBody>
      </p:sp>
      <p:pic>
        <p:nvPicPr>
          <p:cNvPr id="8" name="Picture 7">
            <a:extLst>
              <a:ext uri="{FF2B5EF4-FFF2-40B4-BE49-F238E27FC236}">
                <a16:creationId xmlns:a16="http://schemas.microsoft.com/office/drawing/2014/main" id="{75AEDF8B-D0CF-D343-204A-BC18BF047C5B}"/>
              </a:ext>
            </a:extLst>
          </p:cNvPr>
          <p:cNvPicPr>
            <a:picLocks noChangeAspect="1"/>
          </p:cNvPicPr>
          <p:nvPr/>
        </p:nvPicPr>
        <p:blipFill>
          <a:blip r:embed="rId2"/>
          <a:stretch>
            <a:fillRect/>
          </a:stretch>
        </p:blipFill>
        <p:spPr>
          <a:xfrm>
            <a:off x="722329" y="1835804"/>
            <a:ext cx="8915400" cy="4176058"/>
          </a:xfrm>
          <a:prstGeom prst="rect">
            <a:avLst/>
          </a:prstGeom>
        </p:spPr>
      </p:pic>
    </p:spTree>
    <p:extLst>
      <p:ext uri="{BB962C8B-B14F-4D97-AF65-F5344CB8AC3E}">
        <p14:creationId xmlns:p14="http://schemas.microsoft.com/office/powerpoint/2010/main" val="1134729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9F4A-0968-E805-84F6-2822C1844BB7}"/>
              </a:ext>
            </a:extLst>
          </p:cNvPr>
          <p:cNvSpPr>
            <a:spLocks noGrp="1"/>
          </p:cNvSpPr>
          <p:nvPr>
            <p:ph type="title"/>
          </p:nvPr>
        </p:nvSpPr>
        <p:spPr/>
        <p:txBody>
          <a:bodyPr/>
          <a:lstStyle/>
          <a:p>
            <a:r>
              <a:rPr lang="en-US" sz="3200" b="1" dirty="0">
                <a:solidFill>
                  <a:srgbClr val="FF0000"/>
                </a:solidFill>
              </a:rPr>
              <a:t>Sequence Diagram</a:t>
            </a:r>
            <a:endParaRPr lang="en-IN" sz="3200" b="1" dirty="0">
              <a:solidFill>
                <a:srgbClr val="FF0000"/>
              </a:solidFill>
            </a:endParaRPr>
          </a:p>
        </p:txBody>
      </p:sp>
      <p:sp>
        <p:nvSpPr>
          <p:cNvPr id="6" name="Text Placeholder 5">
            <a:extLst>
              <a:ext uri="{FF2B5EF4-FFF2-40B4-BE49-F238E27FC236}">
                <a16:creationId xmlns:a16="http://schemas.microsoft.com/office/drawing/2014/main" id="{184775E8-C9DE-82FD-464A-B5A53768CDEB}"/>
              </a:ext>
            </a:extLst>
          </p:cNvPr>
          <p:cNvSpPr>
            <a:spLocks noGrp="1"/>
          </p:cNvSpPr>
          <p:nvPr>
            <p:ph type="body" idx="1"/>
          </p:nvPr>
        </p:nvSpPr>
        <p:spPr>
          <a:xfrm>
            <a:off x="297337" y="846138"/>
            <a:ext cx="8915400" cy="483041"/>
          </a:xfrm>
        </p:spPr>
        <p:txBody>
          <a:bodyPr/>
          <a:lstStyle/>
          <a:p>
            <a:pPr marL="482600" indent="-457200">
              <a:buSzPct val="100000"/>
              <a:buFont typeface="+mj-lt"/>
              <a:buAutoNum type="arabicPeriod" startAt="2"/>
            </a:pPr>
            <a:r>
              <a:rPr lang="en-US" sz="2400" dirty="0"/>
              <a:t>Admin:</a:t>
            </a:r>
          </a:p>
        </p:txBody>
      </p:sp>
      <p:pic>
        <p:nvPicPr>
          <p:cNvPr id="4" name="Picture 3">
            <a:extLst>
              <a:ext uri="{FF2B5EF4-FFF2-40B4-BE49-F238E27FC236}">
                <a16:creationId xmlns:a16="http://schemas.microsoft.com/office/drawing/2014/main" id="{36AE1EC3-D1F0-C67C-0B3E-AFF00E0321DC}"/>
              </a:ext>
            </a:extLst>
          </p:cNvPr>
          <p:cNvPicPr>
            <a:picLocks noChangeAspect="1"/>
          </p:cNvPicPr>
          <p:nvPr/>
        </p:nvPicPr>
        <p:blipFill>
          <a:blip r:embed="rId2"/>
          <a:stretch>
            <a:fillRect/>
          </a:stretch>
        </p:blipFill>
        <p:spPr>
          <a:xfrm>
            <a:off x="1668544" y="1673135"/>
            <a:ext cx="6608050" cy="4601082"/>
          </a:xfrm>
          <a:prstGeom prst="rect">
            <a:avLst/>
          </a:prstGeom>
        </p:spPr>
      </p:pic>
    </p:spTree>
    <p:extLst>
      <p:ext uri="{BB962C8B-B14F-4D97-AF65-F5344CB8AC3E}">
        <p14:creationId xmlns:p14="http://schemas.microsoft.com/office/powerpoint/2010/main" val="2500984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a:solidFill>
                  <a:srgbClr val="FF0000"/>
                </a:solidFill>
              </a:rPr>
              <a:t>Project Team</a:t>
            </a:r>
            <a:endParaRPr sz="3200" b="1">
              <a:solidFill>
                <a:srgbClr val="FF0000"/>
              </a:solidFill>
            </a:endParaRPr>
          </a:p>
        </p:txBody>
      </p:sp>
      <p:graphicFrame>
        <p:nvGraphicFramePr>
          <p:cNvPr id="101" name="Google Shape;101;p2"/>
          <p:cNvGraphicFramePr/>
          <p:nvPr>
            <p:extLst>
              <p:ext uri="{D42A27DB-BD31-4B8C-83A1-F6EECF244321}">
                <p14:modId xmlns:p14="http://schemas.microsoft.com/office/powerpoint/2010/main" val="3597746561"/>
              </p:ext>
            </p:extLst>
          </p:nvPr>
        </p:nvGraphicFramePr>
        <p:xfrm>
          <a:off x="704011" y="1562492"/>
          <a:ext cx="8640950" cy="3169765"/>
        </p:xfrm>
        <a:graphic>
          <a:graphicData uri="http://schemas.openxmlformats.org/drawingml/2006/table">
            <a:tbl>
              <a:tblPr firstRow="1" bandRow="1">
                <a:noFill/>
                <a:tableStyleId>{0992277C-E4E3-4873-BE2E-DD979A09BD6D}</a:tableStyleId>
              </a:tblPr>
              <a:tblGrid>
                <a:gridCol w="1120075">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4320475">
                  <a:extLst>
                    <a:ext uri="{9D8B030D-6E8A-4147-A177-3AD203B41FA5}">
                      <a16:colId xmlns:a16="http://schemas.microsoft.com/office/drawing/2014/main" val="20002"/>
                    </a:ext>
                  </a:extLst>
                </a:gridCol>
              </a:tblGrid>
              <a:tr h="599171">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dirty="0" err="1"/>
                        <a:t>Sl</a:t>
                      </a:r>
                      <a:r>
                        <a:rPr lang="en-US" sz="2400" u="none" strike="noStrike" cap="none" dirty="0"/>
                        <a:t> no.</a:t>
                      </a:r>
                      <a:endParaRPr sz="2400" u="none" strike="noStrike" cap="none" dirty="0"/>
                    </a:p>
                  </a:txBody>
                  <a:tcPr marL="91450" marR="91450" marT="45725" marB="45725"/>
                </a:tc>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a:t>Registration no.</a:t>
                      </a:r>
                      <a:endParaRPr sz="2400" u="none" strike="noStrike" cap="none"/>
                    </a:p>
                  </a:txBody>
                  <a:tcPr marL="91450" marR="91450" marT="45725" marB="45725"/>
                </a:tc>
                <a:tc>
                  <a:txBody>
                    <a:bodyPr/>
                    <a:lstStyle/>
                    <a:p>
                      <a:pPr marL="0" marR="0" lvl="0" indent="0" algn="ctr" rtl="0">
                        <a:lnSpc>
                          <a:spcPct val="150000"/>
                        </a:lnSpc>
                        <a:spcBef>
                          <a:spcPts val="0"/>
                        </a:spcBef>
                        <a:spcAft>
                          <a:spcPts val="0"/>
                        </a:spcAft>
                        <a:buClr>
                          <a:srgbClr val="000000"/>
                        </a:buClr>
                        <a:buSzPts val="2400"/>
                        <a:buFont typeface="Arial"/>
                        <a:buNone/>
                      </a:pPr>
                      <a:r>
                        <a:rPr lang="en-US" sz="2400" u="none" strike="noStrike" cap="none" dirty="0"/>
                        <a:t>Students</a:t>
                      </a:r>
                      <a:endParaRPr sz="2400" u="none" strike="noStrike" cap="none" dirty="0"/>
                    </a:p>
                  </a:txBody>
                  <a:tcPr marL="91450" marR="91450" marT="45725" marB="45725"/>
                </a:tc>
                <a:extLst>
                  <a:ext uri="{0D108BD9-81ED-4DB2-BD59-A6C34878D82A}">
                    <a16:rowId xmlns:a16="http://schemas.microsoft.com/office/drawing/2014/main" val="10000"/>
                  </a:ext>
                </a:extLst>
              </a:tr>
              <a:tr h="556101">
                <a:tc>
                  <a:txBody>
                    <a:bodyPr/>
                    <a:lstStyle/>
                    <a:p>
                      <a:pPr marL="0" marR="0" lvl="0" indent="0" algn="l" rtl="0">
                        <a:lnSpc>
                          <a:spcPct val="150000"/>
                        </a:lnSpc>
                        <a:spcBef>
                          <a:spcPts val="0"/>
                        </a:spcBef>
                        <a:spcAft>
                          <a:spcPts val="0"/>
                        </a:spcAft>
                        <a:buClr>
                          <a:schemeClr val="dk1"/>
                        </a:buClr>
                        <a:buSzPts val="2400"/>
                        <a:buFont typeface="Calibri"/>
                        <a:buNone/>
                      </a:pPr>
                      <a:r>
                        <a:rPr lang="en-US" sz="2000" u="none" strike="noStrike" cap="none" dirty="0"/>
                        <a:t>01</a:t>
                      </a:r>
                      <a:endParaRPr sz="2000" u="none" strike="noStrike" cap="none" dirty="0"/>
                    </a:p>
                  </a:txBody>
                  <a:tcPr marL="91450" marR="91450" marT="45725" marB="45725"/>
                </a:tc>
                <a:tc>
                  <a:txBody>
                    <a:bodyPr/>
                    <a:lstStyle/>
                    <a:p>
                      <a:pPr marL="0" marR="0" lvl="0" indent="0" algn="l" rtl="0">
                        <a:lnSpc>
                          <a:spcPct val="150000"/>
                        </a:lnSpc>
                        <a:spcBef>
                          <a:spcPts val="0"/>
                        </a:spcBef>
                        <a:spcAft>
                          <a:spcPts val="0"/>
                        </a:spcAft>
                        <a:buClr>
                          <a:srgbClr val="000000"/>
                        </a:buClr>
                        <a:buSzPts val="2400"/>
                        <a:buFont typeface="Arial"/>
                        <a:buNone/>
                      </a:pPr>
                      <a:r>
                        <a:rPr lang="en-US" sz="2000" b="1" u="none" strike="noStrike" cap="none" dirty="0"/>
                        <a:t>19ETCS002101</a:t>
                      </a:r>
                      <a:endParaRPr sz="2000" b="1" u="none" strike="noStrike" cap="none" dirty="0"/>
                    </a:p>
                  </a:txBody>
                  <a:tcPr marL="91450" marR="91450" marT="45725" marB="45725"/>
                </a:tc>
                <a:tc>
                  <a:txBody>
                    <a:bodyPr/>
                    <a:lstStyle/>
                    <a:p>
                      <a:pPr marL="0" marR="0" lvl="0" indent="0" algn="l" rtl="0">
                        <a:lnSpc>
                          <a:spcPct val="150000"/>
                        </a:lnSpc>
                        <a:spcBef>
                          <a:spcPts val="0"/>
                        </a:spcBef>
                        <a:spcAft>
                          <a:spcPts val="0"/>
                        </a:spcAft>
                        <a:buClr>
                          <a:schemeClr val="dk1"/>
                        </a:buClr>
                        <a:buSzPts val="2400"/>
                        <a:buFont typeface="Calibri"/>
                        <a:buNone/>
                      </a:pPr>
                      <a:r>
                        <a:rPr lang="en-US" sz="2000" b="1" i="0" u="none" strike="noStrike" cap="none" dirty="0">
                          <a:solidFill>
                            <a:srgbClr val="000000"/>
                          </a:solidFill>
                          <a:latin typeface="Calibri"/>
                          <a:ea typeface="Calibri"/>
                          <a:cs typeface="Calibri"/>
                          <a:sym typeface="Calibri"/>
                        </a:rPr>
                        <a:t>ROHAN PURKAYASTHA</a:t>
                      </a:r>
                    </a:p>
                  </a:txBody>
                  <a:tcPr marL="91450" marR="91450" marT="45725" marB="45725"/>
                </a:tc>
                <a:extLst>
                  <a:ext uri="{0D108BD9-81ED-4DB2-BD59-A6C34878D82A}">
                    <a16:rowId xmlns:a16="http://schemas.microsoft.com/office/drawing/2014/main" val="10001"/>
                  </a:ext>
                </a:extLst>
              </a:tr>
              <a:tr h="514974">
                <a:tc>
                  <a:txBody>
                    <a:bodyPr/>
                    <a:lstStyle/>
                    <a:p>
                      <a:pPr marL="0" marR="0" lvl="0" indent="0" algn="l" rtl="0">
                        <a:lnSpc>
                          <a:spcPct val="150000"/>
                        </a:lnSpc>
                        <a:spcBef>
                          <a:spcPts val="0"/>
                        </a:spcBef>
                        <a:spcAft>
                          <a:spcPts val="0"/>
                        </a:spcAft>
                        <a:buClr>
                          <a:schemeClr val="dk1"/>
                        </a:buClr>
                        <a:buSzPts val="2400"/>
                        <a:buFont typeface="Calibri"/>
                        <a:buNone/>
                      </a:pPr>
                      <a:r>
                        <a:rPr lang="en-US" sz="2000" u="none" strike="noStrike" cap="none" dirty="0"/>
                        <a:t>02</a:t>
                      </a:r>
                      <a:endParaRPr sz="2000" u="none" strike="noStrike" cap="none" dirty="0"/>
                    </a:p>
                  </a:txBody>
                  <a:tcPr marL="91450" marR="91450" marT="45725" marB="45725"/>
                </a:tc>
                <a:tc>
                  <a:txBody>
                    <a:bodyPr/>
                    <a:lstStyle/>
                    <a:p>
                      <a:pPr marL="0" marR="0" lvl="0" indent="0" algn="l" rtl="0">
                        <a:lnSpc>
                          <a:spcPct val="150000"/>
                        </a:lnSpc>
                        <a:spcBef>
                          <a:spcPts val="0"/>
                        </a:spcBef>
                        <a:spcAft>
                          <a:spcPts val="0"/>
                        </a:spcAft>
                        <a:buClr>
                          <a:srgbClr val="000000"/>
                        </a:buClr>
                        <a:buSzPts val="2400"/>
                        <a:buFont typeface="Arial"/>
                        <a:buNone/>
                      </a:pPr>
                      <a:r>
                        <a:rPr lang="en-US" sz="2000" b="1" u="none" strike="noStrike" cap="none" dirty="0"/>
                        <a:t>19ETCS002312</a:t>
                      </a:r>
                      <a:endParaRPr sz="2000" b="1" u="none" strike="noStrike" cap="none" dirty="0"/>
                    </a:p>
                  </a:txBody>
                  <a:tcPr marL="91450" marR="91450" marT="45725" marB="45725"/>
                </a:tc>
                <a:tc>
                  <a:txBody>
                    <a:bodyPr/>
                    <a:lstStyle/>
                    <a:p>
                      <a:pPr marL="0" marR="0" lvl="0" indent="0" algn="l" rtl="0">
                        <a:lnSpc>
                          <a:spcPct val="150000"/>
                        </a:lnSpc>
                        <a:spcBef>
                          <a:spcPts val="0"/>
                        </a:spcBef>
                        <a:spcAft>
                          <a:spcPts val="0"/>
                        </a:spcAft>
                        <a:buClr>
                          <a:schemeClr val="dk1"/>
                        </a:buClr>
                        <a:buSzPts val="2400"/>
                        <a:buFont typeface="Calibri"/>
                        <a:buNone/>
                      </a:pPr>
                      <a:r>
                        <a:rPr lang="en-US" sz="2000" b="1" i="0" u="none" strike="noStrike" cap="none" dirty="0">
                          <a:solidFill>
                            <a:srgbClr val="000000"/>
                          </a:solidFill>
                          <a:latin typeface="Calibri"/>
                          <a:ea typeface="Calibri"/>
                          <a:cs typeface="Calibri"/>
                          <a:sym typeface="Calibri"/>
                        </a:rPr>
                        <a:t>RAHUL J  KEROLLI</a:t>
                      </a:r>
                      <a:endParaRPr sz="2000" b="1" i="0" u="none" strike="noStrike" cap="none" dirty="0">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514974">
                <a:tc>
                  <a:txBody>
                    <a:bodyPr/>
                    <a:lstStyle/>
                    <a:p>
                      <a:pPr marL="0" marR="0" lvl="0" indent="0" algn="l" rtl="0">
                        <a:lnSpc>
                          <a:spcPct val="150000"/>
                        </a:lnSpc>
                        <a:spcBef>
                          <a:spcPts val="0"/>
                        </a:spcBef>
                        <a:spcAft>
                          <a:spcPts val="0"/>
                        </a:spcAft>
                        <a:buClr>
                          <a:schemeClr val="dk1"/>
                        </a:buClr>
                        <a:buSzPts val="2400"/>
                        <a:buFont typeface="Calibri"/>
                        <a:buNone/>
                      </a:pPr>
                      <a:r>
                        <a:rPr lang="en-US" sz="2000" u="none" strike="noStrike" cap="none" dirty="0"/>
                        <a:t>03</a:t>
                      </a:r>
                      <a:endParaRPr sz="2000" u="none" strike="noStrike" cap="none" dirty="0"/>
                    </a:p>
                  </a:txBody>
                  <a:tcPr marL="91450" marR="91450" marT="45725" marB="45725"/>
                </a:tc>
                <a:tc>
                  <a:txBody>
                    <a:bodyPr/>
                    <a:lstStyle/>
                    <a:p>
                      <a:pPr marL="0" marR="0" lvl="0" indent="0" algn="l" rtl="0">
                        <a:lnSpc>
                          <a:spcPct val="150000"/>
                        </a:lnSpc>
                        <a:spcBef>
                          <a:spcPts val="0"/>
                        </a:spcBef>
                        <a:spcAft>
                          <a:spcPts val="0"/>
                        </a:spcAft>
                        <a:buClr>
                          <a:srgbClr val="000000"/>
                        </a:buClr>
                        <a:buSzPts val="2400"/>
                        <a:buFont typeface="Arial"/>
                        <a:buNone/>
                      </a:pPr>
                      <a:r>
                        <a:rPr lang="en-US" sz="2000" b="1" u="none" strike="noStrike" cap="none" dirty="0"/>
                        <a:t>19ETCS002301</a:t>
                      </a:r>
                      <a:endParaRPr sz="2000" b="1" u="none" strike="noStrike" cap="none" dirty="0"/>
                    </a:p>
                  </a:txBody>
                  <a:tcPr marL="91450" marR="91450" marT="45725" marB="45725"/>
                </a:tc>
                <a:tc>
                  <a:txBody>
                    <a:bodyPr/>
                    <a:lstStyle/>
                    <a:p>
                      <a:pPr marL="0" marR="0" lvl="0" indent="0" algn="l" rtl="0">
                        <a:lnSpc>
                          <a:spcPct val="150000"/>
                        </a:lnSpc>
                        <a:spcBef>
                          <a:spcPts val="0"/>
                        </a:spcBef>
                        <a:spcAft>
                          <a:spcPts val="0"/>
                        </a:spcAft>
                        <a:buClr>
                          <a:schemeClr val="dk1"/>
                        </a:buClr>
                        <a:buSzPts val="2400"/>
                        <a:buFont typeface="Calibri"/>
                        <a:buNone/>
                      </a:pPr>
                      <a:r>
                        <a:rPr lang="en-US" sz="2000" b="1" i="0" u="none" strike="noStrike" cap="none" dirty="0">
                          <a:solidFill>
                            <a:srgbClr val="000000"/>
                          </a:solidFill>
                          <a:latin typeface="Calibri"/>
                          <a:ea typeface="Calibri"/>
                          <a:cs typeface="Calibri"/>
                          <a:sym typeface="Calibri"/>
                        </a:rPr>
                        <a:t>ANAND M</a:t>
                      </a:r>
                      <a:endParaRPr sz="2000" b="1" i="0" u="none" strike="noStrike" cap="none" dirty="0">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r h="984545">
                <a:tc>
                  <a:txBody>
                    <a:bodyPr/>
                    <a:lstStyle/>
                    <a:p>
                      <a:pPr marL="0" marR="0" lvl="0" indent="0" algn="l" rtl="0">
                        <a:lnSpc>
                          <a:spcPct val="150000"/>
                        </a:lnSpc>
                        <a:spcBef>
                          <a:spcPts val="0"/>
                        </a:spcBef>
                        <a:spcAft>
                          <a:spcPts val="0"/>
                        </a:spcAft>
                        <a:buClr>
                          <a:schemeClr val="dk1"/>
                        </a:buClr>
                        <a:buSzPts val="2400"/>
                        <a:buFont typeface="Calibri"/>
                        <a:buNone/>
                      </a:pPr>
                      <a:r>
                        <a:rPr lang="en-US" sz="2000" u="none" strike="noStrike" cap="none" dirty="0"/>
                        <a:t>04</a:t>
                      </a:r>
                      <a:endParaRPr sz="2000" u="none" strike="noStrike" cap="none" dirty="0"/>
                    </a:p>
                  </a:txBody>
                  <a:tcPr marL="91450" marR="91450" marT="45725" marB="45725"/>
                </a:tc>
                <a:tc>
                  <a:txBody>
                    <a:bodyPr/>
                    <a:lstStyle/>
                    <a:p>
                      <a:pPr marL="0" marR="0" lvl="0" indent="0" algn="l" rtl="0">
                        <a:lnSpc>
                          <a:spcPct val="150000"/>
                        </a:lnSpc>
                        <a:spcBef>
                          <a:spcPts val="0"/>
                        </a:spcBef>
                        <a:spcAft>
                          <a:spcPts val="0"/>
                        </a:spcAft>
                        <a:buClr>
                          <a:srgbClr val="000000"/>
                        </a:buClr>
                        <a:buSzPts val="2400"/>
                        <a:buFont typeface="Arial"/>
                        <a:buNone/>
                      </a:pPr>
                      <a:r>
                        <a:rPr lang="en-US" sz="2000" b="1" u="none" strike="noStrike" cap="none" dirty="0"/>
                        <a:t>19ETCS002054</a:t>
                      </a:r>
                      <a:endParaRPr sz="2000" b="1" u="none" strike="noStrike" cap="none" dirty="0"/>
                    </a:p>
                  </a:txBody>
                  <a:tcPr marL="91450" marR="91450" marT="45725" marB="45725"/>
                </a:tc>
                <a:tc>
                  <a:txBody>
                    <a:bodyPr/>
                    <a:lstStyle/>
                    <a:p>
                      <a:pPr marL="0" marR="0" lvl="0" indent="0" algn="l" rtl="0">
                        <a:lnSpc>
                          <a:spcPct val="150000"/>
                        </a:lnSpc>
                        <a:spcBef>
                          <a:spcPts val="0"/>
                        </a:spcBef>
                        <a:spcAft>
                          <a:spcPts val="0"/>
                        </a:spcAft>
                        <a:buClr>
                          <a:schemeClr val="dk1"/>
                        </a:buClr>
                        <a:buSzPts val="2400"/>
                        <a:buFont typeface="Calibri"/>
                        <a:buNone/>
                      </a:pPr>
                      <a:r>
                        <a:rPr lang="en-US" sz="2000" b="1" i="0" u="none" strike="noStrike" cap="none" dirty="0">
                          <a:solidFill>
                            <a:srgbClr val="000000"/>
                          </a:solidFill>
                          <a:latin typeface="Calibri"/>
                          <a:ea typeface="Calibri"/>
                          <a:cs typeface="Calibri"/>
                          <a:sym typeface="Calibri"/>
                        </a:rPr>
                        <a:t>JYOTHI S R</a:t>
                      </a:r>
                      <a:endParaRPr sz="2000" b="1" i="0" u="none" strike="noStrike" cap="none" dirty="0">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4" name="Table 3">
            <a:extLst>
              <a:ext uri="{FF2B5EF4-FFF2-40B4-BE49-F238E27FC236}">
                <a16:creationId xmlns:a16="http://schemas.microsoft.com/office/drawing/2014/main" id="{E8B8CF76-42CD-DE98-561F-B28867C653D1}"/>
              </a:ext>
            </a:extLst>
          </p:cNvPr>
          <p:cNvGraphicFramePr>
            <a:graphicFrameLocks noGrp="1"/>
          </p:cNvGraphicFramePr>
          <p:nvPr>
            <p:extLst>
              <p:ext uri="{D42A27DB-BD31-4B8C-83A1-F6EECF244321}">
                <p14:modId xmlns:p14="http://schemas.microsoft.com/office/powerpoint/2010/main" val="804232103"/>
              </p:ext>
            </p:extLst>
          </p:nvPr>
        </p:nvGraphicFramePr>
        <p:xfrm>
          <a:off x="672733" y="4339782"/>
          <a:ext cx="6590030" cy="537329"/>
        </p:xfrm>
        <a:graphic>
          <a:graphicData uri="http://schemas.openxmlformats.org/drawingml/2006/table">
            <a:tbl>
              <a:tblPr/>
              <a:tblGrid>
                <a:gridCol w="6590030">
                  <a:extLst>
                    <a:ext uri="{9D8B030D-6E8A-4147-A177-3AD203B41FA5}">
                      <a16:colId xmlns:a16="http://schemas.microsoft.com/office/drawing/2014/main" val="2025990786"/>
                    </a:ext>
                  </a:extLst>
                </a:gridCol>
              </a:tblGrid>
              <a:tr h="537329">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 05               </a:t>
                      </a:r>
                      <a:r>
                        <a:rPr lang="en-US" sz="2000" b="1" dirty="0">
                          <a:latin typeface="Calibri" panose="020F0502020204030204" pitchFamily="34" charset="0"/>
                          <a:ea typeface="Calibri" panose="020F0502020204030204" pitchFamily="34" charset="0"/>
                          <a:cs typeface="Calibri" panose="020F0502020204030204" pitchFamily="34" charset="0"/>
                        </a:rPr>
                        <a:t>19ETCS002088                             PRATEEK J SHETTY </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267939249"/>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9F4A-0968-E805-84F6-2822C1844BB7}"/>
              </a:ext>
            </a:extLst>
          </p:cNvPr>
          <p:cNvSpPr>
            <a:spLocks noGrp="1"/>
          </p:cNvSpPr>
          <p:nvPr>
            <p:ph type="title"/>
          </p:nvPr>
        </p:nvSpPr>
        <p:spPr/>
        <p:txBody>
          <a:bodyPr/>
          <a:lstStyle/>
          <a:p>
            <a:r>
              <a:rPr lang="en-US" sz="3200" b="1" dirty="0">
                <a:solidFill>
                  <a:srgbClr val="FF0000"/>
                </a:solidFill>
              </a:rPr>
              <a:t>Sequence Diagram</a:t>
            </a:r>
            <a:endParaRPr lang="en-IN" sz="3200" b="1" dirty="0">
              <a:solidFill>
                <a:srgbClr val="FF0000"/>
              </a:solidFill>
            </a:endParaRPr>
          </a:p>
        </p:txBody>
      </p:sp>
      <p:sp>
        <p:nvSpPr>
          <p:cNvPr id="6" name="Text Placeholder 5">
            <a:extLst>
              <a:ext uri="{FF2B5EF4-FFF2-40B4-BE49-F238E27FC236}">
                <a16:creationId xmlns:a16="http://schemas.microsoft.com/office/drawing/2014/main" id="{184775E8-C9DE-82FD-464A-B5A53768CDEB}"/>
              </a:ext>
            </a:extLst>
          </p:cNvPr>
          <p:cNvSpPr>
            <a:spLocks noGrp="1"/>
          </p:cNvSpPr>
          <p:nvPr>
            <p:ph type="body" idx="1"/>
          </p:nvPr>
        </p:nvSpPr>
        <p:spPr>
          <a:xfrm>
            <a:off x="297337" y="846138"/>
            <a:ext cx="8915400" cy="483041"/>
          </a:xfrm>
        </p:spPr>
        <p:txBody>
          <a:bodyPr/>
          <a:lstStyle/>
          <a:p>
            <a:pPr marL="482600" indent="-457200">
              <a:buSzPct val="100000"/>
              <a:buFont typeface="+mj-lt"/>
              <a:buAutoNum type="arabicPeriod" startAt="3"/>
            </a:pPr>
            <a:r>
              <a:rPr lang="en-US" sz="2400" dirty="0"/>
              <a:t>Registration:</a:t>
            </a:r>
          </a:p>
        </p:txBody>
      </p:sp>
      <p:pic>
        <p:nvPicPr>
          <p:cNvPr id="5" name="Picture 4">
            <a:extLst>
              <a:ext uri="{FF2B5EF4-FFF2-40B4-BE49-F238E27FC236}">
                <a16:creationId xmlns:a16="http://schemas.microsoft.com/office/drawing/2014/main" id="{1BB3DF10-1327-6A75-452B-B9B87908FB19}"/>
              </a:ext>
            </a:extLst>
          </p:cNvPr>
          <p:cNvPicPr>
            <a:picLocks noChangeAspect="1"/>
          </p:cNvPicPr>
          <p:nvPr/>
        </p:nvPicPr>
        <p:blipFill>
          <a:blip r:embed="rId2"/>
          <a:stretch>
            <a:fillRect/>
          </a:stretch>
        </p:blipFill>
        <p:spPr>
          <a:xfrm>
            <a:off x="612743" y="1658404"/>
            <a:ext cx="8983744" cy="4083520"/>
          </a:xfrm>
          <a:prstGeom prst="rect">
            <a:avLst/>
          </a:prstGeom>
        </p:spPr>
      </p:pic>
    </p:spTree>
    <p:extLst>
      <p:ext uri="{BB962C8B-B14F-4D97-AF65-F5344CB8AC3E}">
        <p14:creationId xmlns:p14="http://schemas.microsoft.com/office/powerpoint/2010/main" val="808606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9F4A-0968-E805-84F6-2822C1844BB7}"/>
              </a:ext>
            </a:extLst>
          </p:cNvPr>
          <p:cNvSpPr>
            <a:spLocks noGrp="1"/>
          </p:cNvSpPr>
          <p:nvPr>
            <p:ph type="title"/>
          </p:nvPr>
        </p:nvSpPr>
        <p:spPr/>
        <p:txBody>
          <a:bodyPr/>
          <a:lstStyle/>
          <a:p>
            <a:r>
              <a:rPr lang="en-US" sz="3200" b="1" dirty="0">
                <a:solidFill>
                  <a:srgbClr val="FF0000"/>
                </a:solidFill>
              </a:rPr>
              <a:t>Sequence Diagram</a:t>
            </a:r>
            <a:endParaRPr lang="en-IN" sz="3200" b="1" dirty="0">
              <a:solidFill>
                <a:srgbClr val="FF0000"/>
              </a:solidFill>
            </a:endParaRPr>
          </a:p>
        </p:txBody>
      </p:sp>
      <p:sp>
        <p:nvSpPr>
          <p:cNvPr id="6" name="Text Placeholder 5">
            <a:extLst>
              <a:ext uri="{FF2B5EF4-FFF2-40B4-BE49-F238E27FC236}">
                <a16:creationId xmlns:a16="http://schemas.microsoft.com/office/drawing/2014/main" id="{184775E8-C9DE-82FD-464A-B5A53768CDEB}"/>
              </a:ext>
            </a:extLst>
          </p:cNvPr>
          <p:cNvSpPr>
            <a:spLocks noGrp="1"/>
          </p:cNvSpPr>
          <p:nvPr>
            <p:ph type="body" idx="1"/>
          </p:nvPr>
        </p:nvSpPr>
        <p:spPr>
          <a:xfrm>
            <a:off x="297337" y="846138"/>
            <a:ext cx="8915400" cy="483041"/>
          </a:xfrm>
        </p:spPr>
        <p:txBody>
          <a:bodyPr/>
          <a:lstStyle/>
          <a:p>
            <a:pPr marL="482600" indent="-457200">
              <a:buSzPct val="100000"/>
              <a:buFont typeface="+mj-lt"/>
              <a:buAutoNum type="arabicPeriod" startAt="4"/>
            </a:pPr>
            <a:r>
              <a:rPr lang="en-US" sz="2400" dirty="0"/>
              <a:t>Face Detection and Recognition</a:t>
            </a:r>
          </a:p>
        </p:txBody>
      </p:sp>
      <p:pic>
        <p:nvPicPr>
          <p:cNvPr id="5" name="Picture 4">
            <a:extLst>
              <a:ext uri="{FF2B5EF4-FFF2-40B4-BE49-F238E27FC236}">
                <a16:creationId xmlns:a16="http://schemas.microsoft.com/office/drawing/2014/main" id="{41AEDDA0-3F29-30A3-7755-E716B6957EC2}"/>
              </a:ext>
            </a:extLst>
          </p:cNvPr>
          <p:cNvPicPr>
            <a:picLocks noChangeAspect="1"/>
          </p:cNvPicPr>
          <p:nvPr/>
        </p:nvPicPr>
        <p:blipFill>
          <a:blip r:embed="rId2"/>
          <a:stretch>
            <a:fillRect/>
          </a:stretch>
        </p:blipFill>
        <p:spPr>
          <a:xfrm>
            <a:off x="247650" y="1754357"/>
            <a:ext cx="9410700" cy="3683328"/>
          </a:xfrm>
          <a:prstGeom prst="rect">
            <a:avLst/>
          </a:prstGeom>
        </p:spPr>
      </p:pic>
    </p:spTree>
    <p:extLst>
      <p:ext uri="{BB962C8B-B14F-4D97-AF65-F5344CB8AC3E}">
        <p14:creationId xmlns:p14="http://schemas.microsoft.com/office/powerpoint/2010/main" val="1066975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9F4A-0968-E805-84F6-2822C1844BB7}"/>
              </a:ext>
            </a:extLst>
          </p:cNvPr>
          <p:cNvSpPr>
            <a:spLocks noGrp="1"/>
          </p:cNvSpPr>
          <p:nvPr>
            <p:ph type="title"/>
          </p:nvPr>
        </p:nvSpPr>
        <p:spPr/>
        <p:txBody>
          <a:bodyPr/>
          <a:lstStyle/>
          <a:p>
            <a:r>
              <a:rPr lang="en-US" sz="3200" b="1" dirty="0">
                <a:solidFill>
                  <a:srgbClr val="FF0000"/>
                </a:solidFill>
              </a:rPr>
              <a:t>Sequence Diagram</a:t>
            </a:r>
            <a:endParaRPr lang="en-IN" sz="3200" b="1" dirty="0">
              <a:solidFill>
                <a:srgbClr val="FF0000"/>
              </a:solidFill>
            </a:endParaRPr>
          </a:p>
        </p:txBody>
      </p:sp>
      <p:sp>
        <p:nvSpPr>
          <p:cNvPr id="6" name="Text Placeholder 5">
            <a:extLst>
              <a:ext uri="{FF2B5EF4-FFF2-40B4-BE49-F238E27FC236}">
                <a16:creationId xmlns:a16="http://schemas.microsoft.com/office/drawing/2014/main" id="{184775E8-C9DE-82FD-464A-B5A53768CDEB}"/>
              </a:ext>
            </a:extLst>
          </p:cNvPr>
          <p:cNvSpPr>
            <a:spLocks noGrp="1"/>
          </p:cNvSpPr>
          <p:nvPr>
            <p:ph type="body" idx="1"/>
          </p:nvPr>
        </p:nvSpPr>
        <p:spPr>
          <a:xfrm>
            <a:off x="297337" y="846138"/>
            <a:ext cx="8915400" cy="483041"/>
          </a:xfrm>
        </p:spPr>
        <p:txBody>
          <a:bodyPr/>
          <a:lstStyle/>
          <a:p>
            <a:pPr marL="482600" indent="-457200">
              <a:buSzPct val="100000"/>
              <a:buFont typeface="+mj-lt"/>
              <a:buAutoNum type="arabicPeriod" startAt="5"/>
            </a:pPr>
            <a:r>
              <a:rPr lang="en-US" sz="2400" dirty="0"/>
              <a:t>Dashboard:</a:t>
            </a:r>
          </a:p>
        </p:txBody>
      </p:sp>
      <p:pic>
        <p:nvPicPr>
          <p:cNvPr id="5" name="Picture 4">
            <a:extLst>
              <a:ext uri="{FF2B5EF4-FFF2-40B4-BE49-F238E27FC236}">
                <a16:creationId xmlns:a16="http://schemas.microsoft.com/office/drawing/2014/main" id="{E04429DB-23C4-C06A-2225-E5629D7C6C51}"/>
              </a:ext>
            </a:extLst>
          </p:cNvPr>
          <p:cNvPicPr>
            <a:picLocks noChangeAspect="1"/>
          </p:cNvPicPr>
          <p:nvPr/>
        </p:nvPicPr>
        <p:blipFill>
          <a:blip r:embed="rId2"/>
          <a:stretch>
            <a:fillRect/>
          </a:stretch>
        </p:blipFill>
        <p:spPr>
          <a:xfrm>
            <a:off x="871587" y="1558140"/>
            <a:ext cx="8539113" cy="4522157"/>
          </a:xfrm>
          <a:prstGeom prst="rect">
            <a:avLst/>
          </a:prstGeom>
        </p:spPr>
      </p:pic>
    </p:spTree>
    <p:extLst>
      <p:ext uri="{BB962C8B-B14F-4D97-AF65-F5344CB8AC3E}">
        <p14:creationId xmlns:p14="http://schemas.microsoft.com/office/powerpoint/2010/main" val="2001827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9F4A-0968-E805-84F6-2822C1844BB7}"/>
              </a:ext>
            </a:extLst>
          </p:cNvPr>
          <p:cNvSpPr>
            <a:spLocks noGrp="1"/>
          </p:cNvSpPr>
          <p:nvPr>
            <p:ph type="title"/>
          </p:nvPr>
        </p:nvSpPr>
        <p:spPr/>
        <p:txBody>
          <a:bodyPr/>
          <a:lstStyle/>
          <a:p>
            <a:r>
              <a:rPr lang="en-US" sz="3200" b="1" dirty="0">
                <a:solidFill>
                  <a:srgbClr val="FF0000"/>
                </a:solidFill>
              </a:rPr>
              <a:t>Sequence Diagram</a:t>
            </a:r>
            <a:endParaRPr lang="en-IN" sz="3200" b="1" dirty="0">
              <a:solidFill>
                <a:srgbClr val="FF0000"/>
              </a:solidFill>
            </a:endParaRPr>
          </a:p>
        </p:txBody>
      </p:sp>
      <p:sp>
        <p:nvSpPr>
          <p:cNvPr id="6" name="Text Placeholder 5">
            <a:extLst>
              <a:ext uri="{FF2B5EF4-FFF2-40B4-BE49-F238E27FC236}">
                <a16:creationId xmlns:a16="http://schemas.microsoft.com/office/drawing/2014/main" id="{184775E8-C9DE-82FD-464A-B5A53768CDEB}"/>
              </a:ext>
            </a:extLst>
          </p:cNvPr>
          <p:cNvSpPr>
            <a:spLocks noGrp="1"/>
          </p:cNvSpPr>
          <p:nvPr>
            <p:ph type="body" idx="1"/>
          </p:nvPr>
        </p:nvSpPr>
        <p:spPr>
          <a:xfrm>
            <a:off x="297337" y="846138"/>
            <a:ext cx="8915400" cy="483041"/>
          </a:xfrm>
        </p:spPr>
        <p:txBody>
          <a:bodyPr/>
          <a:lstStyle/>
          <a:p>
            <a:pPr marL="482600" indent="-457200">
              <a:buSzPct val="100000"/>
              <a:buFont typeface="+mj-lt"/>
              <a:buAutoNum type="arabicPeriod" startAt="6"/>
            </a:pPr>
            <a:r>
              <a:rPr lang="en-US" sz="2400" dirty="0"/>
              <a:t>Activity:</a:t>
            </a:r>
          </a:p>
        </p:txBody>
      </p:sp>
      <p:pic>
        <p:nvPicPr>
          <p:cNvPr id="8" name="Picture 7">
            <a:extLst>
              <a:ext uri="{FF2B5EF4-FFF2-40B4-BE49-F238E27FC236}">
                <a16:creationId xmlns:a16="http://schemas.microsoft.com/office/drawing/2014/main" id="{3653D39D-8699-1255-4686-B35854321EB4}"/>
              </a:ext>
            </a:extLst>
          </p:cNvPr>
          <p:cNvPicPr>
            <a:picLocks noChangeAspect="1"/>
          </p:cNvPicPr>
          <p:nvPr/>
        </p:nvPicPr>
        <p:blipFill>
          <a:blip r:embed="rId2"/>
          <a:stretch>
            <a:fillRect/>
          </a:stretch>
        </p:blipFill>
        <p:spPr>
          <a:xfrm>
            <a:off x="617064" y="1717027"/>
            <a:ext cx="8793636" cy="3959972"/>
          </a:xfrm>
          <a:prstGeom prst="rect">
            <a:avLst/>
          </a:prstGeom>
        </p:spPr>
      </p:pic>
    </p:spTree>
    <p:extLst>
      <p:ext uri="{BB962C8B-B14F-4D97-AF65-F5344CB8AC3E}">
        <p14:creationId xmlns:p14="http://schemas.microsoft.com/office/powerpoint/2010/main" val="4244264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4184-D755-9ECE-1A64-E60F90FB2BD5}"/>
              </a:ext>
            </a:extLst>
          </p:cNvPr>
          <p:cNvSpPr>
            <a:spLocks noGrp="1"/>
          </p:cNvSpPr>
          <p:nvPr>
            <p:ph type="title"/>
          </p:nvPr>
        </p:nvSpPr>
        <p:spPr/>
        <p:txBody>
          <a:bodyPr/>
          <a:lstStyle/>
          <a:p>
            <a:r>
              <a:rPr lang="en-US" dirty="0"/>
              <a:t>Esp32 Camera Connection With </a:t>
            </a:r>
            <a:r>
              <a:rPr lang="en-US" dirty="0" err="1"/>
              <a:t>Ftdi</a:t>
            </a:r>
            <a:r>
              <a:rPr lang="en-US" dirty="0"/>
              <a:t> </a:t>
            </a:r>
          </a:p>
        </p:txBody>
      </p:sp>
      <p:pic>
        <p:nvPicPr>
          <p:cNvPr id="5" name="Picture 4">
            <a:extLst>
              <a:ext uri="{FF2B5EF4-FFF2-40B4-BE49-F238E27FC236}">
                <a16:creationId xmlns:a16="http://schemas.microsoft.com/office/drawing/2014/main" id="{3E540DD3-1028-E75D-190F-C68CBD29EA63}"/>
              </a:ext>
            </a:extLst>
          </p:cNvPr>
          <p:cNvPicPr>
            <a:picLocks noChangeAspect="1"/>
          </p:cNvPicPr>
          <p:nvPr/>
        </p:nvPicPr>
        <p:blipFill rotWithShape="1">
          <a:blip r:embed="rId2"/>
          <a:srcRect t="8184" r="20117" b="13843"/>
          <a:stretch/>
        </p:blipFill>
        <p:spPr>
          <a:xfrm>
            <a:off x="495300" y="1026604"/>
            <a:ext cx="3586506" cy="2333817"/>
          </a:xfrm>
          <a:prstGeom prst="rect">
            <a:avLst/>
          </a:prstGeom>
        </p:spPr>
      </p:pic>
      <p:pic>
        <p:nvPicPr>
          <p:cNvPr id="1028" name="Picture 4" descr="ESP32-CAM. Tiny live stream camera - John's Tech Blog">
            <a:extLst>
              <a:ext uri="{FF2B5EF4-FFF2-40B4-BE49-F238E27FC236}">
                <a16:creationId xmlns:a16="http://schemas.microsoft.com/office/drawing/2014/main" id="{FA8BFD36-D832-30FE-E761-DBB51BB2A8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1" r="4170" b="24123"/>
          <a:stretch/>
        </p:blipFill>
        <p:spPr bwMode="auto">
          <a:xfrm>
            <a:off x="4837270" y="1105005"/>
            <a:ext cx="4312370" cy="220363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6ED856D-9224-E2E4-DB4F-8C89AF6D7C09}"/>
              </a:ext>
            </a:extLst>
          </p:cNvPr>
          <p:cNvPicPr>
            <a:picLocks noChangeAspect="1"/>
          </p:cNvPicPr>
          <p:nvPr/>
        </p:nvPicPr>
        <p:blipFill rotWithShape="1">
          <a:blip r:embed="rId4"/>
          <a:srcRect l="20885" r="8909"/>
          <a:stretch/>
        </p:blipFill>
        <p:spPr>
          <a:xfrm>
            <a:off x="3120271" y="3360421"/>
            <a:ext cx="3054285" cy="3262837"/>
          </a:xfrm>
          <a:prstGeom prst="rect">
            <a:avLst/>
          </a:prstGeom>
        </p:spPr>
      </p:pic>
    </p:spTree>
    <p:extLst>
      <p:ext uri="{BB962C8B-B14F-4D97-AF65-F5344CB8AC3E}">
        <p14:creationId xmlns:p14="http://schemas.microsoft.com/office/powerpoint/2010/main" val="3863172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DCE7-00DD-0157-CFD2-1A229866D61B}"/>
              </a:ext>
            </a:extLst>
          </p:cNvPr>
          <p:cNvSpPr>
            <a:spLocks noGrp="1"/>
          </p:cNvSpPr>
          <p:nvPr>
            <p:ph type="title"/>
          </p:nvPr>
        </p:nvSpPr>
        <p:spPr/>
        <p:txBody>
          <a:bodyPr/>
          <a:lstStyle/>
          <a:p>
            <a:r>
              <a:rPr lang="en-US" sz="4000" dirty="0">
                <a:solidFill>
                  <a:srgbClr val="FF0000"/>
                </a:solidFill>
              </a:rPr>
              <a:t>Camera Streaming Results</a:t>
            </a:r>
          </a:p>
        </p:txBody>
      </p:sp>
      <p:sp>
        <p:nvSpPr>
          <p:cNvPr id="8" name="Text Placeholder 7">
            <a:extLst>
              <a:ext uri="{FF2B5EF4-FFF2-40B4-BE49-F238E27FC236}">
                <a16:creationId xmlns:a16="http://schemas.microsoft.com/office/drawing/2014/main" id="{65A17E23-4CD5-F19A-7522-BD2E1C08796B}"/>
              </a:ext>
            </a:extLst>
          </p:cNvPr>
          <p:cNvSpPr>
            <a:spLocks noGrp="1"/>
          </p:cNvSpPr>
          <p:nvPr>
            <p:ph type="body" idx="1"/>
          </p:nvPr>
        </p:nvSpPr>
        <p:spPr>
          <a:xfrm>
            <a:off x="414723" y="5135253"/>
            <a:ext cx="8915400" cy="4525963"/>
          </a:xfrm>
        </p:spPr>
        <p:txBody>
          <a:bodyPr/>
          <a:lstStyle/>
          <a:p>
            <a:pPr marL="25400" indent="0">
              <a:buNone/>
            </a:pPr>
            <a:r>
              <a:rPr lang="en-US" sz="2400" dirty="0"/>
              <a:t>Before Face Enrollment                  		         After Enrolling</a:t>
            </a:r>
          </a:p>
          <a:p>
            <a:pPr marL="25400" indent="0">
              <a:buNone/>
            </a:pPr>
            <a:r>
              <a:rPr lang="en-US" sz="2400" dirty="0"/>
              <a:t>     (</a:t>
            </a:r>
            <a:r>
              <a:rPr lang="en-US" sz="2400" b="0" i="0" dirty="0">
                <a:solidFill>
                  <a:srgbClr val="222222"/>
                </a:solidFill>
                <a:effectLst/>
                <a:latin typeface="Work Sans" panose="020B0604020202020204" pitchFamily="2" charset="0"/>
              </a:rPr>
              <a:t>Intruder alert)                   		   (Hello Subject 0)</a:t>
            </a:r>
            <a:endParaRPr lang="en-US" sz="2400" dirty="0"/>
          </a:p>
        </p:txBody>
      </p:sp>
      <p:pic>
        <p:nvPicPr>
          <p:cNvPr id="5" name="Picture 4">
            <a:extLst>
              <a:ext uri="{FF2B5EF4-FFF2-40B4-BE49-F238E27FC236}">
                <a16:creationId xmlns:a16="http://schemas.microsoft.com/office/drawing/2014/main" id="{7AC17D45-A3C9-3D56-2207-6548AA5FEF75}"/>
              </a:ext>
            </a:extLst>
          </p:cNvPr>
          <p:cNvPicPr>
            <a:picLocks noChangeAspect="1"/>
          </p:cNvPicPr>
          <p:nvPr/>
        </p:nvPicPr>
        <p:blipFill rotWithShape="1">
          <a:blip r:embed="rId2"/>
          <a:srcRect r="39915"/>
          <a:stretch/>
        </p:blipFill>
        <p:spPr>
          <a:xfrm>
            <a:off x="495300" y="1417638"/>
            <a:ext cx="3825711" cy="3581554"/>
          </a:xfrm>
          <a:prstGeom prst="rect">
            <a:avLst/>
          </a:prstGeom>
        </p:spPr>
      </p:pic>
      <p:pic>
        <p:nvPicPr>
          <p:cNvPr id="7" name="Picture 6">
            <a:extLst>
              <a:ext uri="{FF2B5EF4-FFF2-40B4-BE49-F238E27FC236}">
                <a16:creationId xmlns:a16="http://schemas.microsoft.com/office/drawing/2014/main" id="{2B54E42D-5127-8884-3E5D-521957CBC4FF}"/>
              </a:ext>
            </a:extLst>
          </p:cNvPr>
          <p:cNvPicPr>
            <a:picLocks noChangeAspect="1"/>
          </p:cNvPicPr>
          <p:nvPr/>
        </p:nvPicPr>
        <p:blipFill rotWithShape="1">
          <a:blip r:embed="rId3"/>
          <a:srcRect r="42617"/>
          <a:stretch/>
        </p:blipFill>
        <p:spPr>
          <a:xfrm>
            <a:off x="5584991" y="1372823"/>
            <a:ext cx="3745132" cy="3671184"/>
          </a:xfrm>
          <a:prstGeom prst="rect">
            <a:avLst/>
          </a:prstGeom>
        </p:spPr>
      </p:pic>
    </p:spTree>
    <p:extLst>
      <p:ext uri="{BB962C8B-B14F-4D97-AF65-F5344CB8AC3E}">
        <p14:creationId xmlns:p14="http://schemas.microsoft.com/office/powerpoint/2010/main" val="3979104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1"/>
          <p:cNvSpPr txBox="1">
            <a:spLocks noGrp="1"/>
          </p:cNvSpPr>
          <p:nvPr>
            <p:ph type="title"/>
          </p:nvPr>
        </p:nvSpPr>
        <p:spPr>
          <a:xfrm>
            <a:off x="495300" y="274638"/>
            <a:ext cx="8915400" cy="778098"/>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a:solidFill>
                  <a:srgbClr val="FF0000"/>
                </a:solidFill>
              </a:rPr>
              <a:t>Expected Outcomes</a:t>
            </a:r>
            <a:endParaRPr sz="3200" b="1">
              <a:solidFill>
                <a:srgbClr val="FF0000"/>
              </a:solidFill>
            </a:endParaRPr>
          </a:p>
        </p:txBody>
      </p:sp>
      <p:sp>
        <p:nvSpPr>
          <p:cNvPr id="150" name="Google Shape;150;p11"/>
          <p:cNvSpPr txBox="1">
            <a:spLocks noGrp="1"/>
          </p:cNvSpPr>
          <p:nvPr>
            <p:ph type="body" idx="1"/>
          </p:nvPr>
        </p:nvSpPr>
        <p:spPr>
          <a:xfrm>
            <a:off x="495300" y="1052737"/>
            <a:ext cx="8915400" cy="507342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Char char="•"/>
            </a:pPr>
            <a:r>
              <a:rPr lang="en-US" sz="2800" dirty="0"/>
              <a:t>Demonstration of Activity Tracking model</a:t>
            </a:r>
            <a:endParaRPr dirty="0"/>
          </a:p>
          <a:p>
            <a:pPr marL="342900" lvl="0" indent="-342900" algn="l" rtl="0">
              <a:lnSpc>
                <a:spcPct val="100000"/>
              </a:lnSpc>
              <a:spcBef>
                <a:spcPts val="560"/>
              </a:spcBef>
              <a:spcAft>
                <a:spcPts val="0"/>
              </a:spcAft>
              <a:buClr>
                <a:schemeClr val="dk1"/>
              </a:buClr>
              <a:buSzPts val="2800"/>
              <a:buChar char="•"/>
            </a:pPr>
            <a:r>
              <a:rPr lang="en-US" sz="2800" dirty="0"/>
              <a:t>Dashboard to display real-time statistics </a:t>
            </a:r>
            <a:endParaRPr dirty="0"/>
          </a:p>
          <a:p>
            <a:pPr marL="0" lvl="0" indent="0" algn="l" rtl="0">
              <a:lnSpc>
                <a:spcPct val="100000"/>
              </a:lnSpc>
              <a:spcBef>
                <a:spcPts val="560"/>
              </a:spcBef>
              <a:spcAft>
                <a:spcPts val="0"/>
              </a:spcAft>
              <a:buClr>
                <a:schemeClr val="dk1"/>
              </a:buClr>
              <a:buSzPts val="2800"/>
              <a:buNone/>
            </a:pPr>
            <a:endParaRPr dirty="0"/>
          </a:p>
          <a:p>
            <a:pPr marL="0" lvl="0" indent="0" algn="l" rtl="0">
              <a:lnSpc>
                <a:spcPct val="100000"/>
              </a:lnSpc>
              <a:spcBef>
                <a:spcPts val="560"/>
              </a:spcBef>
              <a:spcAft>
                <a:spcPts val="0"/>
              </a:spcAft>
              <a:buClr>
                <a:schemeClr val="dk1"/>
              </a:buClr>
              <a:buSzPts val="2800"/>
              <a:buNone/>
            </a:pPr>
            <a:endParaRPr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2"/>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Cost Estimation</a:t>
            </a:r>
            <a:endParaRPr dirty="0"/>
          </a:p>
        </p:txBody>
      </p:sp>
      <p:graphicFrame>
        <p:nvGraphicFramePr>
          <p:cNvPr id="156" name="Google Shape;156;p12"/>
          <p:cNvGraphicFramePr/>
          <p:nvPr>
            <p:extLst>
              <p:ext uri="{D42A27DB-BD31-4B8C-83A1-F6EECF244321}">
                <p14:modId xmlns:p14="http://schemas.microsoft.com/office/powerpoint/2010/main" val="2382767995"/>
              </p:ext>
            </p:extLst>
          </p:nvPr>
        </p:nvGraphicFramePr>
        <p:xfrm>
          <a:off x="266502" y="1340768"/>
          <a:ext cx="9145025" cy="1828840"/>
        </p:xfrm>
        <a:graphic>
          <a:graphicData uri="http://schemas.openxmlformats.org/drawingml/2006/table">
            <a:tbl>
              <a:tblPr firstRow="1" bandRow="1">
                <a:tableStyleId>{0992277C-E4E3-4873-BE2E-DD979A09BD6D}</a:tableStyleId>
              </a:tblPr>
              <a:tblGrid>
                <a:gridCol w="1082500">
                  <a:extLst>
                    <a:ext uri="{9D8B030D-6E8A-4147-A177-3AD203B41FA5}">
                      <a16:colId xmlns:a16="http://schemas.microsoft.com/office/drawing/2014/main" val="20000"/>
                    </a:ext>
                  </a:extLst>
                </a:gridCol>
                <a:gridCol w="5014175">
                  <a:extLst>
                    <a:ext uri="{9D8B030D-6E8A-4147-A177-3AD203B41FA5}">
                      <a16:colId xmlns:a16="http://schemas.microsoft.com/office/drawing/2014/main" val="20001"/>
                    </a:ext>
                  </a:extLst>
                </a:gridCol>
                <a:gridCol w="3048350">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S.No.</a:t>
                      </a:r>
                      <a:endParaRPr sz="2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Particulars/Components/Devices</a:t>
                      </a:r>
                      <a:endParaRPr sz="2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Estimated Cost</a:t>
                      </a:r>
                      <a:endParaRPr sz="2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t>1</a:t>
                      </a:r>
                      <a:endParaRPr sz="2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t>ESP32 Camera 2MP</a:t>
                      </a:r>
                      <a:endParaRPr sz="2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t>550</a:t>
                      </a:r>
                      <a:endParaRPr sz="24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t>2</a:t>
                      </a:r>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t>FTDI Programmer Board with Cable</a:t>
                      </a:r>
                      <a:endParaRPr sz="2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t>220</a:t>
                      </a:r>
                      <a:endParaRPr sz="2400" u="none" strike="noStrike" cap="none"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t>3</a:t>
                      </a:r>
                      <a:endParaRPr sz="2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dirty="0"/>
                        <a:t>Jumper Wires</a:t>
                      </a:r>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t>150</a:t>
                      </a:r>
                      <a:endParaRPr sz="24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
        <p:nvSpPr>
          <p:cNvPr id="157" name="Google Shape;157;p12"/>
          <p:cNvSpPr/>
          <p:nvPr/>
        </p:nvSpPr>
        <p:spPr>
          <a:xfrm>
            <a:off x="494556" y="4653136"/>
            <a:ext cx="8346132"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0000"/>
                </a:solidFill>
                <a:latin typeface="Calibri"/>
                <a:ea typeface="Calibri"/>
                <a:cs typeface="Calibri"/>
                <a:sym typeface="Calibri"/>
              </a:rPr>
              <a:t>Man hours: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Calibri"/>
                <a:ea typeface="Calibri"/>
                <a:cs typeface="Calibri"/>
                <a:sym typeface="Calibri"/>
              </a:rPr>
              <a:t>Man hours per week (students): 18 *5 students =</a:t>
            </a:r>
            <a:r>
              <a:rPr lang="en-US" sz="2800" dirty="0">
                <a:latin typeface="Calibri"/>
                <a:ea typeface="Calibri"/>
                <a:cs typeface="Calibri"/>
                <a:sym typeface="Calibri"/>
              </a:rPr>
              <a:t>90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Calibri"/>
                <a:ea typeface="Calibri"/>
                <a:cs typeface="Calibri"/>
                <a:sym typeface="Calibri"/>
              </a:rPr>
              <a:t>Man hours per week (faculty): 3 </a:t>
            </a:r>
            <a:endParaRPr sz="1400" b="0" i="0" u="none" strike="noStrike" cap="none" dirty="0">
              <a:solidFill>
                <a:srgbClr val="000000"/>
              </a:solidFill>
              <a:latin typeface="Arial"/>
              <a:ea typeface="Arial"/>
              <a:cs typeface="Arial"/>
              <a:sym typeface="Arial"/>
            </a:endParaRPr>
          </a:p>
        </p:txBody>
      </p:sp>
      <p:graphicFrame>
        <p:nvGraphicFramePr>
          <p:cNvPr id="5" name="Table 4">
            <a:extLst>
              <a:ext uri="{FF2B5EF4-FFF2-40B4-BE49-F238E27FC236}">
                <a16:creationId xmlns:a16="http://schemas.microsoft.com/office/drawing/2014/main" id="{0F601657-335B-C117-E55C-B134BB057087}"/>
              </a:ext>
            </a:extLst>
          </p:cNvPr>
          <p:cNvGraphicFramePr>
            <a:graphicFrameLocks noGrp="1"/>
          </p:cNvGraphicFramePr>
          <p:nvPr>
            <p:extLst>
              <p:ext uri="{D42A27DB-BD31-4B8C-83A1-F6EECF244321}">
                <p14:modId xmlns:p14="http://schemas.microsoft.com/office/powerpoint/2010/main" val="2143488653"/>
              </p:ext>
            </p:extLst>
          </p:nvPr>
        </p:nvGraphicFramePr>
        <p:xfrm>
          <a:off x="266502" y="3169608"/>
          <a:ext cx="9145025" cy="457210"/>
        </p:xfrm>
        <a:graphic>
          <a:graphicData uri="http://schemas.openxmlformats.org/drawingml/2006/table">
            <a:tbl>
              <a:tblPr firstRow="1" bandRow="1">
                <a:tableStyleId>{0992277C-E4E3-4873-BE2E-DD979A09BD6D}</a:tableStyleId>
              </a:tblPr>
              <a:tblGrid>
                <a:gridCol w="1082500">
                  <a:extLst>
                    <a:ext uri="{9D8B030D-6E8A-4147-A177-3AD203B41FA5}">
                      <a16:colId xmlns:a16="http://schemas.microsoft.com/office/drawing/2014/main" val="3402861413"/>
                    </a:ext>
                  </a:extLst>
                </a:gridCol>
                <a:gridCol w="5014175">
                  <a:extLst>
                    <a:ext uri="{9D8B030D-6E8A-4147-A177-3AD203B41FA5}">
                      <a16:colId xmlns:a16="http://schemas.microsoft.com/office/drawing/2014/main" val="719380046"/>
                    </a:ext>
                  </a:extLst>
                </a:gridCol>
                <a:gridCol w="3048350">
                  <a:extLst>
                    <a:ext uri="{9D8B030D-6E8A-4147-A177-3AD203B41FA5}">
                      <a16:colId xmlns:a16="http://schemas.microsoft.com/office/drawing/2014/main" val="581561704"/>
                    </a:ext>
                  </a:extLst>
                </a:gridCol>
              </a:tblGrid>
              <a:tr h="370850">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dirty="0">
                          <a:solidFill>
                            <a:schemeClr val="tx1"/>
                          </a:solidFill>
                        </a:rPr>
                        <a:t>4</a:t>
                      </a:r>
                      <a:endParaRPr sz="2400" b="0" u="none" strike="noStrike" cap="none" dirty="0">
                        <a:solidFill>
                          <a:schemeClr val="tx1"/>
                        </a:solidFill>
                      </a:endParaRPr>
                    </a:p>
                  </a:txBody>
                  <a:tcPr marL="91450" marR="91450" marT="45725" marB="45725">
                    <a:solidFill>
                      <a:schemeClr val="accent1">
                        <a:lumMod val="40000"/>
                        <a:lumOff val="60000"/>
                      </a:schemeClr>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0" u="none" strike="noStrike" cap="none" dirty="0">
                          <a:solidFill>
                            <a:schemeClr val="tx1"/>
                          </a:solidFill>
                        </a:rPr>
                        <a:t>Laptop</a:t>
                      </a:r>
                    </a:p>
                  </a:txBody>
                  <a:tcPr marL="91450" marR="91450" marT="45725" marB="45725">
                    <a:solidFill>
                      <a:schemeClr val="accent1">
                        <a:lumMod val="40000"/>
                        <a:lumOff val="60000"/>
                      </a:schemeClr>
                    </a:solidFill>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u="none" strike="noStrike" cap="none" dirty="0">
                        <a:solidFill>
                          <a:schemeClr val="tx1"/>
                        </a:solidFill>
                      </a:endParaRPr>
                    </a:p>
                  </a:txBody>
                  <a:tcPr marL="91450" marR="91450" marT="45725" marB="45725">
                    <a:solidFill>
                      <a:schemeClr val="accent1">
                        <a:lumMod val="40000"/>
                        <a:lumOff val="60000"/>
                      </a:schemeClr>
                    </a:solidFill>
                  </a:tcPr>
                </a:tc>
                <a:extLst>
                  <a:ext uri="{0D108BD9-81ED-4DB2-BD59-A6C34878D82A}">
                    <a16:rowId xmlns:a16="http://schemas.microsoft.com/office/drawing/2014/main" val="3915132028"/>
                  </a:ext>
                </a:extLst>
              </a:tr>
            </a:tbl>
          </a:graphicData>
        </a:graphic>
      </p:graphicFrame>
      <p:graphicFrame>
        <p:nvGraphicFramePr>
          <p:cNvPr id="7" name="Table 6">
            <a:extLst>
              <a:ext uri="{FF2B5EF4-FFF2-40B4-BE49-F238E27FC236}">
                <a16:creationId xmlns:a16="http://schemas.microsoft.com/office/drawing/2014/main" id="{BE6D0347-B56F-0A1B-C582-B5165F169E2F}"/>
              </a:ext>
            </a:extLst>
          </p:cNvPr>
          <p:cNvGraphicFramePr>
            <a:graphicFrameLocks noGrp="1"/>
          </p:cNvGraphicFramePr>
          <p:nvPr>
            <p:extLst>
              <p:ext uri="{D42A27DB-BD31-4B8C-83A1-F6EECF244321}">
                <p14:modId xmlns:p14="http://schemas.microsoft.com/office/powerpoint/2010/main" val="2955013477"/>
              </p:ext>
            </p:extLst>
          </p:nvPr>
        </p:nvGraphicFramePr>
        <p:xfrm>
          <a:off x="265675" y="3626818"/>
          <a:ext cx="9145024" cy="457210"/>
        </p:xfrm>
        <a:graphic>
          <a:graphicData uri="http://schemas.openxmlformats.org/drawingml/2006/table">
            <a:tbl>
              <a:tblPr firstRow="1" bandRow="1">
                <a:tableStyleId>{0992277C-E4E3-4873-BE2E-DD979A09BD6D}</a:tableStyleId>
              </a:tblPr>
              <a:tblGrid>
                <a:gridCol w="9145024">
                  <a:extLst>
                    <a:ext uri="{9D8B030D-6E8A-4147-A177-3AD203B41FA5}">
                      <a16:colId xmlns:a16="http://schemas.microsoft.com/office/drawing/2014/main" val="1514999806"/>
                    </a:ext>
                  </a:extLst>
                </a:gridCol>
              </a:tblGrid>
              <a:tr h="37085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solidFill>
                            <a:schemeClr val="tx1"/>
                          </a:solidFill>
                        </a:rPr>
                        <a:t>                                                                  Total:         Rs.920</a:t>
                      </a:r>
                      <a:endParaRPr sz="2400" u="none" strike="noStrike" cap="none" dirty="0">
                        <a:solidFill>
                          <a:schemeClr val="tx1"/>
                        </a:solidFill>
                      </a:endParaRPr>
                    </a:p>
                  </a:txBody>
                  <a:tcPr marL="91450" marR="91450" marT="45725" marB="45725">
                    <a:solidFill>
                      <a:schemeClr val="accent1">
                        <a:lumMod val="40000"/>
                        <a:lumOff val="60000"/>
                      </a:schemeClr>
                    </a:solidFill>
                  </a:tcPr>
                </a:tc>
                <a:extLst>
                  <a:ext uri="{0D108BD9-81ED-4DB2-BD59-A6C34878D82A}">
                    <a16:rowId xmlns:a16="http://schemas.microsoft.com/office/drawing/2014/main" val="948113481"/>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3"/>
          <p:cNvSpPr txBox="1">
            <a:spLocks noGrp="1"/>
          </p:cNvSpPr>
          <p:nvPr>
            <p:ph type="title"/>
          </p:nvPr>
        </p:nvSpPr>
        <p:spPr>
          <a:xfrm>
            <a:off x="459294" y="260648"/>
            <a:ext cx="8915400" cy="562074"/>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Gantt Chart</a:t>
            </a:r>
            <a:endParaRPr sz="3200" b="1" dirty="0">
              <a:solidFill>
                <a:srgbClr val="FF0000"/>
              </a:solidFill>
            </a:endParaRPr>
          </a:p>
        </p:txBody>
      </p:sp>
      <p:graphicFrame>
        <p:nvGraphicFramePr>
          <p:cNvPr id="164" name="Google Shape;164;p13"/>
          <p:cNvGraphicFramePr/>
          <p:nvPr>
            <p:extLst>
              <p:ext uri="{D42A27DB-BD31-4B8C-83A1-F6EECF244321}">
                <p14:modId xmlns:p14="http://schemas.microsoft.com/office/powerpoint/2010/main" val="570912140"/>
              </p:ext>
            </p:extLst>
          </p:nvPr>
        </p:nvGraphicFramePr>
        <p:xfrm>
          <a:off x="645028" y="1052736"/>
          <a:ext cx="8628576" cy="4884490"/>
        </p:xfrm>
        <a:graphic>
          <a:graphicData uri="http://schemas.openxmlformats.org/drawingml/2006/table">
            <a:tbl>
              <a:tblPr>
                <a:noFill/>
                <a:tableStyleId>{532DD4A8-3B2D-43D1-9806-AF103E4E0B34}</a:tableStyleId>
              </a:tblPr>
              <a:tblGrid>
                <a:gridCol w="730176">
                  <a:extLst>
                    <a:ext uri="{9D8B030D-6E8A-4147-A177-3AD203B41FA5}">
                      <a16:colId xmlns:a16="http://schemas.microsoft.com/office/drawing/2014/main" val="20000"/>
                    </a:ext>
                  </a:extLst>
                </a:gridCol>
                <a:gridCol w="493650">
                  <a:extLst>
                    <a:ext uri="{9D8B030D-6E8A-4147-A177-3AD203B41FA5}">
                      <a16:colId xmlns:a16="http://schemas.microsoft.com/office/drawing/2014/main" val="20001"/>
                    </a:ext>
                  </a:extLst>
                </a:gridCol>
                <a:gridCol w="493650">
                  <a:extLst>
                    <a:ext uri="{9D8B030D-6E8A-4147-A177-3AD203B41FA5}">
                      <a16:colId xmlns:a16="http://schemas.microsoft.com/office/drawing/2014/main" val="20002"/>
                    </a:ext>
                  </a:extLst>
                </a:gridCol>
                <a:gridCol w="493650">
                  <a:extLst>
                    <a:ext uri="{9D8B030D-6E8A-4147-A177-3AD203B41FA5}">
                      <a16:colId xmlns:a16="http://schemas.microsoft.com/office/drawing/2014/main" val="20003"/>
                    </a:ext>
                  </a:extLst>
                </a:gridCol>
                <a:gridCol w="493650">
                  <a:extLst>
                    <a:ext uri="{9D8B030D-6E8A-4147-A177-3AD203B41FA5}">
                      <a16:colId xmlns:a16="http://schemas.microsoft.com/office/drawing/2014/main" val="20004"/>
                    </a:ext>
                  </a:extLst>
                </a:gridCol>
                <a:gridCol w="493650">
                  <a:extLst>
                    <a:ext uri="{9D8B030D-6E8A-4147-A177-3AD203B41FA5}">
                      <a16:colId xmlns:a16="http://schemas.microsoft.com/office/drawing/2014/main" val="20005"/>
                    </a:ext>
                  </a:extLst>
                </a:gridCol>
                <a:gridCol w="493650">
                  <a:extLst>
                    <a:ext uri="{9D8B030D-6E8A-4147-A177-3AD203B41FA5}">
                      <a16:colId xmlns:a16="http://schemas.microsoft.com/office/drawing/2014/main" val="20006"/>
                    </a:ext>
                  </a:extLst>
                </a:gridCol>
                <a:gridCol w="493650">
                  <a:extLst>
                    <a:ext uri="{9D8B030D-6E8A-4147-A177-3AD203B41FA5}">
                      <a16:colId xmlns:a16="http://schemas.microsoft.com/office/drawing/2014/main" val="20007"/>
                    </a:ext>
                  </a:extLst>
                </a:gridCol>
                <a:gridCol w="493650">
                  <a:extLst>
                    <a:ext uri="{9D8B030D-6E8A-4147-A177-3AD203B41FA5}">
                      <a16:colId xmlns:a16="http://schemas.microsoft.com/office/drawing/2014/main" val="20008"/>
                    </a:ext>
                  </a:extLst>
                </a:gridCol>
                <a:gridCol w="493650">
                  <a:extLst>
                    <a:ext uri="{9D8B030D-6E8A-4147-A177-3AD203B41FA5}">
                      <a16:colId xmlns:a16="http://schemas.microsoft.com/office/drawing/2014/main" val="20009"/>
                    </a:ext>
                  </a:extLst>
                </a:gridCol>
                <a:gridCol w="493650">
                  <a:extLst>
                    <a:ext uri="{9D8B030D-6E8A-4147-A177-3AD203B41FA5}">
                      <a16:colId xmlns:a16="http://schemas.microsoft.com/office/drawing/2014/main" val="20010"/>
                    </a:ext>
                  </a:extLst>
                </a:gridCol>
                <a:gridCol w="493650">
                  <a:extLst>
                    <a:ext uri="{9D8B030D-6E8A-4147-A177-3AD203B41FA5}">
                      <a16:colId xmlns:a16="http://schemas.microsoft.com/office/drawing/2014/main" val="20011"/>
                    </a:ext>
                  </a:extLst>
                </a:gridCol>
                <a:gridCol w="493650">
                  <a:extLst>
                    <a:ext uri="{9D8B030D-6E8A-4147-A177-3AD203B41FA5}">
                      <a16:colId xmlns:a16="http://schemas.microsoft.com/office/drawing/2014/main" val="20012"/>
                    </a:ext>
                  </a:extLst>
                </a:gridCol>
                <a:gridCol w="493650">
                  <a:extLst>
                    <a:ext uri="{9D8B030D-6E8A-4147-A177-3AD203B41FA5}">
                      <a16:colId xmlns:a16="http://schemas.microsoft.com/office/drawing/2014/main" val="20013"/>
                    </a:ext>
                  </a:extLst>
                </a:gridCol>
                <a:gridCol w="493650">
                  <a:extLst>
                    <a:ext uri="{9D8B030D-6E8A-4147-A177-3AD203B41FA5}">
                      <a16:colId xmlns:a16="http://schemas.microsoft.com/office/drawing/2014/main" val="20014"/>
                    </a:ext>
                  </a:extLst>
                </a:gridCol>
                <a:gridCol w="493650">
                  <a:extLst>
                    <a:ext uri="{9D8B030D-6E8A-4147-A177-3AD203B41FA5}">
                      <a16:colId xmlns:a16="http://schemas.microsoft.com/office/drawing/2014/main" val="20015"/>
                    </a:ext>
                  </a:extLst>
                </a:gridCol>
                <a:gridCol w="493650">
                  <a:extLst>
                    <a:ext uri="{9D8B030D-6E8A-4147-A177-3AD203B41FA5}">
                      <a16:colId xmlns:a16="http://schemas.microsoft.com/office/drawing/2014/main" val="20016"/>
                    </a:ext>
                  </a:extLst>
                </a:gridCol>
              </a:tblGrid>
              <a:tr h="461625">
                <a:tc gridSpan="17">
                  <a:txBody>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000000"/>
                          </a:solidFill>
                          <a:latin typeface="Calibri"/>
                          <a:ea typeface="Calibri"/>
                          <a:cs typeface="Calibri"/>
                          <a:sym typeface="Calibri"/>
                        </a:rPr>
                        <a:t> Project Work (UG) 16 weeks</a:t>
                      </a:r>
                      <a:endParaRPr sz="1900" b="1"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9525"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500">
                <a:tc>
                  <a:txBody>
                    <a:bodyPr/>
                    <a:lstStyle/>
                    <a:p>
                      <a:pPr marL="0" marR="0" lvl="0" indent="0" algn="r" rtl="0">
                        <a:lnSpc>
                          <a:spcPct val="100000"/>
                        </a:lnSpc>
                        <a:spcBef>
                          <a:spcPts val="0"/>
                        </a:spcBef>
                        <a:spcAft>
                          <a:spcPts val="0"/>
                        </a:spcAft>
                        <a:buClr>
                          <a:srgbClr val="000000"/>
                        </a:buClr>
                        <a:buSzPts val="1300"/>
                        <a:buFont typeface="Arial"/>
                        <a:buNone/>
                      </a:pPr>
                      <a:r>
                        <a:rPr lang="en-US" sz="1300" b="1" i="0" u="none" strike="noStrike" cap="none">
                          <a:solidFill>
                            <a:srgbClr val="000000"/>
                          </a:solidFill>
                          <a:latin typeface="Calibri"/>
                          <a:ea typeface="Calibri"/>
                          <a:cs typeface="Calibri"/>
                          <a:sym typeface="Calibri"/>
                        </a:rPr>
                        <a:t>Week</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1</a:t>
                      </a:r>
                      <a:endParaRPr sz="1300" b="0" i="0" u="none" strike="noStrike" cap="none" dirty="0">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2</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3</a:t>
                      </a:r>
                      <a:endParaRPr sz="1300" b="0" i="0" u="none" strike="noStrike" cap="none" dirty="0">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4</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5</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6</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7</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8</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9</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10</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11</a:t>
                      </a:r>
                      <a:endParaRPr sz="1300" b="0" i="0" u="none" strike="noStrike" cap="none">
                        <a:solidFill>
                          <a:srgbClr val="000000"/>
                        </a:solidFill>
                        <a:latin typeface="Calibri"/>
                        <a:ea typeface="Calibri"/>
                        <a:cs typeface="Calibri"/>
                        <a:sym typeface="Calibri"/>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12</a:t>
                      </a:r>
                      <a:endParaRPr sz="1300" b="0" i="0" u="none" strike="noStrike" cap="none">
                        <a:solidFill>
                          <a:srgbClr val="000000"/>
                        </a:solidFill>
                        <a:latin typeface="Calibri"/>
                        <a:ea typeface="Calibri"/>
                        <a:cs typeface="Calibri"/>
                        <a:sym typeface="Calibri"/>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13</a:t>
                      </a:r>
                      <a:endParaRPr sz="1300" b="0" i="0" u="none" strike="noStrike" cap="none">
                        <a:solidFill>
                          <a:srgbClr val="000000"/>
                        </a:solidFill>
                        <a:latin typeface="Calibri"/>
                        <a:ea typeface="Calibri"/>
                        <a:cs typeface="Calibri"/>
                        <a:sym typeface="Calibri"/>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14</a:t>
                      </a:r>
                      <a:endParaRPr sz="1300" b="0" i="0" u="none" strike="noStrike" cap="none">
                        <a:solidFill>
                          <a:srgbClr val="000000"/>
                        </a:solidFill>
                        <a:latin typeface="Calibri"/>
                        <a:ea typeface="Calibri"/>
                        <a:cs typeface="Calibri"/>
                        <a:sym typeface="Calibri"/>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15</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r"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16</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extLst>
                  <a:ext uri="{0D108BD9-81ED-4DB2-BD59-A6C34878D82A}">
                    <a16:rowId xmlns:a16="http://schemas.microsoft.com/office/drawing/2014/main" val="10001"/>
                  </a:ext>
                </a:extLst>
              </a:tr>
              <a:tr h="431525">
                <a:tc>
                  <a:txBody>
                    <a:bodyPr/>
                    <a:lstStyle/>
                    <a:p>
                      <a:pPr marL="0" marR="0" lvl="0" indent="0" algn="r" rtl="0">
                        <a:lnSpc>
                          <a:spcPct val="100000"/>
                        </a:lnSpc>
                        <a:spcBef>
                          <a:spcPts val="0"/>
                        </a:spcBef>
                        <a:spcAft>
                          <a:spcPts val="0"/>
                        </a:spcAft>
                        <a:buClr>
                          <a:srgbClr val="000000"/>
                        </a:buClr>
                        <a:buSzPts val="1300"/>
                        <a:buFont typeface="Arial"/>
                        <a:buNone/>
                      </a:pPr>
                      <a:r>
                        <a:rPr lang="en-US" sz="1300" b="1" i="0" u="none" strike="noStrike" cap="none">
                          <a:solidFill>
                            <a:srgbClr val="000000"/>
                          </a:solidFill>
                          <a:latin typeface="Calibri"/>
                          <a:ea typeface="Calibri"/>
                          <a:cs typeface="Calibri"/>
                          <a:sym typeface="Calibri"/>
                        </a:rPr>
                        <a:t>Major Activities</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gridSpan="10">
                  <a:txBody>
                    <a:bodyPr/>
                    <a:lstStyle/>
                    <a:p>
                      <a:pPr marL="0" marR="0" lvl="0" indent="0" algn="r"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9525" cap="flat" cmpd="sng" algn="ctr">
                      <a:solidFill>
                        <a:srgbClr val="000000"/>
                      </a:solidFill>
                      <a:prstDash val="solid"/>
                      <a:round/>
                      <a:headEnd type="none" w="sm" len="sm"/>
                      <a:tailEnd type="none" w="sm" len="sm"/>
                    </a:lnL>
                    <a:lnT w="9525" cap="flat" cmpd="sng" algn="ctr">
                      <a:solidFill>
                        <a:srgbClr val="000000"/>
                      </a:solidFill>
                      <a:prstDash val="solid"/>
                      <a:round/>
                      <a:headEnd type="none" w="sm" len="sm"/>
                      <a:tailEnd type="none" w="sm" len="sm"/>
                    </a:lnT>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1.1</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1.2</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2.1</a:t>
                      </a:r>
                      <a:endParaRPr sz="1400" b="0" i="0" u="none" strike="noStrike" cap="none">
                        <a:solidFill>
                          <a:schemeClr val="dk1"/>
                        </a:solidFill>
                        <a:latin typeface="Arial"/>
                        <a:ea typeface="Arial"/>
                        <a:cs typeface="Arial"/>
                        <a:sym typeface="Arial"/>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2.2</a:t>
                      </a:r>
                      <a:endParaRPr sz="1400" b="0" i="0" u="none" strike="noStrike" cap="none">
                        <a:solidFill>
                          <a:schemeClr val="dk1"/>
                        </a:solidFill>
                        <a:latin typeface="Arial"/>
                        <a:ea typeface="Arial"/>
                        <a:cs typeface="Arial"/>
                        <a:sym typeface="Arial"/>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2.3</a:t>
                      </a:r>
                      <a:endParaRPr sz="1400" b="0" i="0" u="none" strike="noStrike" cap="none">
                        <a:solidFill>
                          <a:schemeClr val="dk1"/>
                        </a:solidFill>
                        <a:latin typeface="Arial"/>
                        <a:ea typeface="Arial"/>
                        <a:cs typeface="Arial"/>
                        <a:sym typeface="Arial"/>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2.4 </a:t>
                      </a:r>
                      <a:endParaRPr sz="1400" b="0" i="0" u="none" strike="noStrike" cap="none">
                        <a:solidFill>
                          <a:schemeClr val="dk1"/>
                        </a:solidFill>
                        <a:latin typeface="Arial"/>
                        <a:ea typeface="Arial"/>
                        <a:cs typeface="Arial"/>
                        <a:sym typeface="Arial"/>
                      </a:endParaRPr>
                    </a:p>
                  </a:txBody>
                  <a:tcPr marL="7650" marR="7650" marT="765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3.1</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3.2</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dirty="0">
                        <a:highlight>
                          <a:srgbClr val="FFFF00"/>
                        </a:highlight>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dirty="0">
                          <a:highlight>
                            <a:srgbClr val="FFFF00"/>
                          </a:highlight>
                          <a:sym typeface="Calibri"/>
                        </a:rPr>
                        <a:t> </a:t>
                      </a:r>
                      <a:endParaRPr dirty="0">
                        <a:highlight>
                          <a:srgbClr val="FFFF00"/>
                        </a:highlight>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4.1</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rgbClr val="000000"/>
                          </a:solidFill>
                          <a:latin typeface="Calibri"/>
                          <a:ea typeface="Calibri"/>
                          <a:cs typeface="Calibri"/>
                          <a:sym typeface="Calibri"/>
                        </a:rPr>
                        <a:t> </a:t>
                      </a:r>
                      <a:endParaRPr sz="1400" u="none" strike="noStrike" cap="none" dirty="0"/>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4.2</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5.1</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5.2</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6.1</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5"/>
                  </a:ext>
                </a:extLst>
              </a:tr>
              <a:tr h="2529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 6.2</a:t>
                      </a:r>
                      <a:endParaRPr sz="1400" b="0" i="0" u="none" strike="noStrike" cap="none">
                        <a:solidFill>
                          <a:schemeClr val="dk1"/>
                        </a:solidFill>
                        <a:latin typeface="Arial"/>
                        <a:ea typeface="Arial"/>
                        <a:cs typeface="Arial"/>
                        <a:sym typeface="Arial"/>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DEBF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3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EAAAA"/>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Calibri"/>
                          <a:ea typeface="Calibri"/>
                          <a:cs typeface="Calibri"/>
                          <a:sym typeface="Calibri"/>
                        </a:rPr>
                        <a:t> </a:t>
                      </a:r>
                      <a:endParaRPr sz="1400" u="none" strike="noStrike" cap="none"/>
                    </a:p>
                  </a:txBody>
                  <a:tcPr marL="7650" marR="7650" marT="7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A5A5A5"/>
                    </a:solidFill>
                  </a:tcPr>
                </a:tc>
                <a:extLst>
                  <a:ext uri="{0D108BD9-81ED-4DB2-BD59-A6C34878D82A}">
                    <a16:rowId xmlns:a16="http://schemas.microsoft.com/office/drawing/2014/main" val="10016"/>
                  </a:ext>
                </a:extLst>
              </a:tr>
              <a:tr h="163200">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Calibri"/>
                        <a:ea typeface="Calibri"/>
                        <a:cs typeface="Calibri"/>
                        <a:sym typeface="Calibri"/>
                      </a:endParaRPr>
                    </a:p>
                  </a:txBody>
                  <a:tcPr marL="7650" marR="7650" marT="7650" marB="0" anchor="b">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Calibri"/>
                        <a:ea typeface="Calibri"/>
                        <a:cs typeface="Calibri"/>
                        <a:sym typeface="Calibri"/>
                      </a:endParaRPr>
                    </a:p>
                  </a:txBody>
                  <a:tcPr marL="7650" marR="7650" marT="76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7"/>
                  </a:ext>
                </a:extLst>
              </a:tr>
            </a:tbl>
          </a:graphicData>
        </a:graphic>
      </p:graphicFrame>
      <p:pic>
        <p:nvPicPr>
          <p:cNvPr id="165" name="Google Shape;165;p13"/>
          <p:cNvPicPr preferRelativeResize="0"/>
          <p:nvPr/>
        </p:nvPicPr>
        <p:blipFill rotWithShape="1">
          <a:blip r:embed="rId3">
            <a:alphaModFix/>
          </a:blip>
          <a:srcRect/>
          <a:stretch/>
        </p:blipFill>
        <p:spPr>
          <a:xfrm>
            <a:off x="200472" y="6705906"/>
            <a:ext cx="2416616" cy="15209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a:spLocks noGrp="1"/>
          </p:cNvSpPr>
          <p:nvPr>
            <p:ph type="title"/>
          </p:nvPr>
        </p:nvSpPr>
        <p:spPr/>
        <p:txBody>
          <a:bodyPr/>
          <a:lstStyle/>
          <a:p>
            <a:pPr lvl="0"/>
            <a:r>
              <a:rPr lang="en-US" sz="3200" b="1" dirty="0">
                <a:solidFill>
                  <a:srgbClr val="FF0000"/>
                </a:solidFill>
              </a:rPr>
              <a:t>References</a:t>
            </a:r>
            <a:br>
              <a:rPr lang="en-US" sz="3200" b="1" dirty="0">
                <a:solidFill>
                  <a:srgbClr val="FF0000"/>
                </a:solidFill>
              </a:rPr>
            </a:br>
            <a:br>
              <a:rPr lang="en-US" sz="3200" b="1" dirty="0">
                <a:solidFill>
                  <a:srgbClr val="FF0000"/>
                </a:solidFill>
              </a:rPr>
            </a:br>
            <a:br>
              <a:rPr lang="en-US" dirty="0"/>
            </a:br>
            <a:br>
              <a:rPr lang="en-US" dirty="0"/>
            </a:br>
            <a:endParaRPr lang="en-US" dirty="0"/>
          </a:p>
        </p:txBody>
      </p:sp>
      <p:sp>
        <p:nvSpPr>
          <p:cNvPr id="5" name="Text Placeholder 4">
            <a:extLst>
              <a:ext uri="{FF2B5EF4-FFF2-40B4-BE49-F238E27FC236}">
                <a16:creationId xmlns:a16="http://schemas.microsoft.com/office/drawing/2014/main" id="{53997F8E-4364-A23F-5ACA-6AF201F3BC21}"/>
              </a:ext>
            </a:extLst>
          </p:cNvPr>
          <p:cNvSpPr>
            <a:spLocks noGrp="1"/>
          </p:cNvSpPr>
          <p:nvPr>
            <p:ph type="body" idx="1"/>
          </p:nvPr>
        </p:nvSpPr>
        <p:spPr>
          <a:xfrm>
            <a:off x="411324" y="1046375"/>
            <a:ext cx="8915400" cy="4364611"/>
          </a:xfrm>
        </p:spPr>
        <p:txBody>
          <a:bodyPr/>
          <a:lstStyle/>
          <a:p>
            <a:r>
              <a:rPr lang="en-US" sz="2000" dirty="0"/>
              <a:t>Research Papers: Relevant academic research papers could provide insights into the latest developments and best practices in the field. Some popular databases to search for such papers include Google Scholar, IEEE Xplore, and ACM Digital Library.</a:t>
            </a:r>
          </a:p>
          <a:p>
            <a:r>
              <a:rPr lang="en-US" sz="2000" dirty="0"/>
              <a:t>Luciano, R. G., Alcantara, G. M., &amp; </a:t>
            </a:r>
            <a:r>
              <a:rPr lang="en-US" sz="2000" dirty="0" err="1"/>
              <a:t>Bauat</a:t>
            </a:r>
            <a:r>
              <a:rPr lang="en-US" sz="2000" dirty="0"/>
              <a:t> Jr, R. (2020). Design and Development of Alumni Tracking System for Public and Private HEIs. International Journal of Scientific &amp; Technology Research, 9(06).</a:t>
            </a:r>
          </a:p>
          <a:p>
            <a:r>
              <a:rPr lang="en-US" sz="2000" dirty="0"/>
              <a:t>Stakeholders’ attitudes towards the installations of closed-circuit television cameras in reducing school violence 2022, </a:t>
            </a:r>
            <a:r>
              <a:rPr lang="en-US" sz="2000" dirty="0" err="1"/>
              <a:t>Heliyon</a:t>
            </a:r>
            <a:endParaRPr lang="en-US" sz="2000" dirty="0"/>
          </a:p>
          <a:p>
            <a:r>
              <a:rPr lang="en-US" sz="2000" dirty="0"/>
              <a:t>The Impact of Technological Advancements on Educational Innovation (VSI-</a:t>
            </a:r>
            <a:r>
              <a:rPr lang="en-US" sz="2000" dirty="0" err="1"/>
              <a:t>tei</a:t>
            </a:r>
            <a:r>
              <a:rPr lang="en-US" sz="2000" dirty="0"/>
              <a:t>)</a:t>
            </a:r>
          </a:p>
          <a:p>
            <a:r>
              <a:rPr lang="en-IN" sz="2000" dirty="0"/>
              <a:t>Qureshi, Kashif Naseer, Ayesha Naveed, </a:t>
            </a:r>
            <a:r>
              <a:rPr lang="en-IN" sz="2000" dirty="0" err="1"/>
              <a:t>Yamna</a:t>
            </a:r>
            <a:r>
              <a:rPr lang="en-IN" sz="2000" dirty="0"/>
              <a:t> Kashif, and </a:t>
            </a:r>
            <a:r>
              <a:rPr lang="en-IN" sz="2000" dirty="0" err="1"/>
              <a:t>Gwanggil</a:t>
            </a:r>
            <a:r>
              <a:rPr lang="en-IN" sz="2000" dirty="0"/>
              <a:t> Jeon. "Internet of Things for education: A smart and secure system for schools monitoring and alerting." Computers &amp; Electrical Engineering 93 (2021): 107275.</a:t>
            </a:r>
            <a:br>
              <a:rPr lang="en-IN" sz="2000" dirty="0"/>
            </a:br>
            <a:br>
              <a:rPr lang="en-IN" sz="2000" dirty="0"/>
            </a:br>
            <a:br>
              <a:rPr lang="en-IN" sz="2000" dirty="0"/>
            </a:b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95300" y="226554"/>
            <a:ext cx="8915400" cy="63408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a:solidFill>
                  <a:srgbClr val="FF0000"/>
                </a:solidFill>
              </a:rPr>
              <a:t>Outline</a:t>
            </a:r>
            <a:endParaRPr/>
          </a:p>
        </p:txBody>
      </p:sp>
      <p:sp>
        <p:nvSpPr>
          <p:cNvPr id="107" name="Google Shape;107;p3"/>
          <p:cNvSpPr txBox="1">
            <a:spLocks noGrp="1"/>
          </p:cNvSpPr>
          <p:nvPr>
            <p:ph type="body" idx="1"/>
          </p:nvPr>
        </p:nvSpPr>
        <p:spPr>
          <a:xfrm>
            <a:off x="776536" y="884678"/>
            <a:ext cx="8915400" cy="5447631"/>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dk1"/>
              </a:buClr>
              <a:buSzPts val="2800"/>
              <a:buChar char="•"/>
            </a:pPr>
            <a:r>
              <a:rPr lang="en-US" sz="2800"/>
              <a:t>Title and Aim</a:t>
            </a:r>
            <a:endParaRPr sz="2800"/>
          </a:p>
          <a:p>
            <a:pPr marL="457200" lvl="0" indent="-457200" algn="l" rtl="0">
              <a:lnSpc>
                <a:spcPct val="100000"/>
              </a:lnSpc>
              <a:spcBef>
                <a:spcPts val="560"/>
              </a:spcBef>
              <a:spcAft>
                <a:spcPts val="0"/>
              </a:spcAft>
              <a:buClr>
                <a:schemeClr val="dk1"/>
              </a:buClr>
              <a:buSzPts val="2800"/>
              <a:buChar char="•"/>
            </a:pPr>
            <a:r>
              <a:rPr lang="en-US" sz="2800"/>
              <a:t>Objectives</a:t>
            </a:r>
            <a:endParaRPr sz="2800"/>
          </a:p>
          <a:p>
            <a:pPr marL="457200" lvl="0" indent="-457200" algn="l" rtl="0">
              <a:lnSpc>
                <a:spcPct val="100000"/>
              </a:lnSpc>
              <a:spcBef>
                <a:spcPts val="560"/>
              </a:spcBef>
              <a:spcAft>
                <a:spcPts val="0"/>
              </a:spcAft>
              <a:buClr>
                <a:schemeClr val="dk1"/>
              </a:buClr>
              <a:buSzPts val="2800"/>
              <a:buChar char="•"/>
            </a:pPr>
            <a:r>
              <a:rPr lang="en-US" sz="2800"/>
              <a:t>Methods and Methodology ( or Block Diagram)</a:t>
            </a:r>
            <a:endParaRPr/>
          </a:p>
          <a:p>
            <a:pPr marL="457200" lvl="0" indent="-457200" algn="l" rtl="0">
              <a:lnSpc>
                <a:spcPct val="100000"/>
              </a:lnSpc>
              <a:spcBef>
                <a:spcPts val="560"/>
              </a:spcBef>
              <a:spcAft>
                <a:spcPts val="0"/>
              </a:spcAft>
              <a:buClr>
                <a:schemeClr val="dk1"/>
              </a:buClr>
              <a:buSzPts val="2800"/>
              <a:buChar char="•"/>
            </a:pPr>
            <a:r>
              <a:rPr lang="en-US" sz="2800"/>
              <a:t>Status of the Work</a:t>
            </a:r>
            <a:endParaRPr/>
          </a:p>
          <a:p>
            <a:pPr marL="457200" lvl="0" indent="-457200" algn="l" rtl="0">
              <a:lnSpc>
                <a:spcPct val="100000"/>
              </a:lnSpc>
              <a:spcBef>
                <a:spcPts val="560"/>
              </a:spcBef>
              <a:spcAft>
                <a:spcPts val="0"/>
              </a:spcAft>
              <a:buClr>
                <a:schemeClr val="dk1"/>
              </a:buClr>
              <a:buSzPts val="2800"/>
              <a:buChar char="•"/>
            </a:pPr>
            <a:r>
              <a:rPr lang="en-US" sz="2800"/>
              <a:t>Results</a:t>
            </a:r>
            <a:endParaRPr/>
          </a:p>
          <a:p>
            <a:pPr marL="457200" lvl="0" indent="-457200" algn="l" rtl="0">
              <a:lnSpc>
                <a:spcPct val="100000"/>
              </a:lnSpc>
              <a:spcBef>
                <a:spcPts val="560"/>
              </a:spcBef>
              <a:spcAft>
                <a:spcPts val="0"/>
              </a:spcAft>
              <a:buClr>
                <a:schemeClr val="dk1"/>
              </a:buClr>
              <a:buSzPts val="2800"/>
              <a:buChar char="•"/>
            </a:pPr>
            <a:r>
              <a:rPr lang="en-US" sz="2800"/>
              <a:t>Expected Outcomes</a:t>
            </a:r>
            <a:endParaRPr/>
          </a:p>
          <a:p>
            <a:pPr marL="457200" lvl="0" indent="-457200" algn="l" rtl="0">
              <a:lnSpc>
                <a:spcPct val="100000"/>
              </a:lnSpc>
              <a:spcBef>
                <a:spcPts val="560"/>
              </a:spcBef>
              <a:spcAft>
                <a:spcPts val="0"/>
              </a:spcAft>
              <a:buClr>
                <a:schemeClr val="dk1"/>
              </a:buClr>
              <a:buSzPts val="2800"/>
              <a:buChar char="•"/>
            </a:pPr>
            <a:r>
              <a:rPr lang="en-US" sz="2800"/>
              <a:t>Cost Estimation</a:t>
            </a:r>
            <a:endParaRPr/>
          </a:p>
          <a:p>
            <a:pPr marL="457200" lvl="0" indent="-457200" algn="l" rtl="0">
              <a:lnSpc>
                <a:spcPct val="100000"/>
              </a:lnSpc>
              <a:spcBef>
                <a:spcPts val="560"/>
              </a:spcBef>
              <a:spcAft>
                <a:spcPts val="0"/>
              </a:spcAft>
              <a:buClr>
                <a:schemeClr val="dk1"/>
              </a:buClr>
              <a:buSzPts val="2800"/>
              <a:buChar char="•"/>
            </a:pPr>
            <a:r>
              <a:rPr lang="en-US" sz="2800"/>
              <a:t>Gantt Chart</a:t>
            </a:r>
            <a:endParaRPr/>
          </a:p>
          <a:p>
            <a:pPr marL="457200" lvl="0" indent="-457200" algn="l" rtl="0">
              <a:lnSpc>
                <a:spcPct val="100000"/>
              </a:lnSpc>
              <a:spcBef>
                <a:spcPts val="560"/>
              </a:spcBef>
              <a:spcAft>
                <a:spcPts val="0"/>
              </a:spcAft>
              <a:buClr>
                <a:schemeClr val="dk1"/>
              </a:buClr>
              <a:buSzPts val="2800"/>
              <a:buChar char="•"/>
            </a:pPr>
            <a:r>
              <a:rPr lang="en-US" sz="2800"/>
              <a:t>References</a:t>
            </a:r>
            <a:endParaRPr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5"/>
          <p:cNvSpPr txBox="1">
            <a:spLocks noGrp="1"/>
          </p:cNvSpPr>
          <p:nvPr>
            <p:ph type="ctrTitle"/>
          </p:nvPr>
        </p:nvSpPr>
        <p:spPr>
          <a:xfrm>
            <a:off x="742950" y="2644775"/>
            <a:ext cx="8420100" cy="147002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4000"/>
              <a:buFont typeface="Calibri"/>
              <a:buNone/>
            </a:pPr>
            <a:r>
              <a:rPr lang="en-US" sz="4000" b="1" dirty="0">
                <a:solidFill>
                  <a:schemeClr val="dk2"/>
                </a:solidFill>
                <a:latin typeface="Calibri"/>
                <a:ea typeface="Calibri"/>
                <a:cs typeface="Calibri"/>
                <a:sym typeface="Calibri"/>
              </a:rPr>
              <a:t>Thank You</a:t>
            </a:r>
            <a:endParaRPr sz="4000" b="1" dirty="0">
              <a:solidFill>
                <a:schemeClr val="dk2"/>
              </a:solidFill>
              <a:latin typeface="Calibri"/>
              <a:ea typeface="Calibri"/>
              <a:cs typeface="Calibri"/>
              <a:sym typeface="Calibri"/>
            </a:endParaRPr>
          </a:p>
        </p:txBody>
      </p:sp>
      <p:pic>
        <p:nvPicPr>
          <p:cNvPr id="176" name="Google Shape;176;p15"/>
          <p:cNvPicPr preferRelativeResize="0"/>
          <p:nvPr/>
        </p:nvPicPr>
        <p:blipFill rotWithShape="1">
          <a:blip r:embed="rId3">
            <a:alphaModFix/>
          </a:blip>
          <a:srcRect/>
          <a:stretch/>
        </p:blipFill>
        <p:spPr>
          <a:xfrm>
            <a:off x="200472" y="6714622"/>
            <a:ext cx="2416616" cy="1520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200472" y="404664"/>
            <a:ext cx="8915400" cy="2273222"/>
          </a:xfrm>
          <a:prstGeom prst="rect">
            <a:avLst/>
          </a:prstGeom>
          <a:noFill/>
          <a:ln>
            <a:noFill/>
          </a:ln>
        </p:spPr>
        <p:txBody>
          <a:bodyPr spcFirstLastPara="1" wrap="square" lIns="91425" tIns="45700" rIns="91425" bIns="45700" anchor="t" anchorCtr="0">
            <a:noAutofit/>
          </a:bodyPr>
          <a:lstStyle/>
          <a:p>
            <a:pPr>
              <a:buClr>
                <a:srgbClr val="FF0000"/>
              </a:buClr>
              <a:buSzPts val="3200"/>
            </a:pPr>
            <a:r>
              <a:rPr lang="en-US" sz="3200" b="1" dirty="0">
                <a:solidFill>
                  <a:srgbClr val="FF0000"/>
                </a:solidFill>
              </a:rPr>
              <a:t>Title </a:t>
            </a:r>
            <a:br>
              <a:rPr lang="en-US" sz="3200" b="1" dirty="0">
                <a:solidFill>
                  <a:srgbClr val="FF0000"/>
                </a:solidFill>
              </a:rPr>
            </a:br>
            <a:br>
              <a:rPr lang="en-US" sz="2800" b="1" dirty="0">
                <a:solidFill>
                  <a:srgbClr val="FF0000"/>
                </a:solidFill>
              </a:rPr>
            </a:br>
            <a:r>
              <a:rPr lang="en-US" sz="2800" b="1" dirty="0">
                <a:effectLst/>
                <a:latin typeface="Calibri" panose="020F0502020204030204" pitchFamily="34" charset="0"/>
                <a:ea typeface="Calibri" panose="020F0502020204030204" pitchFamily="34" charset="0"/>
                <a:cs typeface="Times New Roman" panose="02020603050405020304" pitchFamily="18" charset="0"/>
              </a:rPr>
              <a:t>Design and Development of Activity Tracking System for Students on Campus</a:t>
            </a:r>
            <a:br>
              <a:rPr lang="en-US" sz="3200" b="1" dirty="0">
                <a:solidFill>
                  <a:srgbClr val="002060"/>
                </a:solidFill>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2800" b="1" dirty="0">
              <a:solidFill>
                <a:schemeClr val="tx1"/>
              </a:solidFill>
            </a:endParaRPr>
          </a:p>
        </p:txBody>
      </p:sp>
      <p:sp>
        <p:nvSpPr>
          <p:cNvPr id="113" name="Google Shape;113;p4"/>
          <p:cNvSpPr txBox="1"/>
          <p:nvPr/>
        </p:nvSpPr>
        <p:spPr>
          <a:xfrm>
            <a:off x="692867" y="2990124"/>
            <a:ext cx="8520266" cy="19105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latin typeface="Calibri"/>
                <a:ea typeface="Calibri"/>
                <a:cs typeface="Calibri"/>
                <a:sym typeface="Calibri"/>
              </a:rPr>
              <a:t>Aim</a:t>
            </a:r>
          </a:p>
          <a:p>
            <a:pPr marL="0" marR="0" algn="just">
              <a:lnSpc>
                <a:spcPct val="107000"/>
              </a:lnSpc>
              <a:spcBef>
                <a:spcPts val="0"/>
              </a:spcBef>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To design and develop a web application that tracks student activities using camera based method and provide data visualization in the form of a dashboard</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579275" y="208265"/>
            <a:ext cx="8915400" cy="63408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Introduction</a:t>
            </a:r>
            <a:br>
              <a:rPr lang="en-US" sz="3200" b="1" dirty="0">
                <a:solidFill>
                  <a:srgbClr val="FF0000"/>
                </a:solidFill>
              </a:rPr>
            </a:br>
            <a:br>
              <a:rPr lang="en-US" sz="3200" b="1" dirty="0">
                <a:solidFill>
                  <a:srgbClr val="FF0000"/>
                </a:solidFill>
              </a:rPr>
            </a:br>
            <a:endParaRPr sz="3200" b="1" dirty="0">
              <a:solidFill>
                <a:srgbClr val="FF0000"/>
              </a:solidFill>
            </a:endParaRPr>
          </a:p>
        </p:txBody>
      </p:sp>
      <p:sp>
        <p:nvSpPr>
          <p:cNvPr id="120" name="Google Shape;120;p5"/>
          <p:cNvSpPr txBox="1">
            <a:spLocks noGrp="1"/>
          </p:cNvSpPr>
          <p:nvPr>
            <p:ph type="body" idx="1"/>
          </p:nvPr>
        </p:nvSpPr>
        <p:spPr>
          <a:xfrm>
            <a:off x="168339" y="842346"/>
            <a:ext cx="9569321" cy="5464185"/>
          </a:xfrm>
          <a:prstGeom prst="rect">
            <a:avLst/>
          </a:prstGeom>
          <a:noFill/>
          <a:ln>
            <a:noFill/>
          </a:ln>
        </p:spPr>
        <p:txBody>
          <a:bodyPr spcFirstLastPara="1" wrap="square" lIns="91425" tIns="45700" rIns="91425" bIns="45700" anchor="t" anchorCtr="0">
            <a:noAutofit/>
          </a:bodyPr>
          <a:lstStyle/>
          <a:p>
            <a:pPr indent="-457200" algn="just">
              <a:spcBef>
                <a:spcPts val="440"/>
              </a:spcBef>
              <a:buSzPts val="2200"/>
            </a:pPr>
            <a:r>
              <a:rPr lang="en-IN" sz="2800" dirty="0">
                <a:effectLst/>
                <a:latin typeface="Calibri" panose="020F0502020204030204" pitchFamily="34" charset="0"/>
                <a:ea typeface="Calibri" panose="020F0502020204030204" pitchFamily="34" charset="0"/>
                <a:cs typeface="Times New Roman" panose="02020603050405020304" pitchFamily="18" charset="0"/>
              </a:rPr>
              <a:t>The Student Tracking and Visualization System (STVS) is a web-based application that can be used to monitor and visualize student activities in an e-campus and designed to help universities, colleges, and other educational institutions to monitor and assess the activities of their students. </a:t>
            </a:r>
          </a:p>
          <a:p>
            <a:pPr indent="-457200" algn="just">
              <a:spcBef>
                <a:spcPts val="440"/>
              </a:spcBef>
              <a:buSzPts val="2200"/>
            </a:pPr>
            <a:r>
              <a:rPr lang="en-IN" sz="2800" dirty="0">
                <a:effectLst/>
                <a:latin typeface="Calibri" panose="020F0502020204030204" pitchFamily="34" charset="0"/>
                <a:ea typeface="Calibri" panose="020F0502020204030204" pitchFamily="34" charset="0"/>
                <a:cs typeface="Times New Roman" panose="02020603050405020304" pitchFamily="18" charset="0"/>
              </a:rPr>
              <a:t>It is designed to be used by administrators, faculty, and students to monitor and analyse student activities. </a:t>
            </a:r>
          </a:p>
          <a:p>
            <a:pPr indent="-457200" algn="just">
              <a:spcBef>
                <a:spcPts val="440"/>
              </a:spcBef>
              <a:buSzPts val="2200"/>
            </a:pPr>
            <a:r>
              <a:rPr lang="en-IN" sz="2800" dirty="0">
                <a:effectLst/>
                <a:latin typeface="Calibri" panose="020F0502020204030204" pitchFamily="34" charset="0"/>
                <a:ea typeface="Calibri" panose="020F0502020204030204" pitchFamily="34" charset="0"/>
                <a:cs typeface="Times New Roman" panose="02020603050405020304" pitchFamily="18" charset="0"/>
              </a:rPr>
              <a:t>The system is designed to be intuitive and user-friendly, allowing users to quickly access the data they need. </a:t>
            </a:r>
          </a:p>
          <a:p>
            <a:pPr indent="-457200" algn="just">
              <a:spcBef>
                <a:spcPts val="440"/>
              </a:spcBef>
              <a:buSzPts val="2200"/>
            </a:pPr>
            <a:r>
              <a:rPr lang="en-IN" sz="2800" dirty="0">
                <a:effectLst/>
                <a:latin typeface="Calibri" panose="020F0502020204030204" pitchFamily="34" charset="0"/>
                <a:ea typeface="Calibri" panose="020F0502020204030204" pitchFamily="34" charset="0"/>
                <a:cs typeface="Times New Roman" panose="02020603050405020304" pitchFamily="18" charset="0"/>
              </a:rPr>
              <a:t>STVS is also designed to be secure and reliable, making it an ideal solution for educational institutions looking to track and analyse student activities.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spcBef>
                <a:spcPts val="440"/>
              </a:spcBef>
              <a:buSzPts val="2200"/>
              <a:buNone/>
            </a:pP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55162cdc9d_1_5"/>
          <p:cNvSpPr txBox="1">
            <a:spLocks noGrp="1"/>
          </p:cNvSpPr>
          <p:nvPr>
            <p:ph type="title"/>
          </p:nvPr>
        </p:nvSpPr>
        <p:spPr>
          <a:xfrm>
            <a:off x="495300" y="274638"/>
            <a:ext cx="8915400" cy="634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Objectives</a:t>
            </a:r>
            <a:endParaRPr sz="3200" b="1" dirty="0">
              <a:solidFill>
                <a:srgbClr val="FF0000"/>
              </a:solidFill>
            </a:endParaRPr>
          </a:p>
        </p:txBody>
      </p:sp>
      <p:sp>
        <p:nvSpPr>
          <p:cNvPr id="132" name="Google Shape;132;g155162cdc9d_1_5"/>
          <p:cNvSpPr txBox="1">
            <a:spLocks noGrp="1"/>
          </p:cNvSpPr>
          <p:nvPr>
            <p:ph type="body" idx="1"/>
          </p:nvPr>
        </p:nvSpPr>
        <p:spPr>
          <a:xfrm>
            <a:off x="207389" y="1052737"/>
            <a:ext cx="9389097" cy="5216088"/>
          </a:xfrm>
          <a:prstGeom prst="rect">
            <a:avLst/>
          </a:prstGeom>
          <a:noFill/>
          <a:ln>
            <a:noFill/>
          </a:ln>
        </p:spPr>
        <p:txBody>
          <a:bodyPr spcFirstLastPara="1" wrap="square" lIns="91425" tIns="45700" rIns="91425" bIns="45700" anchor="t" anchorCtr="0">
            <a:noAutofit/>
          </a:bodyPr>
          <a:lstStyle/>
          <a:p>
            <a:pPr marL="514350" marR="0" lvl="0" indent="-514350">
              <a:lnSpc>
                <a:spcPct val="107000"/>
              </a:lnSpc>
              <a:spcBef>
                <a:spcPts val="0"/>
              </a:spcBef>
              <a:spcAft>
                <a:spcPts val="0"/>
              </a:spcAft>
              <a:buSzPct val="100000"/>
              <a:buFont typeface="+mj-lt"/>
              <a:buAutoNum type="arabicPeriod"/>
            </a:pPr>
            <a:r>
              <a:rPr lang="en-US" sz="2700" dirty="0">
                <a:effectLst/>
                <a:latin typeface="Calibri" panose="020F0502020204030204" pitchFamily="34" charset="0"/>
                <a:ea typeface="Calibri" panose="020F0502020204030204" pitchFamily="34" charset="0"/>
                <a:cs typeface="Times New Roman" panose="02020603050405020304" pitchFamily="18" charset="0"/>
              </a:rPr>
              <a:t>To conduct a literature survey on tracking applications/systems and its method and methodologies.</a:t>
            </a:r>
          </a:p>
          <a:p>
            <a:pPr marL="514350" marR="0" lvl="0" indent="-514350">
              <a:lnSpc>
                <a:spcPct val="107000"/>
              </a:lnSpc>
              <a:spcBef>
                <a:spcPts val="0"/>
              </a:spcBef>
              <a:spcAft>
                <a:spcPts val="0"/>
              </a:spcAft>
              <a:buSzPct val="100000"/>
              <a:buFont typeface="+mj-lt"/>
              <a:buAutoNum type="arabicPeriod"/>
            </a:pPr>
            <a:r>
              <a:rPr lang="en-US" sz="2700" dirty="0">
                <a:effectLst/>
                <a:latin typeface="Calibri" panose="020F0502020204030204" pitchFamily="34" charset="0"/>
                <a:ea typeface="Calibri" panose="020F0502020204030204" pitchFamily="34" charset="0"/>
                <a:cs typeface="Times New Roman" panose="02020603050405020304" pitchFamily="18" charset="0"/>
              </a:rPr>
              <a:t>To derive the functional and nonfunctional requirements based on identified survey.</a:t>
            </a:r>
          </a:p>
          <a:p>
            <a:pPr marL="514350" marR="0" lvl="0" indent="-514350">
              <a:lnSpc>
                <a:spcPct val="107000"/>
              </a:lnSpc>
              <a:spcBef>
                <a:spcPts val="0"/>
              </a:spcBef>
              <a:spcAft>
                <a:spcPts val="0"/>
              </a:spcAft>
              <a:buSzPct val="100000"/>
              <a:buFont typeface="+mj-lt"/>
              <a:buAutoNum type="arabicPeriod"/>
            </a:pPr>
            <a:r>
              <a:rPr lang="en-US" sz="2700" dirty="0">
                <a:effectLst/>
                <a:latin typeface="Calibri" panose="020F0502020204030204" pitchFamily="34" charset="0"/>
                <a:ea typeface="Calibri" panose="020F0502020204030204" pitchFamily="34" charset="0"/>
                <a:cs typeface="Times New Roman" panose="02020603050405020304" pitchFamily="18" charset="0"/>
              </a:rPr>
              <a:t>To design high and low level design specification based on requirement analysis.</a:t>
            </a:r>
          </a:p>
          <a:p>
            <a:pPr marL="514350" marR="0" lvl="0" indent="-514350">
              <a:lnSpc>
                <a:spcPct val="107000"/>
              </a:lnSpc>
              <a:spcBef>
                <a:spcPts val="0"/>
              </a:spcBef>
              <a:spcAft>
                <a:spcPts val="0"/>
              </a:spcAft>
              <a:buSzPct val="100000"/>
              <a:buFont typeface="+mj-lt"/>
              <a:buAutoNum type="arabicPeriod"/>
            </a:pPr>
            <a:r>
              <a:rPr lang="en-US" sz="2700" dirty="0">
                <a:effectLst/>
                <a:latin typeface="Calibri" panose="020F0502020204030204" pitchFamily="34" charset="0"/>
                <a:ea typeface="Calibri" panose="020F0502020204030204" pitchFamily="34" charset="0"/>
                <a:cs typeface="Times New Roman" panose="02020603050405020304" pitchFamily="18" charset="0"/>
              </a:rPr>
              <a:t>To develop web based application for visualization of student activities.</a:t>
            </a:r>
          </a:p>
          <a:p>
            <a:pPr marL="514350" marR="0" lvl="0" indent="-514350">
              <a:lnSpc>
                <a:spcPct val="107000"/>
              </a:lnSpc>
              <a:spcBef>
                <a:spcPts val="0"/>
              </a:spcBef>
              <a:spcAft>
                <a:spcPts val="0"/>
              </a:spcAft>
              <a:buSzPct val="100000"/>
              <a:buFont typeface="+mj-lt"/>
              <a:buAutoNum type="arabicPeriod"/>
            </a:pPr>
            <a:r>
              <a:rPr lang="en-US" sz="2700" dirty="0">
                <a:effectLst/>
                <a:latin typeface="Calibri" panose="020F0502020204030204" pitchFamily="34" charset="0"/>
                <a:ea typeface="Calibri" panose="020F0502020204030204" pitchFamily="34" charset="0"/>
                <a:cs typeface="Times New Roman" panose="02020603050405020304" pitchFamily="18" charset="0"/>
              </a:rPr>
              <a:t>To test the developed application using unit testing and integration testing.</a:t>
            </a:r>
          </a:p>
          <a:p>
            <a:pPr marL="514350" marR="0" lvl="0" indent="-514350">
              <a:lnSpc>
                <a:spcPct val="107000"/>
              </a:lnSpc>
              <a:spcBef>
                <a:spcPts val="0"/>
              </a:spcBef>
              <a:spcAft>
                <a:spcPts val="800"/>
              </a:spcAft>
              <a:buSzPct val="100000"/>
              <a:buFont typeface="+mj-lt"/>
              <a:buAutoNum type="arabicPeriod"/>
            </a:pPr>
            <a:r>
              <a:rPr lang="en-US" sz="2700" dirty="0">
                <a:effectLst/>
                <a:latin typeface="Calibri" panose="020F0502020204030204" pitchFamily="34" charset="0"/>
                <a:ea typeface="Calibri" panose="020F0502020204030204" pitchFamily="34" charset="0"/>
                <a:cs typeface="Times New Roman" panose="02020603050405020304" pitchFamily="18" charset="0"/>
              </a:rPr>
              <a:t>To document the report as per the template.</a:t>
            </a:r>
          </a:p>
          <a:p>
            <a:pPr marL="514350" lvl="0" indent="-514350" algn="just" rtl="0">
              <a:lnSpc>
                <a:spcPct val="100000"/>
              </a:lnSpc>
              <a:spcBef>
                <a:spcPts val="0"/>
              </a:spcBef>
              <a:spcAft>
                <a:spcPts val="0"/>
              </a:spcAft>
              <a:buClr>
                <a:schemeClr val="dk1"/>
              </a:buClr>
              <a:buSzPct val="100000"/>
              <a:buFont typeface="+mj-lt"/>
              <a:buAutoNum type="arabicPeriod"/>
            </a:pPr>
            <a:endParaRPr lang="en-US" sz="2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495300" y="274638"/>
            <a:ext cx="8915400" cy="85010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Methods and Methodology </a:t>
            </a:r>
            <a:endParaRPr sz="3200" b="1" dirty="0">
              <a:solidFill>
                <a:srgbClr val="FF0000"/>
              </a:solidFill>
            </a:endParaRPr>
          </a:p>
        </p:txBody>
      </p:sp>
      <p:sp>
        <p:nvSpPr>
          <p:cNvPr id="138" name="Google Shape;138;p6"/>
          <p:cNvSpPr txBox="1">
            <a:spLocks noGrp="1"/>
          </p:cNvSpPr>
          <p:nvPr>
            <p:ph type="body" idx="1"/>
          </p:nvPr>
        </p:nvSpPr>
        <p:spPr>
          <a:xfrm>
            <a:off x="429312" y="832514"/>
            <a:ext cx="8915400" cy="589822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800"/>
              <a:buNone/>
            </a:pPr>
            <a:r>
              <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rPr>
              <a:t>Objective 1</a:t>
            </a:r>
          </a:p>
          <a:p>
            <a:pPr marL="0" indent="0">
              <a:spcBef>
                <a:spcPts val="0"/>
              </a:spcBef>
              <a:buSzPts val="2800"/>
              <a:buNone/>
            </a:pPr>
            <a:r>
              <a:rPr lang="en-US" sz="2600" dirty="0">
                <a:effectLst/>
                <a:latin typeface="Calibri" panose="020F0502020204030204" pitchFamily="34" charset="0"/>
                <a:ea typeface="Calibri" panose="020F0502020204030204" pitchFamily="34" charset="0"/>
                <a:cs typeface="Times New Roman" panose="02020603050405020304" pitchFamily="18" charset="0"/>
              </a:rPr>
              <a:t>To conduct a literature survey on tracking applications/systems and its method and methodologies.</a:t>
            </a:r>
          </a:p>
          <a:p>
            <a:pPr marL="0" lvl="0" indent="0" algn="l" rtl="0">
              <a:lnSpc>
                <a:spcPct val="100000"/>
              </a:lnSpc>
              <a:spcBef>
                <a:spcPts val="0"/>
              </a:spcBef>
              <a:spcAft>
                <a:spcPts val="0"/>
              </a:spcAft>
              <a:buClr>
                <a:schemeClr val="dk1"/>
              </a:buClr>
              <a:buSzPts val="2800"/>
              <a:buNone/>
            </a:pPr>
            <a:endParaRPr kumimoji="0" lang="en-US" sz="3000" b="1" i="0" u="none" strike="noStrike" kern="0" cap="none" spc="0" normalizeH="0" baseline="0" noProof="0" dirty="0">
              <a:ln>
                <a:noFill/>
              </a:ln>
              <a:solidFill>
                <a:schemeClr val="tx1"/>
              </a:solidFill>
              <a:effectLst/>
              <a:uLnTx/>
              <a:uFillTx/>
              <a:latin typeface="Calibri"/>
              <a:ea typeface="Calibri"/>
              <a:cs typeface="Calibri"/>
              <a:sym typeface="Calibri"/>
            </a:endParaRPr>
          </a:p>
          <a:p>
            <a:pPr marL="0" marR="0" indent="0" algn="just">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1.1 To conduct a literature survey on tracking applications/systems, it is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necessary to search for available resources like books, journals, articles,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reviews, etc., that provide information on the domain area.</a:t>
            </a:r>
          </a:p>
          <a:p>
            <a:pPr marL="0" marR="0" indent="0" algn="just">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1.2 The resources should be appropriate and contain the latest information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about the topic.</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1.3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The resources should be evaluated thoroughly and relevant information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should be extracted from them.</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1.4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The information should be organized into a suitable format that can be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used for further analysis.</a:t>
            </a:r>
          </a:p>
          <a:p>
            <a:pPr marL="0" lvl="0" indent="0" algn="l" rtl="0">
              <a:lnSpc>
                <a:spcPct val="100000"/>
              </a:lnSpc>
              <a:spcBef>
                <a:spcPts val="0"/>
              </a:spcBef>
              <a:spcAft>
                <a:spcPts val="0"/>
              </a:spcAft>
              <a:buClr>
                <a:schemeClr val="dk1"/>
              </a:buClr>
              <a:buSzPts val="2800"/>
              <a:buNone/>
            </a:pPr>
            <a:endParaRPr lang="en-US" sz="3000" b="1" dirty="0">
              <a:solidFill>
                <a:schemeClr val="tx1"/>
              </a:solidFill>
            </a:endParaRPr>
          </a:p>
          <a:p>
            <a:pPr marL="0" lvl="0" indent="0" algn="l" rtl="0">
              <a:lnSpc>
                <a:spcPct val="100000"/>
              </a:lnSpc>
              <a:spcBef>
                <a:spcPts val="0"/>
              </a:spcBef>
              <a:spcAft>
                <a:spcPts val="0"/>
              </a:spcAft>
              <a:buClr>
                <a:schemeClr val="dk1"/>
              </a:buClr>
              <a:buSzPts val="2800"/>
              <a:buNone/>
            </a:pPr>
            <a:endParaRPr sz="30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495300" y="274638"/>
            <a:ext cx="8915400" cy="85010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Methods and Methodology </a:t>
            </a:r>
            <a:endParaRPr sz="3200" b="1" dirty="0">
              <a:solidFill>
                <a:srgbClr val="FF0000"/>
              </a:solidFill>
            </a:endParaRPr>
          </a:p>
        </p:txBody>
      </p:sp>
      <p:sp>
        <p:nvSpPr>
          <p:cNvPr id="138" name="Google Shape;138;p6"/>
          <p:cNvSpPr txBox="1">
            <a:spLocks noGrp="1"/>
          </p:cNvSpPr>
          <p:nvPr>
            <p:ph type="body" idx="1"/>
          </p:nvPr>
        </p:nvSpPr>
        <p:spPr>
          <a:xfrm>
            <a:off x="429312" y="832514"/>
            <a:ext cx="8915400" cy="589822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800"/>
              <a:buNone/>
            </a:pPr>
            <a:r>
              <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rPr>
              <a:t>Objective 2</a:t>
            </a:r>
          </a:p>
          <a:p>
            <a:pPr marL="0" indent="0">
              <a:spcBef>
                <a:spcPts val="0"/>
              </a:spcBef>
              <a:buSzPts val="2800"/>
              <a:buNone/>
            </a:pPr>
            <a:r>
              <a:rPr lang="en-US" sz="2600" dirty="0">
                <a:effectLst/>
                <a:latin typeface="Calibri" panose="020F0502020204030204" pitchFamily="34" charset="0"/>
                <a:ea typeface="Calibri" panose="020F0502020204030204" pitchFamily="34" charset="0"/>
                <a:cs typeface="Times New Roman" panose="02020603050405020304" pitchFamily="18" charset="0"/>
              </a:rPr>
              <a:t>To derive the functional and nonfunctional requirements based on identified survey</a:t>
            </a:r>
            <a:endParaRPr lang="en-US" sz="2800" b="1" dirty="0">
              <a:solidFill>
                <a:schemeClr val="tx1"/>
              </a:solidFill>
            </a:endParaRPr>
          </a:p>
          <a:p>
            <a:pPr marL="0" lvl="0" indent="0" algn="l" rtl="0">
              <a:lnSpc>
                <a:spcPct val="100000"/>
              </a:lnSpc>
              <a:spcBef>
                <a:spcPts val="0"/>
              </a:spcBef>
              <a:spcAft>
                <a:spcPts val="0"/>
              </a:spcAft>
              <a:buClr>
                <a:schemeClr val="dk1"/>
              </a:buClr>
              <a:buSzPts val="2800"/>
              <a:buNone/>
            </a:pPr>
            <a:endParaRPr lang="en-US" sz="2800" b="1" dirty="0">
              <a:solidFill>
                <a:schemeClr val="tx1"/>
              </a:solidFill>
            </a:endParaRPr>
          </a:p>
          <a:p>
            <a:pPr marL="0" marR="0" indent="0" algn="just">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2.1 The gathered information from literature survey should be analyzed to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identify the functional and non-functional requirements for the tracking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application.</a:t>
            </a:r>
          </a:p>
          <a:p>
            <a:pPr marL="0" marR="0" indent="0" algn="just">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2.2 The identified requirements should be documented properly in order to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make sure that all the requirements are taken into consideration while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designing and developing the application.</a:t>
            </a:r>
          </a:p>
          <a:p>
            <a:pPr marL="0" lvl="0" indent="0" algn="l" rtl="0">
              <a:lnSpc>
                <a:spcPct val="100000"/>
              </a:lnSpc>
              <a:spcBef>
                <a:spcPts val="0"/>
              </a:spcBef>
              <a:spcAft>
                <a:spcPts val="0"/>
              </a:spcAft>
              <a:buClr>
                <a:schemeClr val="dk1"/>
              </a:buClr>
              <a:buSzPts val="2800"/>
              <a:buNone/>
            </a:pPr>
            <a:endPar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45906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495300" y="274638"/>
            <a:ext cx="8915400" cy="85010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3200"/>
              <a:buFont typeface="Calibri"/>
              <a:buNone/>
            </a:pPr>
            <a:r>
              <a:rPr lang="en-US" sz="3200" b="1" dirty="0">
                <a:solidFill>
                  <a:srgbClr val="FF0000"/>
                </a:solidFill>
              </a:rPr>
              <a:t>Methods and Methodology </a:t>
            </a:r>
            <a:endParaRPr sz="3200" b="1" dirty="0">
              <a:solidFill>
                <a:srgbClr val="FF0000"/>
              </a:solidFill>
            </a:endParaRPr>
          </a:p>
        </p:txBody>
      </p:sp>
      <p:sp>
        <p:nvSpPr>
          <p:cNvPr id="138" name="Google Shape;138;p6"/>
          <p:cNvSpPr txBox="1">
            <a:spLocks noGrp="1"/>
          </p:cNvSpPr>
          <p:nvPr>
            <p:ph type="body" idx="1"/>
          </p:nvPr>
        </p:nvSpPr>
        <p:spPr>
          <a:xfrm>
            <a:off x="429312" y="832514"/>
            <a:ext cx="8915400" cy="589822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800"/>
              <a:buNone/>
            </a:pPr>
            <a:r>
              <a:rPr kumimoji="0" lang="en-US" sz="2800" b="1" i="0" u="none" strike="noStrike" kern="0" cap="none" spc="0" normalizeH="0" baseline="0" noProof="0" dirty="0">
                <a:ln>
                  <a:noFill/>
                </a:ln>
                <a:solidFill>
                  <a:schemeClr val="tx1"/>
                </a:solidFill>
                <a:effectLst/>
                <a:uLnTx/>
                <a:uFillTx/>
                <a:latin typeface="Calibri"/>
                <a:ea typeface="Calibri"/>
                <a:cs typeface="Calibri"/>
                <a:sym typeface="Calibri"/>
              </a:rPr>
              <a:t>Objective 3</a:t>
            </a:r>
          </a:p>
          <a:p>
            <a:pPr marL="0" indent="0">
              <a:spcBef>
                <a:spcPts val="0"/>
              </a:spcBef>
              <a:buSzPts val="2800"/>
              <a:buNone/>
            </a:pPr>
            <a:r>
              <a:rPr lang="en-US" sz="2600" dirty="0">
                <a:effectLst/>
                <a:latin typeface="Calibri" panose="020F0502020204030204" pitchFamily="34" charset="0"/>
                <a:ea typeface="Calibri" panose="020F0502020204030204" pitchFamily="34" charset="0"/>
                <a:cs typeface="Times New Roman" panose="02020603050405020304" pitchFamily="18" charset="0"/>
              </a:rPr>
              <a:t>To design high and low level design specification based on requirement analysis</a:t>
            </a:r>
          </a:p>
          <a:p>
            <a:pPr marL="0" indent="0">
              <a:spcBef>
                <a:spcPts val="0"/>
              </a:spcBef>
              <a:buSzPts val="2800"/>
              <a:buNone/>
            </a:pPr>
            <a:endParaRPr lang="en-US" sz="3000" b="1" dirty="0">
              <a:solidFill>
                <a:schemeClr val="tx1"/>
              </a:solidFill>
            </a:endParaRPr>
          </a:p>
          <a:p>
            <a:pPr marL="0" marR="0" indent="0" algn="just">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3.1 The requirements should be studied in detail to develop a high and low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level design specification.</a:t>
            </a:r>
          </a:p>
          <a:p>
            <a:pPr marL="0" marR="0" indent="0" algn="just">
              <a:lnSpc>
                <a:spcPct val="107000"/>
              </a:lnSpc>
              <a:spcBef>
                <a:spcPts val="200"/>
              </a:spcBef>
              <a:spcAft>
                <a:spcPts val="0"/>
              </a:spcAft>
              <a:buNone/>
            </a:pP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3.2 The design specification should include the details of the user interface, the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structure of the application, the databases used and other necessary </a:t>
            </a:r>
          </a:p>
          <a:p>
            <a:pPr marL="0" marR="0" indent="0" algn="just">
              <a:lnSpc>
                <a:spcPct val="107000"/>
              </a:lnSpc>
              <a:spcBef>
                <a:spcPts val="200"/>
              </a:spcBef>
              <a:spcAft>
                <a:spcPts val="0"/>
              </a:spcAft>
              <a:buNone/>
            </a:pPr>
            <a:r>
              <a:rPr lang="en-US" sz="22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details.</a:t>
            </a:r>
          </a:p>
          <a:p>
            <a:pPr marL="0" indent="0">
              <a:spcBef>
                <a:spcPts val="0"/>
              </a:spcBef>
              <a:buSzPts val="2800"/>
              <a:buNone/>
            </a:pPr>
            <a:endParaRPr lang="en-US" sz="3000" b="1" dirty="0">
              <a:solidFill>
                <a:schemeClr val="tx1"/>
              </a:solidFill>
            </a:endParaRPr>
          </a:p>
          <a:p>
            <a:pPr marL="0" lvl="0" indent="0" algn="l" rtl="0">
              <a:lnSpc>
                <a:spcPct val="100000"/>
              </a:lnSpc>
              <a:spcBef>
                <a:spcPts val="0"/>
              </a:spcBef>
              <a:spcAft>
                <a:spcPts val="0"/>
              </a:spcAft>
              <a:buClr>
                <a:schemeClr val="dk1"/>
              </a:buClr>
              <a:buSzPts val="2800"/>
              <a:buNone/>
            </a:pPr>
            <a:endParaRPr sz="3000" dirty="0">
              <a:solidFill>
                <a:schemeClr val="tx1"/>
              </a:solidFill>
            </a:endParaRPr>
          </a:p>
        </p:txBody>
      </p:sp>
    </p:spTree>
    <p:extLst>
      <p:ext uri="{BB962C8B-B14F-4D97-AF65-F5344CB8AC3E}">
        <p14:creationId xmlns:p14="http://schemas.microsoft.com/office/powerpoint/2010/main" val="41827359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2037</TotalTime>
  <Words>1565</Words>
  <Application>Microsoft Office PowerPoint</Application>
  <PresentationFormat>A4 Paper (210x297 mm)</PresentationFormat>
  <Paragraphs>412</Paragraphs>
  <Slides>30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Times New Roman</vt:lpstr>
      <vt:lpstr>Work Sans</vt:lpstr>
      <vt:lpstr>Office Theme</vt:lpstr>
      <vt:lpstr>  Interim-Project Presentation  Design and Development of Activity Tracking System for Students on Campus Programme: B. Tech in CSE  </vt:lpstr>
      <vt:lpstr>Project Team</vt:lpstr>
      <vt:lpstr>Outline</vt:lpstr>
      <vt:lpstr>Title   Design and Development of Activity Tracking System for Students on Campus  </vt:lpstr>
      <vt:lpstr>Introduction  </vt:lpstr>
      <vt:lpstr>Objectives</vt:lpstr>
      <vt:lpstr>Methods and Methodology </vt:lpstr>
      <vt:lpstr>Methods and Methodology </vt:lpstr>
      <vt:lpstr>Methods and Methodology </vt:lpstr>
      <vt:lpstr>Methods and Methodology </vt:lpstr>
      <vt:lpstr>Methods and Methodology </vt:lpstr>
      <vt:lpstr>Methods and Methodology </vt:lpstr>
      <vt:lpstr>High Level Diagram </vt:lpstr>
      <vt:lpstr>Literature Survey</vt:lpstr>
      <vt:lpstr>Functional Requirements </vt:lpstr>
      <vt:lpstr>Low Level Diagram</vt:lpstr>
      <vt:lpstr>Sequence Diagram</vt:lpstr>
      <vt:lpstr>Sequence Diagram</vt:lpstr>
      <vt:lpstr>Sequence Diagram</vt:lpstr>
      <vt:lpstr>Sequence Diagram</vt:lpstr>
      <vt:lpstr>Sequence Diagram</vt:lpstr>
      <vt:lpstr>Sequence Diagram</vt:lpstr>
      <vt:lpstr>Sequence Diagram</vt:lpstr>
      <vt:lpstr>Esp32 Camera Connection With Ftdi </vt:lpstr>
      <vt:lpstr>Camera Streaming Results</vt:lpstr>
      <vt:lpstr>Expected Outcomes</vt:lpstr>
      <vt:lpstr>Cost Estimation</vt:lpstr>
      <vt:lpstr>Gantt Chart</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Pre-Project Presentation Title Programme: B. Tech in CSE</dc:title>
  <dc:creator>Nethra</dc:creator>
  <cp:lastModifiedBy>Rahul J Kerolli</cp:lastModifiedBy>
  <cp:revision>39</cp:revision>
  <dcterms:created xsi:type="dcterms:W3CDTF">2014-10-09T06:35:03Z</dcterms:created>
  <dcterms:modified xsi:type="dcterms:W3CDTF">2023-04-07T09:49:09Z</dcterms:modified>
</cp:coreProperties>
</file>