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2" r:id="rId7"/>
    <p:sldId id="263" r:id="rId8"/>
    <p:sldId id="270" r:id="rId9"/>
    <p:sldId id="271" r:id="rId10"/>
    <p:sldId id="272" r:id="rId11"/>
    <p:sldId id="273" r:id="rId12"/>
    <p:sldId id="274" r:id="rId13"/>
    <p:sldId id="275" r:id="rId14"/>
    <p:sldId id="265" r:id="rId15"/>
    <p:sldId id="276" r:id="rId16"/>
    <p:sldId id="267" r:id="rId17"/>
    <p:sldId id="268" r:id="rId18"/>
    <p:sldId id="269" r:id="rId19"/>
  </p:sldIdLst>
  <p:sldSz cx="9906000" cy="6858000" type="A4"/>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W7hk/qLNfN1ed9AYLXNNVKqBe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hiramu2001@gmail.com" initials="j" lastIdx="1" clrIdx="0">
    <p:extLst>
      <p:ext uri="{19B8F6BF-5375-455C-9EA6-DF929625EA0E}">
        <p15:presenceInfo xmlns:p15="http://schemas.microsoft.com/office/powerpoint/2012/main" userId="e4a4dd7db3cfab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92277C-E4E3-4873-BE2E-DD979A09BD6D}">
  <a:tblStyle styleId="{0992277C-E4E3-4873-BE2E-DD979A09BD6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532DD4A8-3B2D-43D1-9806-AF103E4E0B34}"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306" y="48"/>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712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712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626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34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540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61" name="Google Shape;161;p13: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5162cdc9d_1_5:notes"/>
          <p:cNvSpPr txBox="1">
            <a:spLocks noGrp="1"/>
          </p:cNvSpPr>
          <p:nvPr>
            <p:ph type="body" idx="1"/>
          </p:nvPr>
        </p:nvSpPr>
        <p:spPr>
          <a:xfrm>
            <a:off x="676117" y="4722694"/>
            <a:ext cx="5409000" cy="4474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155162cdc9d_1_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273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423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7"/>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7"/>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Google Shape;19;p1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6"/>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9" name="Google Shape;79;p26"/>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Google Shape;80;p26"/>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27"/>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6" name="Google Shape;86;p2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2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2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8"/>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18"/>
          <p:cNvSpPr txBox="1">
            <a:spLocks noGrp="1"/>
          </p:cNvSpPr>
          <p:nvPr>
            <p:ph type="dt" idx="10"/>
          </p:nvPr>
        </p:nvSpPr>
        <p:spPr>
          <a:xfrm>
            <a:off x="519336" y="6308727"/>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8" name="Google Shape;28;p18"/>
          <p:cNvSpPr/>
          <p:nvPr/>
        </p:nvSpPr>
        <p:spPr>
          <a:xfrm>
            <a:off x="200472" y="6721476"/>
            <a:ext cx="294828" cy="91900"/>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18"/>
          <p:cNvPicPr preferRelativeResize="0"/>
          <p:nvPr/>
        </p:nvPicPr>
        <p:blipFill rotWithShape="1">
          <a:blip r:embed="rId2">
            <a:alphaModFix/>
          </a:blip>
          <a:srcRect/>
          <a:stretch/>
        </p:blipFill>
        <p:spPr>
          <a:xfrm>
            <a:off x="272480" y="6705906"/>
            <a:ext cx="2416616" cy="1520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1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1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1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7" name="Google Shape;37;p20"/>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8" name="Google Shape;38;p2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2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2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p21"/>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21"/>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21"/>
          <p:cNvSpPr txBox="1">
            <a:spLocks noGrp="1"/>
          </p:cNvSpPr>
          <p:nvPr>
            <p:ph type="dt" idx="10"/>
          </p:nvPr>
        </p:nvSpPr>
        <p:spPr>
          <a:xfrm>
            <a:off x="1280592" y="6356351"/>
            <a:ext cx="26575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 name="Google Shape;50;p22"/>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22"/>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Google Shape;52;p22"/>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22"/>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2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23"/>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23"/>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 name="Google Shape;60;p23"/>
          <p:cNvSpPr txBox="1"/>
          <p:nvPr/>
        </p:nvSpPr>
        <p:spPr>
          <a:xfrm>
            <a:off x="0"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61" name="Google Shape;61;p23"/>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 name="Google Shape;62;p23"/>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4"/>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4"/>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2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2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25"/>
          <p:cNvSpPr>
            <a:spLocks noGrp="1"/>
          </p:cNvSpPr>
          <p:nvPr>
            <p:ph type="pic" idx="2"/>
          </p:nvPr>
        </p:nvSpPr>
        <p:spPr>
          <a:xfrm>
            <a:off x="1941645" y="612775"/>
            <a:ext cx="5943600" cy="4114800"/>
          </a:xfrm>
          <a:prstGeom prst="rect">
            <a:avLst/>
          </a:prstGeom>
          <a:noFill/>
          <a:ln>
            <a:noFill/>
          </a:ln>
        </p:spPr>
      </p:sp>
      <p:sp>
        <p:nvSpPr>
          <p:cNvPr id="73" name="Google Shape;73;p25"/>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4" name="Google Shape;74;p2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2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16"/>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6"/>
          <p:cNvSpPr txBox="1"/>
          <p:nvPr/>
        </p:nvSpPr>
        <p:spPr>
          <a:xfrm>
            <a:off x="6633"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13" name="Google Shape;13;p16"/>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16"/>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pic>
        <p:nvPicPr>
          <p:cNvPr id="15" name="Google Shape;15;p16" descr="C:\Users\Paramesh\Desktop\Logo\Logo.png"/>
          <p:cNvPicPr preferRelativeResize="0"/>
          <p:nvPr/>
        </p:nvPicPr>
        <p:blipFill rotWithShape="1">
          <a:blip r:embed="rId13">
            <a:alphaModFix/>
          </a:blip>
          <a:srcRect/>
          <a:stretch/>
        </p:blipFill>
        <p:spPr>
          <a:xfrm>
            <a:off x="128464" y="6337321"/>
            <a:ext cx="26289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0045790621002585"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903461" y="625151"/>
            <a:ext cx="8099078" cy="28038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br>
              <a:rPr lang="en-US" sz="3200" b="1" dirty="0">
                <a:solidFill>
                  <a:srgbClr val="FF0000"/>
                </a:solidFill>
              </a:rPr>
            </a:br>
            <a:br>
              <a:rPr lang="en-US" sz="3200" b="1" dirty="0">
                <a:solidFill>
                  <a:srgbClr val="FF0000"/>
                </a:solidFill>
              </a:rPr>
            </a:br>
            <a:r>
              <a:rPr lang="en-US" sz="3200" b="1" dirty="0">
                <a:solidFill>
                  <a:srgbClr val="FF0000"/>
                </a:solidFill>
              </a:rPr>
              <a:t>Pre-Project Presentation</a:t>
            </a:r>
            <a:br>
              <a:rPr lang="en-US" sz="3200" b="1" dirty="0">
                <a:solidFill>
                  <a:srgbClr val="FF0000"/>
                </a:solidFill>
              </a:rPr>
            </a:br>
            <a:r>
              <a:rPr lang="en-US" sz="2400" b="1" dirty="0">
                <a:effectLst/>
                <a:latin typeface="Calibri" panose="020F0502020204030204" pitchFamily="34" charset="0"/>
                <a:ea typeface="Calibri" panose="020F0502020204030204" pitchFamily="34" charset="0"/>
                <a:cs typeface="Times New Roman" panose="02020603050405020304" pitchFamily="18" charset="0"/>
              </a:rPr>
              <a:t>Design and Development of Activity Tracking System for Students on Campus</a:t>
            </a:r>
            <a:br>
              <a:rPr lang="en-US" sz="2800" b="1" dirty="0">
                <a:solidFill>
                  <a:srgbClr val="002060"/>
                </a:solidFill>
              </a:rPr>
            </a:br>
            <a:r>
              <a:rPr lang="en-US" sz="2800" b="1" dirty="0" err="1">
                <a:solidFill>
                  <a:srgbClr val="002060"/>
                </a:solidFill>
              </a:rPr>
              <a:t>Programme</a:t>
            </a:r>
            <a:r>
              <a:rPr lang="en-US" sz="2800" b="1" dirty="0">
                <a:solidFill>
                  <a:srgbClr val="002060"/>
                </a:solidFill>
              </a:rPr>
              <a:t>: </a:t>
            </a:r>
            <a:r>
              <a:rPr lang="en-US" sz="2400" b="1" dirty="0">
                <a:solidFill>
                  <a:srgbClr val="002060"/>
                </a:solidFill>
              </a:rPr>
              <a:t>B. Tech</a:t>
            </a:r>
            <a:r>
              <a:rPr lang="en-US" sz="3600" b="1" dirty="0">
                <a:solidFill>
                  <a:srgbClr val="002060"/>
                </a:solidFill>
              </a:rPr>
              <a:t> </a:t>
            </a:r>
            <a:r>
              <a:rPr lang="en-US" sz="2400" b="1" dirty="0">
                <a:solidFill>
                  <a:srgbClr val="002060"/>
                </a:solidFill>
              </a:rPr>
              <a:t>in CSE</a:t>
            </a:r>
            <a:br>
              <a:rPr lang="en-US" sz="3600" b="1" dirty="0">
                <a:solidFill>
                  <a:srgbClr val="002060"/>
                </a:solidFill>
              </a:rPr>
            </a:br>
            <a:br>
              <a:rPr lang="en-US" sz="3600" b="1" dirty="0">
                <a:solidFill>
                  <a:srgbClr val="002060"/>
                </a:solidFill>
              </a:rPr>
            </a:br>
            <a:endParaRPr sz="2800" b="1" dirty="0">
              <a:solidFill>
                <a:srgbClr val="002060"/>
              </a:solidFill>
            </a:endParaRPr>
          </a:p>
        </p:txBody>
      </p:sp>
      <p:sp>
        <p:nvSpPr>
          <p:cNvPr id="94" name="Google Shape;94;p1"/>
          <p:cNvSpPr/>
          <p:nvPr/>
        </p:nvSpPr>
        <p:spPr>
          <a:xfrm>
            <a:off x="416496" y="3878762"/>
            <a:ext cx="784860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0070C0"/>
              </a:solidFill>
              <a:latin typeface="Times New Roman"/>
              <a:ea typeface="Times New Roman"/>
              <a:cs typeface="Times New Roman"/>
              <a:sym typeface="Times New Roman"/>
            </a:endParaRPr>
          </a:p>
        </p:txBody>
      </p:sp>
      <p:sp>
        <p:nvSpPr>
          <p:cNvPr id="95" name="Google Shape;95;p1"/>
          <p:cNvSpPr txBox="1"/>
          <p:nvPr/>
        </p:nvSpPr>
        <p:spPr>
          <a:xfrm>
            <a:off x="1136575" y="3869125"/>
            <a:ext cx="7704900" cy="178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Mentor  			: </a:t>
            </a:r>
            <a:r>
              <a:rPr lang="en-US" sz="2400" b="1" i="0" dirty="0">
                <a:effectLst/>
                <a:latin typeface="Calibri" panose="020F0502020204030204" pitchFamily="34" charset="0"/>
                <a:ea typeface="Calibri" panose="020F0502020204030204" pitchFamily="34" charset="0"/>
                <a:cs typeface="Calibri" panose="020F0502020204030204" pitchFamily="34" charset="0"/>
              </a:rPr>
              <a:t>Hari Krishna S M</a:t>
            </a:r>
          </a:p>
          <a:p>
            <a:pPr marL="0" marR="0" lvl="0" indent="0" algn="l"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Group No.			: </a:t>
            </a:r>
            <a:r>
              <a:rPr lang="en-US" sz="2400" i="0" u="none" strike="noStrike" cap="none" dirty="0">
                <a:solidFill>
                  <a:schemeClr val="tx1"/>
                </a:solidFill>
                <a:latin typeface="Calibri"/>
                <a:ea typeface="Calibri"/>
                <a:cs typeface="Calibri"/>
                <a:sym typeface="Calibri"/>
              </a:rPr>
              <a:t>01</a:t>
            </a:r>
            <a:endParaRPr lang="en-US" sz="1400" i="0" u="none" strike="noStrike" cap="none" dirty="0">
              <a:solidFill>
                <a:schemeClr val="tx1"/>
              </a:solidFill>
              <a:latin typeface="Arial"/>
              <a:ea typeface="Arial"/>
              <a:cs typeface="Arial"/>
              <a:sym typeface="Arial"/>
            </a:endParaRPr>
          </a:p>
          <a:p>
            <a:pPr marL="0" marR="0" lvl="0" indent="0" algn="l" rtl="0">
              <a:lnSpc>
                <a:spcPct val="100000"/>
              </a:lnSpc>
              <a:spcBef>
                <a:spcPts val="48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Team Leader			</a:t>
            </a:r>
            <a:r>
              <a:rPr lang="en-US" sz="2400" i="0" u="none" strike="noStrike" cap="none" dirty="0">
                <a:solidFill>
                  <a:schemeClr val="tx1"/>
                </a:solidFill>
                <a:latin typeface="Calibri"/>
                <a:ea typeface="Calibri"/>
                <a:cs typeface="Calibri"/>
                <a:sym typeface="Calibri"/>
              </a:rPr>
              <a:t>: Rohan </a:t>
            </a:r>
            <a:r>
              <a:rPr lang="en-US" sz="2400" i="0" u="none" strike="noStrike" cap="none" dirty="0" err="1">
                <a:solidFill>
                  <a:schemeClr val="tx1"/>
                </a:solidFill>
                <a:latin typeface="Calibri"/>
                <a:ea typeface="Calibri"/>
                <a:cs typeface="Calibri"/>
                <a:sym typeface="Calibri"/>
              </a:rPr>
              <a:t>Purkayastha</a:t>
            </a:r>
            <a:endParaRPr lang="en-US" sz="1400" i="0" u="none" strike="noStrike" cap="none" dirty="0">
              <a:solidFill>
                <a:schemeClr val="tx1"/>
              </a:solidFill>
              <a:latin typeface="Arial"/>
              <a:ea typeface="Arial"/>
              <a:cs typeface="Arial"/>
              <a:sym typeface="Arial"/>
            </a:endParaRPr>
          </a:p>
          <a:p>
            <a:pPr marL="0" marR="0" lvl="0" indent="0" algn="l" rtl="0">
              <a:lnSpc>
                <a:spcPct val="100000"/>
              </a:lnSpc>
              <a:spcBef>
                <a:spcPts val="48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Department			: Computer Science</a:t>
            </a:r>
            <a:r>
              <a:rPr lang="en-US" sz="3200" b="0" i="0" u="none" strike="noStrike" cap="none" dirty="0">
                <a:solidFill>
                  <a:schemeClr val="dk1"/>
                </a:solidFill>
                <a:latin typeface="Calibri"/>
                <a:ea typeface="Calibri"/>
                <a:cs typeface="Calibri"/>
                <a:sym typeface="Calibri"/>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4</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develop web based application for visualization of student activities</a:t>
            </a:r>
          </a:p>
          <a:p>
            <a:pPr marL="0" lvl="0" indent="0" algn="l" rtl="0">
              <a:lnSpc>
                <a:spcPct val="100000"/>
              </a:lnSpc>
              <a:spcBef>
                <a:spcPts val="0"/>
              </a:spcBef>
              <a:spcAft>
                <a:spcPts val="0"/>
              </a:spcAft>
              <a:buClr>
                <a:schemeClr val="dk1"/>
              </a:buClr>
              <a:buSzPts val="2800"/>
              <a:buNone/>
            </a:pPr>
            <a:endPar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endParaRP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4.1 Based on the design specifications, a web-based application should be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developed.</a:t>
            </a: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4.2 The application should be developed using appropriate technologies and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tools.</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4.3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application should be tested properly to make sure that it is working as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expected.</a:t>
            </a:r>
          </a:p>
          <a:p>
            <a:pPr marL="0" lvl="0" indent="0" algn="l" rtl="0">
              <a:lnSpc>
                <a:spcPct val="100000"/>
              </a:lnSpc>
              <a:spcBef>
                <a:spcPts val="0"/>
              </a:spcBef>
              <a:spcAft>
                <a:spcPts val="0"/>
              </a:spcAft>
              <a:buClr>
                <a:schemeClr val="dk1"/>
              </a:buClr>
              <a:buSzPts val="2800"/>
              <a:buNone/>
            </a:pPr>
            <a:endPar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endParaRP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396480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5</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test the developed application using unit testing and integration testing</a:t>
            </a: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5.1 The application should be tested using unit testing and integration testing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to make sure that it is functioning properly.</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5.2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application should be tested thoroughly to ensure that all the features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are working as expected.</a:t>
            </a: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204509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6</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document the report as per the template</a:t>
            </a:r>
          </a:p>
          <a:p>
            <a:pPr marL="0" lvl="0" indent="0" algn="l" rtl="0">
              <a:lnSpc>
                <a:spcPct val="100000"/>
              </a:lnSpc>
              <a:spcBef>
                <a:spcPts val="0"/>
              </a:spcBef>
              <a:spcAft>
                <a:spcPts val="0"/>
              </a:spcAft>
              <a:buClr>
                <a:schemeClr val="dk1"/>
              </a:buClr>
              <a:buSzPts val="2800"/>
              <a:buNone/>
            </a:pPr>
            <a:endParaRPr lang="en-US" sz="2600" b="1" dirty="0">
              <a:solidFill>
                <a:schemeClr val="tx1"/>
              </a:solidFill>
            </a:endParaRP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6.1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developed application should be documented properly as per the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template.</a:t>
            </a: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6.2 The documentation should include the details of the application, its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features, the testing results, and other relevant information.</a:t>
            </a: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281217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DB38-E5C2-3486-73EC-1063003F9EC5}"/>
              </a:ext>
            </a:extLst>
          </p:cNvPr>
          <p:cNvSpPr>
            <a:spLocks noGrp="1"/>
          </p:cNvSpPr>
          <p:nvPr>
            <p:ph type="ctrTitle"/>
          </p:nvPr>
        </p:nvSpPr>
        <p:spPr>
          <a:xfrm>
            <a:off x="544987" y="292200"/>
            <a:ext cx="8420100" cy="841374"/>
          </a:xfrm>
        </p:spPr>
        <p:txBody>
          <a:bodyPr/>
          <a:lstStyle/>
          <a:p>
            <a:r>
              <a:rPr lang="en-US" sz="3200" b="1" dirty="0">
                <a:solidFill>
                  <a:srgbClr val="FF0000"/>
                </a:solidFill>
              </a:rPr>
              <a:t>High Level Diagram </a:t>
            </a:r>
            <a:endParaRPr lang="en-US" sz="3200" dirty="0"/>
          </a:p>
        </p:txBody>
      </p:sp>
      <p:sp>
        <p:nvSpPr>
          <p:cNvPr id="3" name="Subtitle 2">
            <a:extLst>
              <a:ext uri="{FF2B5EF4-FFF2-40B4-BE49-F238E27FC236}">
                <a16:creationId xmlns:a16="http://schemas.microsoft.com/office/drawing/2014/main" id="{7112B42B-6561-015F-3036-BF6B4C14A7A6}"/>
              </a:ext>
            </a:extLst>
          </p:cNvPr>
          <p:cNvSpPr>
            <a:spLocks noGrp="1"/>
          </p:cNvSpPr>
          <p:nvPr>
            <p:ph type="subTitle" idx="1"/>
          </p:nvPr>
        </p:nvSpPr>
        <p:spPr>
          <a:xfrm>
            <a:off x="273377" y="1133573"/>
            <a:ext cx="9332536" cy="4927861"/>
          </a:xfrm>
        </p:spPr>
        <p:txBody>
          <a:bodyPr/>
          <a:lstStyle/>
          <a:p>
            <a:pPr algn="l"/>
            <a:r>
              <a:rPr lang="en-US" sz="2600" b="1" dirty="0">
                <a:solidFill>
                  <a:schemeClr val="tx1"/>
                </a:solidFill>
              </a:rPr>
              <a:t>  Students                  Esp32 Camera             Application</a:t>
            </a:r>
          </a:p>
          <a:p>
            <a:pPr algn="l"/>
            <a:endParaRPr lang="en-US" sz="2800" b="1" dirty="0">
              <a:solidFill>
                <a:schemeClr val="tx1"/>
              </a:solidFill>
            </a:endParaRPr>
          </a:p>
        </p:txBody>
      </p:sp>
      <p:pic>
        <p:nvPicPr>
          <p:cNvPr id="4" name="Picture 31" descr="help your student - college student icon PNG image with ...">
            <a:extLst>
              <a:ext uri="{FF2B5EF4-FFF2-40B4-BE49-F238E27FC236}">
                <a16:creationId xmlns:a16="http://schemas.microsoft.com/office/drawing/2014/main" id="{C4C21576-57A9-80E7-BB5C-9821B8E553C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70" b="99651" l="10000" r="90000">
                        <a14:foregroundMark x1="25357" y1="90803" x2="26071" y2="99767"/>
                        <a14:foregroundMark x1="43452" y1="14203" x2="43452" y2="14203"/>
                        <a14:foregroundMark x1="31786" y1="11758" x2="50119" y2="16065"/>
                        <a14:foregroundMark x1="35833" y1="6403" x2="37381" y2="6170"/>
                      </a14:backgroundRemoval>
                    </a14:imgEffect>
                  </a14:imgLayer>
                </a14:imgProps>
              </a:ext>
              <a:ext uri="{28A0092B-C50C-407E-A947-70E740481C1C}">
                <a14:useLocalDpi xmlns:a14="http://schemas.microsoft.com/office/drawing/2010/main" val="0"/>
              </a:ext>
            </a:extLst>
          </a:blip>
          <a:srcRect/>
          <a:stretch>
            <a:fillRect/>
          </a:stretch>
        </p:blipFill>
        <p:spPr bwMode="auto">
          <a:xfrm>
            <a:off x="138167" y="1861588"/>
            <a:ext cx="985503" cy="1007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1" descr="help your student - college student icon PNG image with ...">
            <a:extLst>
              <a:ext uri="{FF2B5EF4-FFF2-40B4-BE49-F238E27FC236}">
                <a16:creationId xmlns:a16="http://schemas.microsoft.com/office/drawing/2014/main" id="{34A4BA0C-1FC0-71D0-79D8-BFC278EA21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70" b="99651" l="10000" r="90000">
                        <a14:foregroundMark x1="25357" y1="90803" x2="26071" y2="99767"/>
                        <a14:foregroundMark x1="43452" y1="14203" x2="43452" y2="14203"/>
                        <a14:foregroundMark x1="31786" y1="11758" x2="50119" y2="16065"/>
                        <a14:foregroundMark x1="35833" y1="6403" x2="37381" y2="6170"/>
                      </a14:backgroundRemoval>
                    </a14:imgEffect>
                  </a14:imgLayer>
                </a14:imgProps>
              </a:ext>
              <a:ext uri="{28A0092B-C50C-407E-A947-70E740481C1C}">
                <a14:useLocalDpi xmlns:a14="http://schemas.microsoft.com/office/drawing/2010/main" val="0"/>
              </a:ext>
            </a:extLst>
          </a:blip>
          <a:srcRect/>
          <a:stretch>
            <a:fillRect/>
          </a:stretch>
        </p:blipFill>
        <p:spPr bwMode="auto">
          <a:xfrm>
            <a:off x="988459" y="1873460"/>
            <a:ext cx="985503" cy="1007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1" descr="help your student - college student icon PNG image with ...">
            <a:extLst>
              <a:ext uri="{FF2B5EF4-FFF2-40B4-BE49-F238E27FC236}">
                <a16:creationId xmlns:a16="http://schemas.microsoft.com/office/drawing/2014/main" id="{A47BE84A-E54B-FF9E-7E4A-4EBC3715327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70" b="99651" l="10000" r="90000">
                        <a14:foregroundMark x1="25357" y1="90803" x2="26071" y2="99767"/>
                        <a14:foregroundMark x1="43452" y1="14203" x2="43452" y2="14203"/>
                        <a14:foregroundMark x1="31786" y1="11758" x2="50119" y2="16065"/>
                        <a14:foregroundMark x1="35833" y1="6403" x2="37381" y2="6170"/>
                      </a14:backgroundRemoval>
                    </a14:imgEffect>
                  </a14:imgLayer>
                </a14:imgProps>
              </a:ext>
              <a:ext uri="{28A0092B-C50C-407E-A947-70E740481C1C}">
                <a14:useLocalDpi xmlns:a14="http://schemas.microsoft.com/office/drawing/2010/main" val="0"/>
              </a:ext>
            </a:extLst>
          </a:blip>
          <a:srcRect/>
          <a:stretch>
            <a:fillRect/>
          </a:stretch>
        </p:blipFill>
        <p:spPr bwMode="auto">
          <a:xfrm>
            <a:off x="630918" y="1885331"/>
            <a:ext cx="985503" cy="10079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C27FBCF-BE49-0EF2-AE2A-CB700537BF51}"/>
              </a:ext>
            </a:extLst>
          </p:cNvPr>
          <p:cNvCxnSpPr/>
          <p:nvPr/>
        </p:nvCxnSpPr>
        <p:spPr>
          <a:xfrm>
            <a:off x="1973962" y="2377410"/>
            <a:ext cx="1005019" cy="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9" name="Picture 8" descr="ESP 32 Camera Streaming Video Over WiFi |Getting Started With ESP 32 CAM  Board : 8 Steps - Instructables">
            <a:extLst>
              <a:ext uri="{FF2B5EF4-FFF2-40B4-BE49-F238E27FC236}">
                <a16:creationId xmlns:a16="http://schemas.microsoft.com/office/drawing/2014/main" id="{878B4B1F-A1C7-E1F8-AA9A-C57BE1F463EC}"/>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5556" b="76667" l="45625" r="94375">
                        <a14:foregroundMark x1="51458" y1="31389" x2="73542" y2="39444"/>
                        <a14:foregroundMark x1="73542" y1="39444" x2="73750" y2="40000"/>
                        <a14:foregroundMark x1="73750" y1="40000" x2="73750" y2="40000"/>
                        <a14:foregroundMark x1="73750" y1="40000" x2="73750" y2="40000"/>
                        <a14:foregroundMark x1="71875" y1="39167" x2="71875" y2="39167"/>
                        <a14:foregroundMark x1="46875" y1="34444" x2="58125" y2="34444"/>
                        <a14:foregroundMark x1="58125" y1="34444" x2="69375" y2="38889"/>
                        <a14:foregroundMark x1="69375" y1="38889" x2="66458" y2="43889"/>
                        <a14:foregroundMark x1="46875" y1="33889" x2="57708" y2="29722"/>
                        <a14:foregroundMark x1="57708" y1="29722" x2="68125" y2="34167"/>
                        <a14:foregroundMark x1="68125" y1="34167" x2="70417" y2="32778"/>
                        <a14:foregroundMark x1="56875" y1="28889" x2="45625" y2="33889"/>
                        <a14:foregroundMark x1="46875" y1="31944" x2="55208" y2="28889"/>
                        <a14:foregroundMark x1="46458" y1="34444" x2="45625" y2="34444"/>
                      </a14:backgroundRemoval>
                    </a14:imgEffect>
                  </a14:imgLayer>
                </a14:imgProps>
              </a:ext>
              <a:ext uri="{28A0092B-C50C-407E-A947-70E740481C1C}">
                <a14:useLocalDpi xmlns:a14="http://schemas.microsoft.com/office/drawing/2010/main" val="0"/>
              </a:ext>
            </a:extLst>
          </a:blip>
          <a:srcRect l="46515" t="23210" r="5007" b="22435"/>
          <a:stretch/>
        </p:blipFill>
        <p:spPr bwMode="auto">
          <a:xfrm>
            <a:off x="3128400" y="1946821"/>
            <a:ext cx="1308735" cy="1100455"/>
          </a:xfrm>
          <a:prstGeom prst="rect">
            <a:avLst/>
          </a:prstGeom>
          <a:noFill/>
          <a:ln>
            <a:noFill/>
          </a:ln>
          <a:extLst>
            <a:ext uri="{53640926-AAD7-44D8-BBD7-CCE9431645EC}">
              <a14:shadowObscured xmlns:a14="http://schemas.microsoft.com/office/drawing/2010/main"/>
            </a:ext>
          </a:extLst>
        </p:spPr>
      </p:pic>
      <p:cxnSp>
        <p:nvCxnSpPr>
          <p:cNvPr id="10" name="Straight Arrow Connector 9">
            <a:extLst>
              <a:ext uri="{FF2B5EF4-FFF2-40B4-BE49-F238E27FC236}">
                <a16:creationId xmlns:a16="http://schemas.microsoft.com/office/drawing/2014/main" id="{6EA443F6-F9EF-3BB5-ABFC-1155BDDE732C}"/>
              </a:ext>
            </a:extLst>
          </p:cNvPr>
          <p:cNvCxnSpPr/>
          <p:nvPr/>
        </p:nvCxnSpPr>
        <p:spPr>
          <a:xfrm>
            <a:off x="4596184" y="2389281"/>
            <a:ext cx="1005019" cy="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11" name="Table 10">
            <a:extLst>
              <a:ext uri="{FF2B5EF4-FFF2-40B4-BE49-F238E27FC236}">
                <a16:creationId xmlns:a16="http://schemas.microsoft.com/office/drawing/2014/main" id="{9C75D5D6-8A0C-8A39-3DFB-B4BC37E65787}"/>
              </a:ext>
            </a:extLst>
          </p:cNvPr>
          <p:cNvGraphicFramePr>
            <a:graphicFrameLocks noGrp="1"/>
          </p:cNvGraphicFramePr>
          <p:nvPr>
            <p:extLst>
              <p:ext uri="{D42A27DB-BD31-4B8C-83A1-F6EECF244321}">
                <p14:modId xmlns:p14="http://schemas.microsoft.com/office/powerpoint/2010/main" val="2797273685"/>
              </p:ext>
            </p:extLst>
          </p:nvPr>
        </p:nvGraphicFramePr>
        <p:xfrm>
          <a:off x="5684363" y="1932496"/>
          <a:ext cx="2432115" cy="1371600"/>
        </p:xfrm>
        <a:graphic>
          <a:graphicData uri="http://schemas.openxmlformats.org/drawingml/2006/table">
            <a:tbl>
              <a:tblPr/>
              <a:tblGrid>
                <a:gridCol w="2432115">
                  <a:extLst>
                    <a:ext uri="{9D8B030D-6E8A-4147-A177-3AD203B41FA5}">
                      <a16:colId xmlns:a16="http://schemas.microsoft.com/office/drawing/2014/main" val="1482549584"/>
                    </a:ext>
                  </a:extLst>
                </a:gridCol>
              </a:tblGrid>
              <a:tr h="1272614">
                <a:tc>
                  <a:txBody>
                    <a:bodyPr/>
                    <a:lstStyle/>
                    <a:p>
                      <a:pPr algn="ctr"/>
                      <a:r>
                        <a:rPr lang="en-US" b="1" dirty="0"/>
                        <a:t>Face Recognition</a:t>
                      </a:r>
                    </a:p>
                    <a:p>
                      <a:pPr algn="ctr"/>
                      <a:endParaRPr lang="en-US" b="1" dirty="0"/>
                    </a:p>
                    <a:p>
                      <a:pPr algn="ctr"/>
                      <a:r>
                        <a:rPr lang="en-US" b="1" dirty="0"/>
                        <a:t>Dashboard</a:t>
                      </a:r>
                    </a:p>
                    <a:p>
                      <a:pPr algn="ctr"/>
                      <a:endParaRPr lang="en-US" b="1" dirty="0"/>
                    </a:p>
                    <a:p>
                      <a:pPr algn="ctr"/>
                      <a:r>
                        <a:rPr lang="en-US" b="1" dirty="0"/>
                        <a:t>Activity Tracker</a:t>
                      </a:r>
                      <a:br>
                        <a:rPr lang="en-US" b="1" dirty="0"/>
                      </a:br>
                      <a:endParaRPr lang="en-US"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8413577"/>
                  </a:ext>
                </a:extLst>
              </a:tr>
            </a:tbl>
          </a:graphicData>
        </a:graphic>
      </p:graphicFrame>
      <p:graphicFrame>
        <p:nvGraphicFramePr>
          <p:cNvPr id="12" name="Table 11">
            <a:extLst>
              <a:ext uri="{FF2B5EF4-FFF2-40B4-BE49-F238E27FC236}">
                <a16:creationId xmlns:a16="http://schemas.microsoft.com/office/drawing/2014/main" id="{C160AD38-5F72-5EF7-72C2-96AD34D62951}"/>
              </a:ext>
            </a:extLst>
          </p:cNvPr>
          <p:cNvGraphicFramePr>
            <a:graphicFrameLocks noGrp="1"/>
          </p:cNvGraphicFramePr>
          <p:nvPr>
            <p:extLst>
              <p:ext uri="{D42A27DB-BD31-4B8C-83A1-F6EECF244321}">
                <p14:modId xmlns:p14="http://schemas.microsoft.com/office/powerpoint/2010/main" val="3287434658"/>
              </p:ext>
            </p:extLst>
          </p:nvPr>
        </p:nvGraphicFramePr>
        <p:xfrm>
          <a:off x="5684363" y="2243578"/>
          <a:ext cx="2432115" cy="527901"/>
        </p:xfrm>
        <a:graphic>
          <a:graphicData uri="http://schemas.openxmlformats.org/drawingml/2006/table">
            <a:tbl>
              <a:tblPr/>
              <a:tblGrid>
                <a:gridCol w="2432115">
                  <a:extLst>
                    <a:ext uri="{9D8B030D-6E8A-4147-A177-3AD203B41FA5}">
                      <a16:colId xmlns:a16="http://schemas.microsoft.com/office/drawing/2014/main" val="48388193"/>
                    </a:ext>
                  </a:extLst>
                </a:gridCol>
              </a:tblGrid>
              <a:tr h="52790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11787084"/>
                  </a:ext>
                </a:extLst>
              </a:tr>
            </a:tbl>
          </a:graphicData>
        </a:graphic>
      </p:graphicFrame>
      <p:sp>
        <p:nvSpPr>
          <p:cNvPr id="15" name="Flowchart: Magnetic Disk 14">
            <a:extLst>
              <a:ext uri="{FF2B5EF4-FFF2-40B4-BE49-F238E27FC236}">
                <a16:creationId xmlns:a16="http://schemas.microsoft.com/office/drawing/2014/main" id="{2B848E15-2A27-C395-D551-77BEF400DB0C}"/>
              </a:ext>
            </a:extLst>
          </p:cNvPr>
          <p:cNvSpPr/>
          <p:nvPr/>
        </p:nvSpPr>
        <p:spPr>
          <a:xfrm>
            <a:off x="6290964" y="4502585"/>
            <a:ext cx="1003331" cy="107808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Database</a:t>
            </a:r>
          </a:p>
        </p:txBody>
      </p:sp>
      <p:cxnSp>
        <p:nvCxnSpPr>
          <p:cNvPr id="36" name="Straight Arrow Connector 35">
            <a:extLst>
              <a:ext uri="{FF2B5EF4-FFF2-40B4-BE49-F238E27FC236}">
                <a16:creationId xmlns:a16="http://schemas.microsoft.com/office/drawing/2014/main" id="{E9015757-5277-F81F-CCE4-68F52896CD8C}"/>
              </a:ext>
            </a:extLst>
          </p:cNvPr>
          <p:cNvCxnSpPr/>
          <p:nvPr/>
        </p:nvCxnSpPr>
        <p:spPr>
          <a:xfrm>
            <a:off x="6759018" y="3304096"/>
            <a:ext cx="0" cy="109822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64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495300" y="274638"/>
            <a:ext cx="8915400" cy="77809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Expected Outcomes</a:t>
            </a:r>
            <a:endParaRPr sz="3200" b="1">
              <a:solidFill>
                <a:srgbClr val="FF0000"/>
              </a:solidFill>
            </a:endParaRPr>
          </a:p>
        </p:txBody>
      </p:sp>
      <p:sp>
        <p:nvSpPr>
          <p:cNvPr id="150" name="Google Shape;150;p11"/>
          <p:cNvSpPr txBox="1">
            <a:spLocks noGrp="1"/>
          </p:cNvSpPr>
          <p:nvPr>
            <p:ph type="body" idx="1"/>
          </p:nvPr>
        </p:nvSpPr>
        <p:spPr>
          <a:xfrm>
            <a:off x="495300" y="1052737"/>
            <a:ext cx="8915400" cy="50734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Demonstration of Activity Tracking model</a:t>
            </a:r>
            <a:endParaRPr dirty="0"/>
          </a:p>
          <a:p>
            <a:pPr marL="342900" lvl="0" indent="-342900" algn="l" rtl="0">
              <a:lnSpc>
                <a:spcPct val="100000"/>
              </a:lnSpc>
              <a:spcBef>
                <a:spcPts val="560"/>
              </a:spcBef>
              <a:spcAft>
                <a:spcPts val="0"/>
              </a:spcAft>
              <a:buClr>
                <a:schemeClr val="dk1"/>
              </a:buClr>
              <a:buSzPts val="2800"/>
              <a:buChar char="•"/>
            </a:pPr>
            <a:r>
              <a:rPr lang="en-US" sz="2800" dirty="0"/>
              <a:t>Dashboard to display real-time statistics </a:t>
            </a:r>
            <a:endParaRPr dirty="0"/>
          </a:p>
          <a:p>
            <a:pPr marL="0" lvl="0" indent="0" algn="l" rtl="0">
              <a:lnSpc>
                <a:spcPct val="100000"/>
              </a:lnSpc>
              <a:spcBef>
                <a:spcPts val="560"/>
              </a:spcBef>
              <a:spcAft>
                <a:spcPts val="0"/>
              </a:spcAft>
              <a:buClr>
                <a:schemeClr val="dk1"/>
              </a:buClr>
              <a:buSzPts val="2800"/>
              <a:buNone/>
            </a:pPr>
            <a:endParaRPr dirty="0"/>
          </a:p>
          <a:p>
            <a:pPr marL="0" lvl="0" indent="0" algn="l" rtl="0">
              <a:lnSpc>
                <a:spcPct val="100000"/>
              </a:lnSpc>
              <a:spcBef>
                <a:spcPts val="560"/>
              </a:spcBef>
              <a:spcAft>
                <a:spcPts val="0"/>
              </a:spcAft>
              <a:buClr>
                <a:schemeClr val="dk1"/>
              </a:buClr>
              <a:buSzPts val="2800"/>
              <a:buNone/>
            </a:pPr>
            <a:endParaRPr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Cost Estimation</a:t>
            </a:r>
            <a:endParaRPr dirty="0"/>
          </a:p>
        </p:txBody>
      </p:sp>
      <p:graphicFrame>
        <p:nvGraphicFramePr>
          <p:cNvPr id="156" name="Google Shape;156;p12"/>
          <p:cNvGraphicFramePr/>
          <p:nvPr/>
        </p:nvGraphicFramePr>
        <p:xfrm>
          <a:off x="266502" y="1340768"/>
          <a:ext cx="9145025" cy="1828840"/>
        </p:xfrm>
        <a:graphic>
          <a:graphicData uri="http://schemas.openxmlformats.org/drawingml/2006/table">
            <a:tbl>
              <a:tblPr firstRow="1" bandRow="1">
                <a:tableStyleId>{0992277C-E4E3-4873-BE2E-DD979A09BD6D}</a:tableStyleId>
              </a:tblPr>
              <a:tblGrid>
                <a:gridCol w="1082500">
                  <a:extLst>
                    <a:ext uri="{9D8B030D-6E8A-4147-A177-3AD203B41FA5}">
                      <a16:colId xmlns:a16="http://schemas.microsoft.com/office/drawing/2014/main" val="20000"/>
                    </a:ext>
                  </a:extLst>
                </a:gridCol>
                <a:gridCol w="5014175">
                  <a:extLst>
                    <a:ext uri="{9D8B030D-6E8A-4147-A177-3AD203B41FA5}">
                      <a16:colId xmlns:a16="http://schemas.microsoft.com/office/drawing/2014/main" val="20001"/>
                    </a:ext>
                  </a:extLst>
                </a:gridCol>
                <a:gridCol w="304835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S.No.</a:t>
                      </a:r>
                      <a:endParaRPr sz="2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Particulars/Components/Devices</a:t>
                      </a:r>
                      <a:endParaRPr sz="2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Estimated Cost</a:t>
                      </a:r>
                      <a:endParaRPr sz="2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1</a:t>
                      </a:r>
                      <a:endParaRPr sz="2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ESP32 Camera 2MP</a:t>
                      </a:r>
                      <a:endParaRPr sz="2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550</a:t>
                      </a:r>
                      <a:endParaRPr sz="24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2</a:t>
                      </a: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FTDI Programmer Board with Cable</a:t>
                      </a:r>
                      <a:endParaRPr sz="2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220</a:t>
                      </a:r>
                      <a:endParaRPr sz="24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3</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dirty="0"/>
                        <a:t>Jumper Wires</a:t>
                      </a: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150</a:t>
                      </a:r>
                      <a:endParaRPr sz="2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57" name="Google Shape;157;p12"/>
          <p:cNvSpPr/>
          <p:nvPr/>
        </p:nvSpPr>
        <p:spPr>
          <a:xfrm>
            <a:off x="494556" y="4653136"/>
            <a:ext cx="8346132"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Calibri"/>
                <a:ea typeface="Calibri"/>
                <a:cs typeface="Calibri"/>
                <a:sym typeface="Calibri"/>
              </a:rPr>
              <a:t>Man hours: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(students): 18 *5 students =</a:t>
            </a:r>
            <a:r>
              <a:rPr lang="en-US" sz="2800" dirty="0">
                <a:latin typeface="Calibri"/>
                <a:ea typeface="Calibri"/>
                <a:cs typeface="Calibri"/>
                <a:sym typeface="Calibri"/>
              </a:rPr>
              <a:t>90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(faculty): 3 </a:t>
            </a:r>
            <a:endParaRPr sz="1400" b="0" i="0" u="none" strike="noStrike" cap="none" dirty="0">
              <a:solidFill>
                <a:srgbClr val="000000"/>
              </a:solidFill>
              <a:latin typeface="Arial"/>
              <a:ea typeface="Arial"/>
              <a:cs typeface="Arial"/>
              <a:sym typeface="Arial"/>
            </a:endParaRPr>
          </a:p>
        </p:txBody>
      </p:sp>
      <p:graphicFrame>
        <p:nvGraphicFramePr>
          <p:cNvPr id="5" name="Table 4">
            <a:extLst>
              <a:ext uri="{FF2B5EF4-FFF2-40B4-BE49-F238E27FC236}">
                <a16:creationId xmlns:a16="http://schemas.microsoft.com/office/drawing/2014/main" id="{0F601657-335B-C117-E55C-B134BB057087}"/>
              </a:ext>
            </a:extLst>
          </p:cNvPr>
          <p:cNvGraphicFramePr>
            <a:graphicFrameLocks noGrp="1"/>
          </p:cNvGraphicFramePr>
          <p:nvPr/>
        </p:nvGraphicFramePr>
        <p:xfrm>
          <a:off x="266502" y="3169608"/>
          <a:ext cx="9145025" cy="457210"/>
        </p:xfrm>
        <a:graphic>
          <a:graphicData uri="http://schemas.openxmlformats.org/drawingml/2006/table">
            <a:tbl>
              <a:tblPr firstRow="1" bandRow="1">
                <a:tableStyleId>{0992277C-E4E3-4873-BE2E-DD979A09BD6D}</a:tableStyleId>
              </a:tblPr>
              <a:tblGrid>
                <a:gridCol w="1082500">
                  <a:extLst>
                    <a:ext uri="{9D8B030D-6E8A-4147-A177-3AD203B41FA5}">
                      <a16:colId xmlns:a16="http://schemas.microsoft.com/office/drawing/2014/main" val="3402861413"/>
                    </a:ext>
                  </a:extLst>
                </a:gridCol>
                <a:gridCol w="5014175">
                  <a:extLst>
                    <a:ext uri="{9D8B030D-6E8A-4147-A177-3AD203B41FA5}">
                      <a16:colId xmlns:a16="http://schemas.microsoft.com/office/drawing/2014/main" val="719380046"/>
                    </a:ext>
                  </a:extLst>
                </a:gridCol>
                <a:gridCol w="3048350">
                  <a:extLst>
                    <a:ext uri="{9D8B030D-6E8A-4147-A177-3AD203B41FA5}">
                      <a16:colId xmlns:a16="http://schemas.microsoft.com/office/drawing/2014/main" val="581561704"/>
                    </a:ext>
                  </a:extLst>
                </a:gridCol>
              </a:tblGrid>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dirty="0">
                          <a:solidFill>
                            <a:schemeClr val="tx1"/>
                          </a:solidFill>
                        </a:rPr>
                        <a:t>4</a:t>
                      </a:r>
                      <a:endParaRPr sz="2400" b="0" u="none" strike="noStrike" cap="none" dirty="0">
                        <a:solidFill>
                          <a:schemeClr val="tx1"/>
                        </a:solidFill>
                      </a:endParaRPr>
                    </a:p>
                  </a:txBody>
                  <a:tcPr marL="91450" marR="91450" marT="45725" marB="45725">
                    <a:solidFill>
                      <a:schemeClr val="accent1">
                        <a:lumMod val="40000"/>
                        <a:lumOff val="60000"/>
                      </a:schemeClr>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dirty="0">
                          <a:solidFill>
                            <a:schemeClr val="tx1"/>
                          </a:solidFill>
                        </a:rPr>
                        <a:t>Laptop</a:t>
                      </a: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chemeClr val="tx1"/>
                        </a:solidFill>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3915132028"/>
                  </a:ext>
                </a:extLst>
              </a:tr>
            </a:tbl>
          </a:graphicData>
        </a:graphic>
      </p:graphicFrame>
      <p:graphicFrame>
        <p:nvGraphicFramePr>
          <p:cNvPr id="7" name="Table 6">
            <a:extLst>
              <a:ext uri="{FF2B5EF4-FFF2-40B4-BE49-F238E27FC236}">
                <a16:creationId xmlns:a16="http://schemas.microsoft.com/office/drawing/2014/main" id="{BE6D0347-B56F-0A1B-C582-B5165F169E2F}"/>
              </a:ext>
            </a:extLst>
          </p:cNvPr>
          <p:cNvGraphicFramePr>
            <a:graphicFrameLocks noGrp="1"/>
          </p:cNvGraphicFramePr>
          <p:nvPr/>
        </p:nvGraphicFramePr>
        <p:xfrm>
          <a:off x="265675" y="3626818"/>
          <a:ext cx="9145024" cy="457210"/>
        </p:xfrm>
        <a:graphic>
          <a:graphicData uri="http://schemas.openxmlformats.org/drawingml/2006/table">
            <a:tbl>
              <a:tblPr firstRow="1" bandRow="1">
                <a:tableStyleId>{0992277C-E4E3-4873-BE2E-DD979A09BD6D}</a:tableStyleId>
              </a:tblPr>
              <a:tblGrid>
                <a:gridCol w="9145024">
                  <a:extLst>
                    <a:ext uri="{9D8B030D-6E8A-4147-A177-3AD203B41FA5}">
                      <a16:colId xmlns:a16="http://schemas.microsoft.com/office/drawing/2014/main" val="1514999806"/>
                    </a:ext>
                  </a:extLst>
                </a:gridCol>
              </a:tblGrid>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                                                                  Total:         Rs.920</a:t>
                      </a:r>
                      <a:endParaRPr sz="2400" u="none" strike="noStrike" cap="none" dirty="0">
                        <a:solidFill>
                          <a:schemeClr val="tx1"/>
                        </a:solidFill>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94811348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9294" y="260648"/>
            <a:ext cx="8915400" cy="56207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Gantt Chart</a:t>
            </a:r>
            <a:endParaRPr sz="3200" b="1" dirty="0">
              <a:solidFill>
                <a:srgbClr val="FF0000"/>
              </a:solidFill>
            </a:endParaRPr>
          </a:p>
        </p:txBody>
      </p:sp>
      <p:graphicFrame>
        <p:nvGraphicFramePr>
          <p:cNvPr id="164" name="Google Shape;164;p13"/>
          <p:cNvGraphicFramePr/>
          <p:nvPr/>
        </p:nvGraphicFramePr>
        <p:xfrm>
          <a:off x="645028" y="1052736"/>
          <a:ext cx="8628575" cy="4884490"/>
        </p:xfrm>
        <a:graphic>
          <a:graphicData uri="http://schemas.openxmlformats.org/drawingml/2006/table">
            <a:tbl>
              <a:tblPr>
                <a:noFill/>
                <a:tableStyleId>{532DD4A8-3B2D-43D1-9806-AF103E4E0B34}</a:tableStyleId>
              </a:tblPr>
              <a:tblGrid>
                <a:gridCol w="730175">
                  <a:extLst>
                    <a:ext uri="{9D8B030D-6E8A-4147-A177-3AD203B41FA5}">
                      <a16:colId xmlns:a16="http://schemas.microsoft.com/office/drawing/2014/main" val="20000"/>
                    </a:ext>
                  </a:extLst>
                </a:gridCol>
                <a:gridCol w="493650">
                  <a:extLst>
                    <a:ext uri="{9D8B030D-6E8A-4147-A177-3AD203B41FA5}">
                      <a16:colId xmlns:a16="http://schemas.microsoft.com/office/drawing/2014/main" val="20001"/>
                    </a:ext>
                  </a:extLst>
                </a:gridCol>
                <a:gridCol w="493650">
                  <a:extLst>
                    <a:ext uri="{9D8B030D-6E8A-4147-A177-3AD203B41FA5}">
                      <a16:colId xmlns:a16="http://schemas.microsoft.com/office/drawing/2014/main" val="20002"/>
                    </a:ext>
                  </a:extLst>
                </a:gridCol>
                <a:gridCol w="493650">
                  <a:extLst>
                    <a:ext uri="{9D8B030D-6E8A-4147-A177-3AD203B41FA5}">
                      <a16:colId xmlns:a16="http://schemas.microsoft.com/office/drawing/2014/main" val="20003"/>
                    </a:ext>
                  </a:extLst>
                </a:gridCol>
                <a:gridCol w="493650">
                  <a:extLst>
                    <a:ext uri="{9D8B030D-6E8A-4147-A177-3AD203B41FA5}">
                      <a16:colId xmlns:a16="http://schemas.microsoft.com/office/drawing/2014/main" val="20004"/>
                    </a:ext>
                  </a:extLst>
                </a:gridCol>
                <a:gridCol w="493650">
                  <a:extLst>
                    <a:ext uri="{9D8B030D-6E8A-4147-A177-3AD203B41FA5}">
                      <a16:colId xmlns:a16="http://schemas.microsoft.com/office/drawing/2014/main" val="20005"/>
                    </a:ext>
                  </a:extLst>
                </a:gridCol>
                <a:gridCol w="493650">
                  <a:extLst>
                    <a:ext uri="{9D8B030D-6E8A-4147-A177-3AD203B41FA5}">
                      <a16:colId xmlns:a16="http://schemas.microsoft.com/office/drawing/2014/main" val="20006"/>
                    </a:ext>
                  </a:extLst>
                </a:gridCol>
                <a:gridCol w="493650">
                  <a:extLst>
                    <a:ext uri="{9D8B030D-6E8A-4147-A177-3AD203B41FA5}">
                      <a16:colId xmlns:a16="http://schemas.microsoft.com/office/drawing/2014/main" val="20007"/>
                    </a:ext>
                  </a:extLst>
                </a:gridCol>
                <a:gridCol w="493650">
                  <a:extLst>
                    <a:ext uri="{9D8B030D-6E8A-4147-A177-3AD203B41FA5}">
                      <a16:colId xmlns:a16="http://schemas.microsoft.com/office/drawing/2014/main" val="20008"/>
                    </a:ext>
                  </a:extLst>
                </a:gridCol>
                <a:gridCol w="493650">
                  <a:extLst>
                    <a:ext uri="{9D8B030D-6E8A-4147-A177-3AD203B41FA5}">
                      <a16:colId xmlns:a16="http://schemas.microsoft.com/office/drawing/2014/main" val="20009"/>
                    </a:ext>
                  </a:extLst>
                </a:gridCol>
                <a:gridCol w="493650">
                  <a:extLst>
                    <a:ext uri="{9D8B030D-6E8A-4147-A177-3AD203B41FA5}">
                      <a16:colId xmlns:a16="http://schemas.microsoft.com/office/drawing/2014/main" val="20010"/>
                    </a:ext>
                  </a:extLst>
                </a:gridCol>
                <a:gridCol w="493650">
                  <a:extLst>
                    <a:ext uri="{9D8B030D-6E8A-4147-A177-3AD203B41FA5}">
                      <a16:colId xmlns:a16="http://schemas.microsoft.com/office/drawing/2014/main" val="20011"/>
                    </a:ext>
                  </a:extLst>
                </a:gridCol>
                <a:gridCol w="493650">
                  <a:extLst>
                    <a:ext uri="{9D8B030D-6E8A-4147-A177-3AD203B41FA5}">
                      <a16:colId xmlns:a16="http://schemas.microsoft.com/office/drawing/2014/main" val="20012"/>
                    </a:ext>
                  </a:extLst>
                </a:gridCol>
                <a:gridCol w="493650">
                  <a:extLst>
                    <a:ext uri="{9D8B030D-6E8A-4147-A177-3AD203B41FA5}">
                      <a16:colId xmlns:a16="http://schemas.microsoft.com/office/drawing/2014/main" val="20013"/>
                    </a:ext>
                  </a:extLst>
                </a:gridCol>
                <a:gridCol w="493650">
                  <a:extLst>
                    <a:ext uri="{9D8B030D-6E8A-4147-A177-3AD203B41FA5}">
                      <a16:colId xmlns:a16="http://schemas.microsoft.com/office/drawing/2014/main" val="20014"/>
                    </a:ext>
                  </a:extLst>
                </a:gridCol>
                <a:gridCol w="493650">
                  <a:extLst>
                    <a:ext uri="{9D8B030D-6E8A-4147-A177-3AD203B41FA5}">
                      <a16:colId xmlns:a16="http://schemas.microsoft.com/office/drawing/2014/main" val="20015"/>
                    </a:ext>
                  </a:extLst>
                </a:gridCol>
                <a:gridCol w="493650">
                  <a:extLst>
                    <a:ext uri="{9D8B030D-6E8A-4147-A177-3AD203B41FA5}">
                      <a16:colId xmlns:a16="http://schemas.microsoft.com/office/drawing/2014/main" val="20016"/>
                    </a:ext>
                  </a:extLst>
                </a:gridCol>
              </a:tblGrid>
              <a:tr h="461625">
                <a:tc gridSpan="17">
                  <a:txBody>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000000"/>
                          </a:solidFill>
                          <a:latin typeface="Calibri"/>
                          <a:ea typeface="Calibri"/>
                          <a:cs typeface="Calibri"/>
                          <a:sym typeface="Calibri"/>
                        </a:rPr>
                        <a:t> Project Work (UG) 16 weeks</a:t>
                      </a:r>
                      <a:endParaRPr sz="1900" b="1"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500">
                <a:tc>
                  <a:txBody>
                    <a:bodyPr/>
                    <a:lstStyle/>
                    <a:p>
                      <a:pPr marL="0" marR="0" lvl="0" indent="0" algn="r" rtl="0">
                        <a:lnSpc>
                          <a:spcPct val="100000"/>
                        </a:lnSpc>
                        <a:spcBef>
                          <a:spcPts val="0"/>
                        </a:spcBef>
                        <a:spcAft>
                          <a:spcPts val="0"/>
                        </a:spcAft>
                        <a:buClr>
                          <a:srgbClr val="000000"/>
                        </a:buClr>
                        <a:buSzPts val="1300"/>
                        <a:buFont typeface="Arial"/>
                        <a:buNone/>
                      </a:pPr>
                      <a:r>
                        <a:rPr lang="en-US" sz="1300" b="1" i="0" u="none" strike="noStrike" cap="none">
                          <a:solidFill>
                            <a:srgbClr val="000000"/>
                          </a:solidFill>
                          <a:latin typeface="Calibri"/>
                          <a:ea typeface="Calibri"/>
                          <a:cs typeface="Calibri"/>
                          <a:sym typeface="Calibri"/>
                        </a:rPr>
                        <a:t>Week</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2</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3</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4</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5</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6</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7</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8</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9</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10</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11</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12</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13</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14</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15</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16</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extLst>
                  <a:ext uri="{0D108BD9-81ED-4DB2-BD59-A6C34878D82A}">
                    <a16:rowId xmlns:a16="http://schemas.microsoft.com/office/drawing/2014/main" val="10001"/>
                  </a:ext>
                </a:extLst>
              </a:tr>
              <a:tr h="431525">
                <a:tc>
                  <a:txBody>
                    <a:bodyPr/>
                    <a:lstStyle/>
                    <a:p>
                      <a:pPr marL="0" marR="0" lvl="0" indent="0" algn="r" rtl="0">
                        <a:lnSpc>
                          <a:spcPct val="100000"/>
                        </a:lnSpc>
                        <a:spcBef>
                          <a:spcPts val="0"/>
                        </a:spcBef>
                        <a:spcAft>
                          <a:spcPts val="0"/>
                        </a:spcAft>
                        <a:buClr>
                          <a:srgbClr val="000000"/>
                        </a:buClr>
                        <a:buSzPts val="1300"/>
                        <a:buFont typeface="Arial"/>
                        <a:buNone/>
                      </a:pPr>
                      <a:r>
                        <a:rPr lang="en-US" sz="1300" b="1" i="0" u="none" strike="noStrike" cap="none">
                          <a:solidFill>
                            <a:srgbClr val="000000"/>
                          </a:solidFill>
                          <a:latin typeface="Calibri"/>
                          <a:ea typeface="Calibri"/>
                          <a:cs typeface="Calibri"/>
                          <a:sym typeface="Calibri"/>
                        </a:rPr>
                        <a:t>Major Activities</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gridSpan="10">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1.1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1.2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2.1</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2.2</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2.3</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2.4 </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3.1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3.2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4.1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4.2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5.1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5.2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6.1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6.2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extLst>
                  <a:ext uri="{0D108BD9-81ED-4DB2-BD59-A6C34878D82A}">
                    <a16:rowId xmlns:a16="http://schemas.microsoft.com/office/drawing/2014/main" val="10016"/>
                  </a:ext>
                </a:extLst>
              </a:tr>
              <a:tr h="163200">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7"/>
                  </a:ext>
                </a:extLst>
              </a:tr>
            </a:tbl>
          </a:graphicData>
        </a:graphic>
      </p:graphicFrame>
      <p:pic>
        <p:nvPicPr>
          <p:cNvPr id="165" name="Google Shape;165;p13"/>
          <p:cNvPicPr preferRelativeResize="0"/>
          <p:nvPr/>
        </p:nvPicPr>
        <p:blipFill rotWithShape="1">
          <a:blip r:embed="rId3">
            <a:alphaModFix/>
          </a:blip>
          <a:srcRect/>
          <a:stretch/>
        </p:blipFill>
        <p:spPr>
          <a:xfrm>
            <a:off x="200472" y="6705906"/>
            <a:ext cx="2416616" cy="1520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p:txBody>
          <a:bodyPr/>
          <a:lstStyle/>
          <a:p>
            <a:pPr lvl="0"/>
            <a:r>
              <a:rPr lang="en-US" sz="3200" b="1" dirty="0">
                <a:solidFill>
                  <a:srgbClr val="FF0000"/>
                </a:solidFill>
              </a:rPr>
              <a:t>References</a:t>
            </a:r>
            <a:br>
              <a:rPr lang="en-US" sz="3200" b="1" dirty="0">
                <a:solidFill>
                  <a:srgbClr val="FF0000"/>
                </a:solidFill>
              </a:rPr>
            </a:br>
            <a:br>
              <a:rPr lang="en-US" sz="3200" b="1" dirty="0">
                <a:solidFill>
                  <a:srgbClr val="FF0000"/>
                </a:solidFill>
              </a:rPr>
            </a:br>
            <a:br>
              <a:rPr lang="en-US" dirty="0"/>
            </a:br>
            <a:br>
              <a:rPr lang="en-US" dirty="0"/>
            </a:br>
            <a:endParaRPr lang="en-US" dirty="0"/>
          </a:p>
        </p:txBody>
      </p:sp>
      <p:sp>
        <p:nvSpPr>
          <p:cNvPr id="5" name="Text Placeholder 4">
            <a:extLst>
              <a:ext uri="{FF2B5EF4-FFF2-40B4-BE49-F238E27FC236}">
                <a16:creationId xmlns:a16="http://schemas.microsoft.com/office/drawing/2014/main" id="{53997F8E-4364-A23F-5ACA-6AF201F3BC21}"/>
              </a:ext>
            </a:extLst>
          </p:cNvPr>
          <p:cNvSpPr>
            <a:spLocks noGrp="1"/>
          </p:cNvSpPr>
          <p:nvPr>
            <p:ph type="body" idx="1"/>
          </p:nvPr>
        </p:nvSpPr>
        <p:spPr>
          <a:xfrm>
            <a:off x="411324" y="1046375"/>
            <a:ext cx="8915400" cy="4185501"/>
          </a:xfrm>
        </p:spPr>
        <p:txBody>
          <a:bodyPr/>
          <a:lstStyle/>
          <a:p>
            <a:r>
              <a:rPr lang="en-US" sz="2000" dirty="0"/>
              <a:t>Research Papers: Relevant academic research papers could provide insights into the latest developments and best practices in the field. Some popular databases to search for such papers include Google Scholar, IEEE Xplore, and ACM Digital Library.</a:t>
            </a:r>
          </a:p>
          <a:p>
            <a:r>
              <a:rPr lang="en-US" sz="2000" dirty="0"/>
              <a:t>Luciano, R. G., Alcantara, G. M., &amp; </a:t>
            </a:r>
            <a:r>
              <a:rPr lang="en-US" sz="2000" dirty="0" err="1"/>
              <a:t>Bauat</a:t>
            </a:r>
            <a:r>
              <a:rPr lang="en-US" sz="2000" dirty="0"/>
              <a:t> Jr, R. (2020). Design and Development of Alumni Tracking System for Public and Private HEIs. International Journal of Scientific &amp; Technology Research, 9(06).</a:t>
            </a:r>
          </a:p>
          <a:p>
            <a:r>
              <a:rPr lang="en-IN" sz="2000" dirty="0">
                <a:hlinkClick r:id="rId3"/>
              </a:rPr>
              <a:t>https://www.sciencedirect.com/science/article/pii/S0045790621002585</a:t>
            </a:r>
            <a:endParaRPr lang="en-IN" sz="2000" dirty="0"/>
          </a:p>
          <a:p>
            <a:r>
              <a:rPr lang="en-IN" sz="2000" dirty="0"/>
              <a:t>Qureshi, Kashif Naseer, Ayesha Naveed, </a:t>
            </a:r>
            <a:r>
              <a:rPr lang="en-IN" sz="2000" dirty="0" err="1"/>
              <a:t>Yamna</a:t>
            </a:r>
            <a:r>
              <a:rPr lang="en-IN" sz="2000" dirty="0"/>
              <a:t> Kashif, and </a:t>
            </a:r>
            <a:r>
              <a:rPr lang="en-IN" sz="2000" dirty="0" err="1"/>
              <a:t>Gwanggil</a:t>
            </a:r>
            <a:r>
              <a:rPr lang="en-IN" sz="2000" dirty="0"/>
              <a:t> Jeon. "Internet of Things for education: A smart and secure system for schools monitoring and alerting." Computers &amp; Electrical Engineering 93 (2021): 107275.</a:t>
            </a:r>
            <a:br>
              <a:rPr lang="en-IN" sz="2000" dirty="0"/>
            </a:br>
            <a:br>
              <a:rPr lang="en-IN" sz="2000" dirty="0"/>
            </a:br>
            <a:br>
              <a:rPr lang="en-IN" sz="2000" dirty="0"/>
            </a:b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ctrTitle"/>
          </p:nvPr>
        </p:nvSpPr>
        <p:spPr>
          <a:xfrm>
            <a:off x="742950" y="2644775"/>
            <a:ext cx="8420100" cy="147002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000"/>
              <a:buFont typeface="Calibri"/>
              <a:buNone/>
            </a:pPr>
            <a:r>
              <a:rPr lang="en-US" sz="4000" b="1" dirty="0">
                <a:solidFill>
                  <a:schemeClr val="dk2"/>
                </a:solidFill>
                <a:latin typeface="Calibri"/>
                <a:ea typeface="Calibri"/>
                <a:cs typeface="Calibri"/>
                <a:sym typeface="Calibri"/>
              </a:rPr>
              <a:t>Thank You</a:t>
            </a:r>
            <a:endParaRPr sz="4000" b="1" dirty="0">
              <a:solidFill>
                <a:schemeClr val="dk2"/>
              </a:solidFill>
              <a:latin typeface="Calibri"/>
              <a:ea typeface="Calibri"/>
              <a:cs typeface="Calibri"/>
              <a:sym typeface="Calibri"/>
            </a:endParaRPr>
          </a:p>
        </p:txBody>
      </p:sp>
      <p:pic>
        <p:nvPicPr>
          <p:cNvPr id="176" name="Google Shape;176;p15"/>
          <p:cNvPicPr preferRelativeResize="0"/>
          <p:nvPr/>
        </p:nvPicPr>
        <p:blipFill rotWithShape="1">
          <a:blip r:embed="rId3">
            <a:alphaModFix/>
          </a:blip>
          <a:srcRect/>
          <a:stretch/>
        </p:blipFill>
        <p:spPr>
          <a:xfrm>
            <a:off x="200472" y="6714622"/>
            <a:ext cx="2416616" cy="1520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Project Team</a:t>
            </a:r>
            <a:endParaRPr sz="3200" b="1">
              <a:solidFill>
                <a:srgbClr val="FF0000"/>
              </a:solidFill>
            </a:endParaRPr>
          </a:p>
        </p:txBody>
      </p:sp>
      <p:graphicFrame>
        <p:nvGraphicFramePr>
          <p:cNvPr id="101" name="Google Shape;101;p2"/>
          <p:cNvGraphicFramePr/>
          <p:nvPr>
            <p:extLst>
              <p:ext uri="{D42A27DB-BD31-4B8C-83A1-F6EECF244321}">
                <p14:modId xmlns:p14="http://schemas.microsoft.com/office/powerpoint/2010/main" val="3597746561"/>
              </p:ext>
            </p:extLst>
          </p:nvPr>
        </p:nvGraphicFramePr>
        <p:xfrm>
          <a:off x="704011" y="1562492"/>
          <a:ext cx="8640950" cy="3169765"/>
        </p:xfrm>
        <a:graphic>
          <a:graphicData uri="http://schemas.openxmlformats.org/drawingml/2006/table">
            <a:tbl>
              <a:tblPr firstRow="1" bandRow="1">
                <a:noFill/>
                <a:tableStyleId>{0992277C-E4E3-4873-BE2E-DD979A09BD6D}</a:tableStyleId>
              </a:tblPr>
              <a:tblGrid>
                <a:gridCol w="112007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320475">
                  <a:extLst>
                    <a:ext uri="{9D8B030D-6E8A-4147-A177-3AD203B41FA5}">
                      <a16:colId xmlns:a16="http://schemas.microsoft.com/office/drawing/2014/main" val="20002"/>
                    </a:ext>
                  </a:extLst>
                </a:gridCol>
              </a:tblGrid>
              <a:tr h="599171">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dirty="0" err="1"/>
                        <a:t>Sl</a:t>
                      </a:r>
                      <a:r>
                        <a:rPr lang="en-US" sz="2400" u="none" strike="noStrike" cap="none" dirty="0"/>
                        <a:t> no.</a:t>
                      </a:r>
                      <a:endParaRPr sz="2400" u="none" strike="noStrike" cap="none" dirty="0"/>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t>Registration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dirty="0"/>
                        <a:t>Students</a:t>
                      </a:r>
                      <a:endParaRPr sz="2400" u="none" strike="noStrike" cap="none" dirty="0"/>
                    </a:p>
                  </a:txBody>
                  <a:tcPr marL="91450" marR="91450" marT="45725" marB="45725"/>
                </a:tc>
                <a:extLst>
                  <a:ext uri="{0D108BD9-81ED-4DB2-BD59-A6C34878D82A}">
                    <a16:rowId xmlns:a16="http://schemas.microsoft.com/office/drawing/2014/main" val="10000"/>
                  </a:ext>
                </a:extLst>
              </a:tr>
              <a:tr h="556101">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01</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19ETCS002101</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ROHAN PURKAYASTHA</a:t>
                      </a:r>
                    </a:p>
                  </a:txBody>
                  <a:tcPr marL="91450" marR="91450" marT="45725" marB="45725"/>
                </a:tc>
                <a:extLst>
                  <a:ext uri="{0D108BD9-81ED-4DB2-BD59-A6C34878D82A}">
                    <a16:rowId xmlns:a16="http://schemas.microsoft.com/office/drawing/2014/main" val="10001"/>
                  </a:ext>
                </a:extLst>
              </a:tr>
              <a:tr h="514974">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02</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19ETCS002312</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RAHUL J  KEROLLI</a:t>
                      </a:r>
                      <a:endParaRPr sz="2000" b="1"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514974">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03</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19ETCS002301</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ANAND M</a:t>
                      </a:r>
                      <a:endParaRPr sz="2000" b="1"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984545">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04</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19ETCS002054</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JYOTHI S R</a:t>
                      </a:r>
                      <a:endParaRPr sz="2000" b="1"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4" name="Table 3">
            <a:extLst>
              <a:ext uri="{FF2B5EF4-FFF2-40B4-BE49-F238E27FC236}">
                <a16:creationId xmlns:a16="http://schemas.microsoft.com/office/drawing/2014/main" id="{E8B8CF76-42CD-DE98-561F-B28867C653D1}"/>
              </a:ext>
            </a:extLst>
          </p:cNvPr>
          <p:cNvGraphicFramePr>
            <a:graphicFrameLocks noGrp="1"/>
          </p:cNvGraphicFramePr>
          <p:nvPr>
            <p:extLst>
              <p:ext uri="{D42A27DB-BD31-4B8C-83A1-F6EECF244321}">
                <p14:modId xmlns:p14="http://schemas.microsoft.com/office/powerpoint/2010/main" val="804232103"/>
              </p:ext>
            </p:extLst>
          </p:nvPr>
        </p:nvGraphicFramePr>
        <p:xfrm>
          <a:off x="672733" y="4339782"/>
          <a:ext cx="6590030" cy="537329"/>
        </p:xfrm>
        <a:graphic>
          <a:graphicData uri="http://schemas.openxmlformats.org/drawingml/2006/table">
            <a:tbl>
              <a:tblPr/>
              <a:tblGrid>
                <a:gridCol w="6590030">
                  <a:extLst>
                    <a:ext uri="{9D8B030D-6E8A-4147-A177-3AD203B41FA5}">
                      <a16:colId xmlns:a16="http://schemas.microsoft.com/office/drawing/2014/main" val="2025990786"/>
                    </a:ext>
                  </a:extLst>
                </a:gridCol>
              </a:tblGrid>
              <a:tr h="537329">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 05               </a:t>
                      </a:r>
                      <a:r>
                        <a:rPr lang="en-US" sz="2000" b="1" dirty="0">
                          <a:latin typeface="Calibri" panose="020F0502020204030204" pitchFamily="34" charset="0"/>
                          <a:ea typeface="Calibri" panose="020F0502020204030204" pitchFamily="34" charset="0"/>
                          <a:cs typeface="Calibri" panose="020F0502020204030204" pitchFamily="34" charset="0"/>
                        </a:rPr>
                        <a:t>19ETCS002088                             PRATEEK J SHETTY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6793924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5300" y="226554"/>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Outline</a:t>
            </a:r>
            <a:endParaRPr/>
          </a:p>
        </p:txBody>
      </p:sp>
      <p:sp>
        <p:nvSpPr>
          <p:cNvPr id="107" name="Google Shape;107;p3"/>
          <p:cNvSpPr txBox="1">
            <a:spLocks noGrp="1"/>
          </p:cNvSpPr>
          <p:nvPr>
            <p:ph type="body" idx="1"/>
          </p:nvPr>
        </p:nvSpPr>
        <p:spPr>
          <a:xfrm>
            <a:off x="776536" y="884678"/>
            <a:ext cx="8915400" cy="5447631"/>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Char char="•"/>
            </a:pPr>
            <a:r>
              <a:rPr lang="en-US" sz="2800"/>
              <a:t>Title and Aim</a:t>
            </a:r>
            <a:endParaRPr sz="2800"/>
          </a:p>
          <a:p>
            <a:pPr marL="457200" lvl="0" indent="-457200" algn="l" rtl="0">
              <a:lnSpc>
                <a:spcPct val="100000"/>
              </a:lnSpc>
              <a:spcBef>
                <a:spcPts val="560"/>
              </a:spcBef>
              <a:spcAft>
                <a:spcPts val="0"/>
              </a:spcAft>
              <a:buClr>
                <a:schemeClr val="dk1"/>
              </a:buClr>
              <a:buSzPts val="2800"/>
              <a:buChar char="•"/>
            </a:pPr>
            <a:r>
              <a:rPr lang="en-US" sz="2800"/>
              <a:t>Objectives</a:t>
            </a:r>
            <a:endParaRPr sz="2800"/>
          </a:p>
          <a:p>
            <a:pPr marL="457200" lvl="0" indent="-457200" algn="l" rtl="0">
              <a:lnSpc>
                <a:spcPct val="100000"/>
              </a:lnSpc>
              <a:spcBef>
                <a:spcPts val="560"/>
              </a:spcBef>
              <a:spcAft>
                <a:spcPts val="0"/>
              </a:spcAft>
              <a:buClr>
                <a:schemeClr val="dk1"/>
              </a:buClr>
              <a:buSzPts val="2800"/>
              <a:buChar char="•"/>
            </a:pPr>
            <a:r>
              <a:rPr lang="en-US" sz="2800"/>
              <a:t>Methods and Methodology ( or Block Diagram)</a:t>
            </a:r>
            <a:endParaRPr/>
          </a:p>
          <a:p>
            <a:pPr marL="457200" lvl="0" indent="-457200" algn="l" rtl="0">
              <a:lnSpc>
                <a:spcPct val="100000"/>
              </a:lnSpc>
              <a:spcBef>
                <a:spcPts val="560"/>
              </a:spcBef>
              <a:spcAft>
                <a:spcPts val="0"/>
              </a:spcAft>
              <a:buClr>
                <a:schemeClr val="dk1"/>
              </a:buClr>
              <a:buSzPts val="2800"/>
              <a:buChar char="•"/>
            </a:pPr>
            <a:r>
              <a:rPr lang="en-US" sz="2800"/>
              <a:t>Status of the Work</a:t>
            </a:r>
            <a:endParaRPr/>
          </a:p>
          <a:p>
            <a:pPr marL="457200" lvl="0" indent="-457200" algn="l" rtl="0">
              <a:lnSpc>
                <a:spcPct val="100000"/>
              </a:lnSpc>
              <a:spcBef>
                <a:spcPts val="560"/>
              </a:spcBef>
              <a:spcAft>
                <a:spcPts val="0"/>
              </a:spcAft>
              <a:buClr>
                <a:schemeClr val="dk1"/>
              </a:buClr>
              <a:buSzPts val="2800"/>
              <a:buChar char="•"/>
            </a:pPr>
            <a:r>
              <a:rPr lang="en-US" sz="2800"/>
              <a:t>Results</a:t>
            </a:r>
            <a:endParaRPr/>
          </a:p>
          <a:p>
            <a:pPr marL="457200" lvl="0" indent="-457200" algn="l" rtl="0">
              <a:lnSpc>
                <a:spcPct val="100000"/>
              </a:lnSpc>
              <a:spcBef>
                <a:spcPts val="560"/>
              </a:spcBef>
              <a:spcAft>
                <a:spcPts val="0"/>
              </a:spcAft>
              <a:buClr>
                <a:schemeClr val="dk1"/>
              </a:buClr>
              <a:buSzPts val="2800"/>
              <a:buChar char="•"/>
            </a:pPr>
            <a:r>
              <a:rPr lang="en-US" sz="2800"/>
              <a:t>Expected Outcomes</a:t>
            </a:r>
            <a:endParaRPr/>
          </a:p>
          <a:p>
            <a:pPr marL="457200" lvl="0" indent="-457200" algn="l" rtl="0">
              <a:lnSpc>
                <a:spcPct val="100000"/>
              </a:lnSpc>
              <a:spcBef>
                <a:spcPts val="560"/>
              </a:spcBef>
              <a:spcAft>
                <a:spcPts val="0"/>
              </a:spcAft>
              <a:buClr>
                <a:schemeClr val="dk1"/>
              </a:buClr>
              <a:buSzPts val="2800"/>
              <a:buChar char="•"/>
            </a:pPr>
            <a:r>
              <a:rPr lang="en-US" sz="2800"/>
              <a:t>Cost Estimation</a:t>
            </a:r>
            <a:endParaRPr/>
          </a:p>
          <a:p>
            <a:pPr marL="457200" lvl="0" indent="-457200" algn="l" rtl="0">
              <a:lnSpc>
                <a:spcPct val="100000"/>
              </a:lnSpc>
              <a:spcBef>
                <a:spcPts val="560"/>
              </a:spcBef>
              <a:spcAft>
                <a:spcPts val="0"/>
              </a:spcAft>
              <a:buClr>
                <a:schemeClr val="dk1"/>
              </a:buClr>
              <a:buSzPts val="2800"/>
              <a:buChar char="•"/>
            </a:pPr>
            <a:r>
              <a:rPr lang="en-US" sz="2800"/>
              <a:t>Gantt Chart</a:t>
            </a:r>
            <a:endParaRPr/>
          </a:p>
          <a:p>
            <a:pPr marL="457200" lvl="0" indent="-457200" algn="l" rtl="0">
              <a:lnSpc>
                <a:spcPct val="100000"/>
              </a:lnSpc>
              <a:spcBef>
                <a:spcPts val="560"/>
              </a:spcBef>
              <a:spcAft>
                <a:spcPts val="0"/>
              </a:spcAft>
              <a:buClr>
                <a:schemeClr val="dk1"/>
              </a:buClr>
              <a:buSzPts val="2800"/>
              <a:buChar char="•"/>
            </a:pPr>
            <a:r>
              <a:rPr lang="en-US" sz="2800"/>
              <a:t>References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200472" y="404664"/>
            <a:ext cx="8915400" cy="2273222"/>
          </a:xfrm>
          <a:prstGeom prst="rect">
            <a:avLst/>
          </a:prstGeom>
          <a:noFill/>
          <a:ln>
            <a:noFill/>
          </a:ln>
        </p:spPr>
        <p:txBody>
          <a:bodyPr spcFirstLastPara="1" wrap="square" lIns="91425" tIns="45700" rIns="91425" bIns="45700" anchor="t" anchorCtr="0">
            <a:noAutofit/>
          </a:bodyPr>
          <a:lstStyle/>
          <a:p>
            <a:pPr>
              <a:buClr>
                <a:srgbClr val="FF0000"/>
              </a:buClr>
              <a:buSzPts val="3200"/>
            </a:pPr>
            <a:r>
              <a:rPr lang="en-US" sz="3200" b="1" dirty="0">
                <a:solidFill>
                  <a:srgbClr val="FF0000"/>
                </a:solidFill>
              </a:rPr>
              <a:t>Title </a:t>
            </a:r>
            <a:br>
              <a:rPr lang="en-US" sz="3200" b="1" dirty="0">
                <a:solidFill>
                  <a:srgbClr val="FF0000"/>
                </a:solidFill>
              </a:rPr>
            </a:br>
            <a:br>
              <a:rPr lang="en-US" sz="2800" b="1" dirty="0">
                <a:solidFill>
                  <a:srgbClr val="FF0000"/>
                </a:solidFill>
              </a:rPr>
            </a:br>
            <a:r>
              <a:rPr lang="en-US" sz="2800" b="1" dirty="0">
                <a:effectLst/>
                <a:latin typeface="Calibri" panose="020F0502020204030204" pitchFamily="34" charset="0"/>
                <a:ea typeface="Calibri" panose="020F0502020204030204" pitchFamily="34" charset="0"/>
                <a:cs typeface="Times New Roman" panose="02020603050405020304" pitchFamily="18" charset="0"/>
              </a:rPr>
              <a:t>Design and Development of Activity Tracking System for Students on Campus</a:t>
            </a:r>
            <a:br>
              <a:rPr lang="en-US" sz="3200" b="1" dirty="0">
                <a:solidFill>
                  <a:srgbClr val="002060"/>
                </a:solidFill>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solidFill>
                <a:schemeClr val="tx1"/>
              </a:solidFill>
            </a:endParaRPr>
          </a:p>
        </p:txBody>
      </p:sp>
      <p:sp>
        <p:nvSpPr>
          <p:cNvPr id="113" name="Google Shape;113;p4"/>
          <p:cNvSpPr txBox="1"/>
          <p:nvPr/>
        </p:nvSpPr>
        <p:spPr>
          <a:xfrm>
            <a:off x="692867" y="2990124"/>
            <a:ext cx="8520266" cy="19105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latin typeface="Calibri"/>
                <a:ea typeface="Calibri"/>
                <a:cs typeface="Calibri"/>
                <a:sym typeface="Calibri"/>
              </a:rPr>
              <a:t>Aim</a:t>
            </a:r>
          </a:p>
          <a:p>
            <a:pPr marL="0" marR="0" algn="just">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To design and develop a web application that tracks student activities using camera based method and provide data visualization in the form of a dashboard</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579275" y="208265"/>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Introduction</a:t>
            </a:r>
            <a:br>
              <a:rPr lang="en-US" sz="3200" b="1" dirty="0">
                <a:solidFill>
                  <a:srgbClr val="FF0000"/>
                </a:solidFill>
              </a:rPr>
            </a:br>
            <a:br>
              <a:rPr lang="en-US" sz="3200" b="1" dirty="0">
                <a:solidFill>
                  <a:srgbClr val="FF0000"/>
                </a:solidFill>
              </a:rPr>
            </a:br>
            <a:endParaRPr sz="3200" b="1" dirty="0">
              <a:solidFill>
                <a:srgbClr val="FF0000"/>
              </a:solidFill>
            </a:endParaRPr>
          </a:p>
        </p:txBody>
      </p:sp>
      <p:sp>
        <p:nvSpPr>
          <p:cNvPr id="120" name="Google Shape;120;p5"/>
          <p:cNvSpPr txBox="1">
            <a:spLocks noGrp="1"/>
          </p:cNvSpPr>
          <p:nvPr>
            <p:ph type="body" idx="1"/>
          </p:nvPr>
        </p:nvSpPr>
        <p:spPr>
          <a:xfrm>
            <a:off x="168339" y="842346"/>
            <a:ext cx="9569321" cy="5464185"/>
          </a:xfrm>
          <a:prstGeom prst="rect">
            <a:avLst/>
          </a:prstGeom>
          <a:noFill/>
          <a:ln>
            <a:noFill/>
          </a:ln>
        </p:spPr>
        <p:txBody>
          <a:bodyPr spcFirstLastPara="1" wrap="square" lIns="91425" tIns="45700" rIns="91425" bIns="45700" anchor="t" anchorCtr="0">
            <a:noAutofit/>
          </a:bodyPr>
          <a:lstStyle/>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Student Tracking and Visualization System (STVS) is a web-based application that can be used to monitor and visualize student activities in an e-campus and designed to help universities, colleges, and other educational institutions to monitor and assess the activities of their students. </a:t>
            </a:r>
          </a:p>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It is designed to be used by administrators, faculty, and students to monitor and analyse student activities. </a:t>
            </a:r>
          </a:p>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system is designed to be intuitive and user-friendly, allowing users to quickly access the data they need. </a:t>
            </a:r>
          </a:p>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STVS is also designed to be secure and reliable, making it an ideal solution for educational institutions looking to track and analyse student activities.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440"/>
              </a:spcBef>
              <a:buSzPts val="2200"/>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55162cdc9d_1_5"/>
          <p:cNvSpPr txBox="1">
            <a:spLocks noGrp="1"/>
          </p:cNvSpPr>
          <p:nvPr>
            <p:ph type="title"/>
          </p:nvPr>
        </p:nvSpPr>
        <p:spPr>
          <a:xfrm>
            <a:off x="495300" y="274638"/>
            <a:ext cx="8915400" cy="634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Objectives</a:t>
            </a:r>
            <a:endParaRPr sz="3200" b="1" dirty="0">
              <a:solidFill>
                <a:srgbClr val="FF0000"/>
              </a:solidFill>
            </a:endParaRPr>
          </a:p>
        </p:txBody>
      </p:sp>
      <p:sp>
        <p:nvSpPr>
          <p:cNvPr id="132" name="Google Shape;132;g155162cdc9d_1_5"/>
          <p:cNvSpPr txBox="1">
            <a:spLocks noGrp="1"/>
          </p:cNvSpPr>
          <p:nvPr>
            <p:ph type="body" idx="1"/>
          </p:nvPr>
        </p:nvSpPr>
        <p:spPr>
          <a:xfrm>
            <a:off x="207389" y="1052737"/>
            <a:ext cx="9389097" cy="5216088"/>
          </a:xfrm>
          <a:prstGeom prst="rect">
            <a:avLst/>
          </a:prstGeom>
          <a:noFill/>
          <a:ln>
            <a:noFill/>
          </a:ln>
        </p:spPr>
        <p:txBody>
          <a:bodyPr spcFirstLastPara="1" wrap="square" lIns="91425" tIns="45700" rIns="91425" bIns="45700" anchor="t" anchorCtr="0">
            <a:noAutofit/>
          </a:bodyPr>
          <a:lstStyle/>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conduct a literature survey on tracking applications/systems and its method and methodologies.</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derive the functional and nonfunctional requirements based on identified survey.</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design high and low level design specification based on requirement analysis.</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develop web based application for visualization of student activities.</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test the developed application using unit testing and integration testing.</a:t>
            </a:r>
          </a:p>
          <a:p>
            <a:pPr marL="514350" marR="0" lvl="0" indent="-514350">
              <a:lnSpc>
                <a:spcPct val="107000"/>
              </a:lnSpc>
              <a:spcBef>
                <a:spcPts val="0"/>
              </a:spcBef>
              <a:spcAft>
                <a:spcPts val="80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document the report as per the template.</a:t>
            </a:r>
          </a:p>
          <a:p>
            <a:pPr marL="514350" lvl="0" indent="-514350" algn="just" rtl="0">
              <a:lnSpc>
                <a:spcPct val="100000"/>
              </a:lnSpc>
              <a:spcBef>
                <a:spcPts val="0"/>
              </a:spcBef>
              <a:spcAft>
                <a:spcPts val="0"/>
              </a:spcAft>
              <a:buClr>
                <a:schemeClr val="dk1"/>
              </a:buClr>
              <a:buSzPct val="100000"/>
              <a:buFont typeface="+mj-lt"/>
              <a:buAutoNum type="arabicPeriod"/>
            </a:pPr>
            <a:endParaRPr lang="en-US" sz="2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1</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conduct a literature survey on tracking applications/systems and its method and methodologies.</a:t>
            </a:r>
          </a:p>
          <a:p>
            <a:pPr marL="0" lvl="0" indent="0" algn="l" rtl="0">
              <a:lnSpc>
                <a:spcPct val="100000"/>
              </a:lnSpc>
              <a:spcBef>
                <a:spcPts val="0"/>
              </a:spcBef>
              <a:spcAft>
                <a:spcPts val="0"/>
              </a:spcAft>
              <a:buClr>
                <a:schemeClr val="dk1"/>
              </a:buClr>
              <a:buSzPts val="2800"/>
              <a:buNone/>
            </a:pPr>
            <a:endParaRPr kumimoji="0" lang="en-US" sz="3000" b="1" i="0" u="none" strike="noStrike" kern="0" cap="none" spc="0" normalizeH="0" baseline="0" noProof="0" dirty="0">
              <a:ln>
                <a:noFill/>
              </a:ln>
              <a:solidFill>
                <a:schemeClr val="tx1"/>
              </a:solidFill>
              <a:effectLst/>
              <a:uLnTx/>
              <a:uFillTx/>
              <a:latin typeface="Calibri"/>
              <a:ea typeface="Calibri"/>
              <a:cs typeface="Calibri"/>
              <a:sym typeface="Calibri"/>
            </a:endParaRP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1.1 To conduct a literature survey on tracking applications/systems, it is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necessary to search for available resources like books, journals, articles,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reviews, etc., that provide information on the domain area.</a:t>
            </a: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1.2 The resources should be appropriate and contain the latest information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about the topic.</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1.3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resources should be evaluated thoroughly and relevant information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should be extracted from them.</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1.4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information should be organized into a suitable format that can be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used for further analysis.</a:t>
            </a: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2</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derive the functional and nonfunctional requirements based on identified survey</a:t>
            </a:r>
            <a:endParaRPr lang="en-US" sz="2800" b="1" dirty="0">
              <a:solidFill>
                <a:schemeClr val="tx1"/>
              </a:solidFill>
            </a:endParaRPr>
          </a:p>
          <a:p>
            <a:pPr marL="0" lvl="0" indent="0" algn="l" rtl="0">
              <a:lnSpc>
                <a:spcPct val="100000"/>
              </a:lnSpc>
              <a:spcBef>
                <a:spcPts val="0"/>
              </a:spcBef>
              <a:spcAft>
                <a:spcPts val="0"/>
              </a:spcAft>
              <a:buClr>
                <a:schemeClr val="dk1"/>
              </a:buClr>
              <a:buSzPts val="2800"/>
              <a:buNone/>
            </a:pPr>
            <a:endParaRPr lang="en-US" sz="2800" b="1" dirty="0">
              <a:solidFill>
                <a:schemeClr val="tx1"/>
              </a:solidFill>
            </a:endParaRP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2.1 The gathered information from literature survey should be analyzed to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identify the functional and non-functional requirements for the tracking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application.</a:t>
            </a: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2.2 The identified requirements should be documented properly in order to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make sure that all the requirements are taken into consideration while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designing and developing the application.</a:t>
            </a:r>
          </a:p>
          <a:p>
            <a:pPr marL="0" lvl="0" indent="0" algn="l" rtl="0">
              <a:lnSpc>
                <a:spcPct val="100000"/>
              </a:lnSpc>
              <a:spcBef>
                <a:spcPts val="0"/>
              </a:spcBef>
              <a:spcAft>
                <a:spcPts val="0"/>
              </a:spcAft>
              <a:buClr>
                <a:schemeClr val="dk1"/>
              </a:buClr>
              <a:buSzPts val="2800"/>
              <a:buNone/>
            </a:pPr>
            <a:endPar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590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3</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design high and low level design specification based on requirement analysis</a:t>
            </a:r>
          </a:p>
          <a:p>
            <a:pPr marL="0" indent="0">
              <a:spcBef>
                <a:spcPts val="0"/>
              </a:spcBef>
              <a:buSzPts val="2800"/>
              <a:buNone/>
            </a:pPr>
            <a:endParaRPr lang="en-US" sz="3000" b="1" dirty="0">
              <a:solidFill>
                <a:schemeClr val="tx1"/>
              </a:solidFill>
            </a:endParaRP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3.1 The requirements should be studied in detail to develop a high and low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level design specification.</a:t>
            </a: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3.2 The design specification should include the details of the user interface, the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structure of the application, the databases used and other necessary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details.</a:t>
            </a:r>
          </a:p>
          <a:p>
            <a:pPr marL="0" indent="0">
              <a:spcBef>
                <a:spcPts val="0"/>
              </a:spcBef>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4182735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1252</Words>
  <Application>Microsoft Office PowerPoint</Application>
  <PresentationFormat>A4 Paper (210x297 mm)</PresentationFormat>
  <Paragraphs>358</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  Pre-Project Presentation Design and Development of Activity Tracking System for Students on Campus Programme: B. Tech in CSE  </vt:lpstr>
      <vt:lpstr>Project Team</vt:lpstr>
      <vt:lpstr>Outline</vt:lpstr>
      <vt:lpstr>Title   Design and Development of Activity Tracking System for Students on Campus  </vt:lpstr>
      <vt:lpstr>Introduction  </vt:lpstr>
      <vt:lpstr>Objectives</vt:lpstr>
      <vt:lpstr>Methods and Methodology </vt:lpstr>
      <vt:lpstr>Methods and Methodology </vt:lpstr>
      <vt:lpstr>Methods and Methodology </vt:lpstr>
      <vt:lpstr>Methods and Methodology </vt:lpstr>
      <vt:lpstr>Methods and Methodology </vt:lpstr>
      <vt:lpstr>Methods and Methodology </vt:lpstr>
      <vt:lpstr>High Level Diagram </vt:lpstr>
      <vt:lpstr>Expected Outcomes</vt:lpstr>
      <vt:lpstr>Cost Estimation</vt:lpstr>
      <vt:lpstr>Gantt Chart</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Pre-Project Presentation Title Programme: B. Tech in CSE  </dc:title>
  <dc:creator>Nethra</dc:creator>
  <cp:lastModifiedBy>Rahul J Kerolli</cp:lastModifiedBy>
  <cp:revision>22</cp:revision>
  <dcterms:created xsi:type="dcterms:W3CDTF">2014-10-09T06:35:03Z</dcterms:created>
  <dcterms:modified xsi:type="dcterms:W3CDTF">2023-04-07T09:49:05Z</dcterms:modified>
</cp:coreProperties>
</file>