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1" r:id="rId4"/>
    <p:sldId id="264" r:id="rId5"/>
    <p:sldId id="265" r:id="rId6"/>
    <p:sldId id="270" r:id="rId7"/>
    <p:sldId id="272" r:id="rId8"/>
    <p:sldId id="274" r:id="rId9"/>
    <p:sldId id="276" r:id="rId10"/>
    <p:sldId id="279" r:id="rId11"/>
    <p:sldId id="280" r:id="rId12"/>
    <p:sldId id="281" r:id="rId13"/>
    <p:sldId id="283" r:id="rId14"/>
    <p:sldId id="285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  <p:embeddedFont>
      <p:font typeface="Ultr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452C86-700E-41E9-BB66-1F27ADE55A89}">
  <a:tblStyle styleId="{19452C86-700E-41E9-BB66-1F27ADE55A8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0" y="631450"/>
            <a:ext cx="8897700" cy="152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  </a:t>
            </a:r>
            <a:r>
              <a:rPr lang="en">
                <a:solidFill>
                  <a:srgbClr val="434343"/>
                </a:solidFill>
                <a:latin typeface="Ultra"/>
                <a:ea typeface="Ultra"/>
                <a:cs typeface="Ultra"/>
                <a:sym typeface="Ultra"/>
              </a:rPr>
              <a:t>    </a:t>
            </a:r>
            <a:r>
              <a:rPr lang="en">
                <a:solidFill>
                  <a:srgbClr val="F3F3F3"/>
                </a:solidFill>
                <a:latin typeface="Ultra"/>
                <a:ea typeface="Ultra"/>
                <a:cs typeface="Ultra"/>
                <a:sym typeface="Ultra"/>
              </a:rPr>
              <a:t> </a:t>
            </a:r>
            <a:r>
              <a:rPr lang="en">
                <a:solidFill>
                  <a:srgbClr val="F3F3F3"/>
                </a:solidFill>
              </a:rPr>
              <a:t>   Crime Type Prediction 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096200" y="38981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algn="r">
              <a:spcBef>
                <a:spcPts val="0"/>
              </a:spcBef>
              <a:buNone/>
            </a:pPr>
            <a:r>
              <a:rPr lang="en" dirty="0"/>
              <a:t>	UMBC, Information Systems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0" y="0"/>
            <a:ext cx="2502900" cy="28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62" name="Shape 62"/>
          <p:cNvCxnSpPr/>
          <p:nvPr/>
        </p:nvCxnSpPr>
        <p:spPr>
          <a:xfrm rot="10800000" flipH="1">
            <a:off x="1595850" y="2041025"/>
            <a:ext cx="5706000" cy="10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" name="Shape 63"/>
          <p:cNvSpPr txBox="1"/>
          <p:nvPr/>
        </p:nvSpPr>
        <p:spPr>
          <a:xfrm>
            <a:off x="5774950" y="195175"/>
            <a:ext cx="2250300" cy="4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68875" y="4690775"/>
            <a:ext cx="2502900" cy="18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675" y="1340950"/>
            <a:ext cx="4192376" cy="374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224900" y="151625"/>
            <a:ext cx="8612400" cy="5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Finding #1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District - NorthEast District.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Crime type - 1) Larceny 2) Assault 3) Burglary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CrimeTime - Evening.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00" y="1368745"/>
            <a:ext cx="4192374" cy="371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50" y="1230950"/>
            <a:ext cx="7572649" cy="36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431550" y="233275"/>
            <a:ext cx="8263200" cy="67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Finding #2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District : NorthEast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Neighborhood: Frankford Neighborhood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0" y="1675505"/>
            <a:ext cx="3810324" cy="33656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198300" y="139925"/>
            <a:ext cx="8634000" cy="6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Finding #3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Location: Belair Road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Neighborhood: Frankford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Crime Type: Larceny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CrimeTime: Evening 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425" y="1675500"/>
            <a:ext cx="3630353" cy="33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Hot Spots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776" y="1152475"/>
            <a:ext cx="6351624" cy="38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11700" y="15063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dirty="0"/>
              <a:t>Through the analysis the Northeast district was affected the most with high rate.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dirty="0"/>
              <a:t>Property crime (Larceny, Arson, theft, Burglary) is more likely to happen during Evening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dirty="0"/>
              <a:t>The affected area can be provided with more patrolling for safety.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dirty="0"/>
              <a:t>Property investments can be made in the safer areas ( Western Baltimore)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626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Breaking the law by an overt act is called Crime.</a:t>
            </a:r>
          </a:p>
          <a:p>
            <a:pPr marL="514350" lvl="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Crimes are typical social issues affecting the economic development of society.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The complexity of relationships among the types of crimes and location has made it an emerging field to apply data mining techniques.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Data mining techniques has been proved helpful in predicting crime across the globe.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Preprocessing 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32525"/>
            <a:ext cx="8520600" cy="371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400" dirty="0"/>
              <a:t>Selection of attributes : Crime code, Post, Inside/outside, Weapon, Total incidents were not considered.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400" dirty="0"/>
              <a:t>Crime time was binned into four bins: </a:t>
            </a:r>
          </a:p>
          <a:p>
            <a:pPr marL="914400" lvl="1" indent="-342900" algn="just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Night :  00:00:00 am to 05:59:00 am</a:t>
            </a:r>
          </a:p>
          <a:p>
            <a:pPr marL="914400" lvl="1" indent="-342900" algn="just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Morning : 06:00:00 am to 11:59:00 am </a:t>
            </a:r>
          </a:p>
          <a:p>
            <a:pPr marL="914400" lvl="1" indent="-342900" algn="just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AfterNoon : 12:00:00 pm to 17:59:00 pm</a:t>
            </a:r>
          </a:p>
          <a:p>
            <a:pPr marL="914400" lvl="1" indent="-342900" algn="just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Evening : 18:00:00 pm to 23:59:00 pm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1400" dirty="0"/>
              <a:t>Missing values were removed. 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1400" dirty="0"/>
              <a:t>Street numbers in the Location attribute was removed to avoid overfitting.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400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	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Mining: Naive Bayes Algorithm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Cross validation Folds: 10 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Accuracy: 41.118%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114" name="Shape 114"/>
          <p:cNvGraphicFramePr/>
          <p:nvPr/>
        </p:nvGraphicFramePr>
        <p:xfrm>
          <a:off x="767625" y="2900100"/>
          <a:ext cx="7239000" cy="2002215"/>
        </p:xfrm>
        <a:graphic>
          <a:graphicData uri="http://schemas.openxmlformats.org/drawingml/2006/table">
            <a:tbl>
              <a:tblPr>
                <a:noFill/>
                <a:tableStyleId>{19452C86-700E-41E9-BB66-1F27ADE55A89}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Crime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38.389%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Crime 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36.799%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location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40.158%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District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38.225%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Neighborhood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40.369%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Distribution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125" y="2709400"/>
            <a:ext cx="6854475" cy="21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625" y="1146037"/>
            <a:ext cx="4999449" cy="143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#2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Description: Violent crime, Arson, Theft, Larceny, Assault.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Cross validation Folds: 10 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Accuracy: 41.046%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151" name="Shape 151"/>
          <p:cNvGraphicFramePr/>
          <p:nvPr/>
        </p:nvGraphicFramePr>
        <p:xfrm>
          <a:off x="699550" y="2840100"/>
          <a:ext cx="7271800" cy="2034125"/>
        </p:xfrm>
        <a:graphic>
          <a:graphicData uri="http://schemas.openxmlformats.org/drawingml/2006/table">
            <a:tbl>
              <a:tblPr>
                <a:noFill/>
                <a:tableStyleId>{19452C86-700E-41E9-BB66-1F27ADE55A89}</a:tableStyleId>
              </a:tblPr>
              <a:tblGrid>
                <a:gridCol w="24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8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Crime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36.60%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Crime 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37.57%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location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40.50%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District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37.62%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Neighborhood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40.08%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#3	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Description : Violent Crime, Property crime, Larceny, Assault 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Cross validation Folds: 10 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 undersampled the Larceny data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Accuracy: 40.24%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164" name="Shape 164"/>
          <p:cNvGraphicFramePr/>
          <p:nvPr/>
        </p:nvGraphicFramePr>
        <p:xfrm>
          <a:off x="1042575" y="3090275"/>
          <a:ext cx="7239000" cy="2021090"/>
        </p:xfrm>
        <a:graphic>
          <a:graphicData uri="http://schemas.openxmlformats.org/drawingml/2006/table">
            <a:tbl>
              <a:tblPr>
                <a:noFill/>
                <a:tableStyleId>{19452C86-700E-41E9-BB66-1F27ADE55A89}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Crime 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33.32%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Crime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34.94%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Location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39.08%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District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36.06%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EFEFEF"/>
                          </a:solidFill>
                        </a:rPr>
                        <a:t>Neighborhood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EFEFEF"/>
                          </a:solidFill>
                        </a:rPr>
                        <a:t>38.73%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#4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Description : Violent Crime, Property crime.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Cross validation Folds: 10 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Accuracy: 61.32%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Hypothesis Baseline- The majority label classifier accuracy : 0.58 or 58%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 split the date into month and year.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177" name="Shape 177"/>
          <p:cNvGraphicFramePr/>
          <p:nvPr/>
        </p:nvGraphicFramePr>
        <p:xfrm>
          <a:off x="377075" y="3740650"/>
          <a:ext cx="8389850" cy="396210"/>
        </p:xfrm>
        <a:graphic>
          <a:graphicData uri="http://schemas.openxmlformats.org/drawingml/2006/table">
            <a:tbl>
              <a:tblPr>
                <a:noFill/>
                <a:tableStyleId>{19452C86-700E-41E9-BB66-1F27ADE55A89}</a:tableStyleId>
              </a:tblPr>
              <a:tblGrid>
                <a:gridCol w="120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8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CrimeMonth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CrimeYear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CrimeTIme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Location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District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</a:rPr>
                        <a:t>Accuracy=61.174%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Shape 178"/>
          <p:cNvGraphicFramePr/>
          <p:nvPr/>
        </p:nvGraphicFramePr>
        <p:xfrm>
          <a:off x="377075" y="4372625"/>
          <a:ext cx="5506125" cy="396210"/>
        </p:xfrm>
        <a:graphic>
          <a:graphicData uri="http://schemas.openxmlformats.org/drawingml/2006/table">
            <a:tbl>
              <a:tblPr>
                <a:noFill/>
                <a:tableStyleId>{19452C86-700E-41E9-BB66-1F27ADE55A89}</a:tableStyleId>
              </a:tblPr>
              <a:tblGrid>
                <a:gridCol w="129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CrimeYear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Location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</a:rPr>
                        <a:t>Accuracy=60.346%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76" y="1152475"/>
            <a:ext cx="8448824" cy="381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441</Words>
  <Application>Microsoft Office PowerPoint</Application>
  <PresentationFormat>On-screen Show (16:9)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Average</vt:lpstr>
      <vt:lpstr>Arial</vt:lpstr>
      <vt:lpstr>Oswald</vt:lpstr>
      <vt:lpstr>Ultra</vt:lpstr>
      <vt:lpstr>slate</vt:lpstr>
      <vt:lpstr>          Crime Type Prediction </vt:lpstr>
      <vt:lpstr>Introduction</vt:lpstr>
      <vt:lpstr>Data Preprocessing </vt:lpstr>
      <vt:lpstr>Classification  </vt:lpstr>
      <vt:lpstr>Class Distribution</vt:lpstr>
      <vt:lpstr>Iteration #2</vt:lpstr>
      <vt:lpstr>Iteration #3 </vt:lpstr>
      <vt:lpstr>Iteration #4</vt:lpstr>
      <vt:lpstr>Comparisons</vt:lpstr>
      <vt:lpstr>PowerPoint Presentation</vt:lpstr>
      <vt:lpstr>PowerPoint Presentation</vt:lpstr>
      <vt:lpstr>PowerPoint Presentation</vt:lpstr>
      <vt:lpstr>Hot Spots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Type Prediction</dc:title>
  <dc:creator>Sarthak Pathak</dc:creator>
  <cp:lastModifiedBy>Sarthak Pathak</cp:lastModifiedBy>
  <cp:revision>7</cp:revision>
  <dcterms:modified xsi:type="dcterms:W3CDTF">2017-03-20T18:39:15Z</dcterms:modified>
</cp:coreProperties>
</file>