
<file path=[Content_Types].xml><?xml version="1.0" encoding="utf-8"?>
<Types xmlns="http://schemas.openxmlformats.org/package/2006/content-types">
  <Default Extension="crdownload"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87" r:id="rId9"/>
    <p:sldId id="288" r:id="rId10"/>
    <p:sldId id="263" r:id="rId11"/>
    <p:sldId id="278" r:id="rId12"/>
    <p:sldId id="285" r:id="rId13"/>
    <p:sldId id="280" r:id="rId14"/>
    <p:sldId id="281" r:id="rId15"/>
    <p:sldId id="282" r:id="rId16"/>
    <p:sldId id="283" r:id="rId17"/>
    <p:sldId id="27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4" d="100"/>
          <a:sy n="74" d="100"/>
        </p:scale>
        <p:origin x="588"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C814-9D6E-80B7-9AF4-C3471E54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DA726-CD5C-259C-682E-A3715A185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0C3288-57B0-B597-5EE1-973445E24A66}"/>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5" name="Footer Placeholder 4">
            <a:extLst>
              <a:ext uri="{FF2B5EF4-FFF2-40B4-BE49-F238E27FC236}">
                <a16:creationId xmlns:a16="http://schemas.microsoft.com/office/drawing/2014/main" id="{B37E83C6-FFE8-BDC5-594D-5AE7B34D4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8C7A4-D183-3F03-5C50-1DA8FFF482FE}"/>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41370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240E-0FFF-3E3C-A1F7-0C705EBD91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F475BC-63B8-10A4-9A44-053BD093C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3747D-90FD-5690-31B4-BBE743273DBD}"/>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5" name="Footer Placeholder 4">
            <a:extLst>
              <a:ext uri="{FF2B5EF4-FFF2-40B4-BE49-F238E27FC236}">
                <a16:creationId xmlns:a16="http://schemas.microsoft.com/office/drawing/2014/main" id="{5DA013EC-C02A-01F7-74D5-92611A694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D4E58-1687-FE07-924A-DB4B60781676}"/>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21438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F8DC65-5FB5-D4B8-BB64-D17712F4F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9D7D1-2655-5DCE-E8EF-54C0701BD4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BF492-9FAD-1183-0C89-566919C565DE}"/>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5" name="Footer Placeholder 4">
            <a:extLst>
              <a:ext uri="{FF2B5EF4-FFF2-40B4-BE49-F238E27FC236}">
                <a16:creationId xmlns:a16="http://schemas.microsoft.com/office/drawing/2014/main" id="{57B801C2-FC0D-7255-B74A-888ABB175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26604-8C34-90B4-C022-709E4BA13AE7}"/>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49164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EFD7-6BCA-A87E-9617-A994077CC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56A8E-0401-3710-C81E-E4BF2C534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73605-3CE6-F14C-A106-05CF096A27EB}"/>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5" name="Footer Placeholder 4">
            <a:extLst>
              <a:ext uri="{FF2B5EF4-FFF2-40B4-BE49-F238E27FC236}">
                <a16:creationId xmlns:a16="http://schemas.microsoft.com/office/drawing/2014/main" id="{67BAC578-4EC6-F8AF-AACF-86DD614D4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9C14A-D896-7D81-B6B6-73703A8133A8}"/>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402604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D9D7-587A-ABF9-2AEB-A4AFA1F7F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0E938-D344-E08D-13F6-9EC549D0C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E9F55A-E08C-BC68-060A-AF445AB427ED}"/>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5" name="Footer Placeholder 4">
            <a:extLst>
              <a:ext uri="{FF2B5EF4-FFF2-40B4-BE49-F238E27FC236}">
                <a16:creationId xmlns:a16="http://schemas.microsoft.com/office/drawing/2014/main" id="{B7AB9AFA-7D4C-F3F1-B5B5-F4CC7730E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2A0BC-A3E6-3244-BBD5-7663845DBFBE}"/>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27613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EFA6-401E-AF94-6650-75BE89892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EE38A-42E2-36BA-5541-DFF243C9A4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456B0-23F0-700E-B97F-CEE1A37228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AA753-A394-1A63-92C2-B10EBE66B8E5}"/>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6" name="Footer Placeholder 5">
            <a:extLst>
              <a:ext uri="{FF2B5EF4-FFF2-40B4-BE49-F238E27FC236}">
                <a16:creationId xmlns:a16="http://schemas.microsoft.com/office/drawing/2014/main" id="{0E770C72-75AC-69A5-CE08-34AD7E59A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0BDD0-9150-8ACC-CFFB-35B0250FDCE4}"/>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089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7C58-E867-2222-B524-2812AEE18C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06034-C836-BB36-6899-AB98CD5BE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C73DBF-DA86-C2CA-81CF-7E8349613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E956A-D8B3-00CC-5EE7-AF7BEE3C1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3F1263-7BC4-C59C-1A81-DA5F416E4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10766-FABC-D69E-8BD1-6C4896F35F61}"/>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8" name="Footer Placeholder 7">
            <a:extLst>
              <a:ext uri="{FF2B5EF4-FFF2-40B4-BE49-F238E27FC236}">
                <a16:creationId xmlns:a16="http://schemas.microsoft.com/office/drawing/2014/main" id="{FBD471B8-86D9-AA20-8AC9-5690DE5E7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318081-8B2B-0A7E-FBF0-82D4EAB03666}"/>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40067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B88B-F7C4-17C2-CB90-DE6D0B32A6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6E749F-2075-F2D5-85AF-A1616C6153F1}"/>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4" name="Footer Placeholder 3">
            <a:extLst>
              <a:ext uri="{FF2B5EF4-FFF2-40B4-BE49-F238E27FC236}">
                <a16:creationId xmlns:a16="http://schemas.microsoft.com/office/drawing/2014/main" id="{175D0329-BCB6-509C-10A9-8CED6D0C8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F8CCDE-A31C-0E89-6671-010E48CC0208}"/>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44488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2BFED-D63C-AFAA-5BB8-902BE09EDEC2}"/>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3" name="Footer Placeholder 2">
            <a:extLst>
              <a:ext uri="{FF2B5EF4-FFF2-40B4-BE49-F238E27FC236}">
                <a16:creationId xmlns:a16="http://schemas.microsoft.com/office/drawing/2014/main" id="{D048C5B6-E754-7EB5-F659-286F05AAC8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004CCF-7F1F-34FA-ACB1-2581F638CAE2}"/>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33861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273A-B8E0-1591-2742-C52A7FC87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55313-E458-6F80-6AAC-5B68EAABC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D91FE-A141-15AF-8F35-4ADBB1C08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0075F-2D97-AADA-EA0E-016E7C7E12B6}"/>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6" name="Footer Placeholder 5">
            <a:extLst>
              <a:ext uri="{FF2B5EF4-FFF2-40B4-BE49-F238E27FC236}">
                <a16:creationId xmlns:a16="http://schemas.microsoft.com/office/drawing/2014/main" id="{D93A4C12-D67A-F9E0-2A53-B23381F5F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0CF0F-63B6-B122-9053-857BCAB6387D}"/>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6973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424E-5FB0-956B-54A3-1D865B8E4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F8999-6E7E-D4E4-9A9A-08DC22807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6E470E-290A-86B7-4F82-EBB44BE3C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61F62-3E7F-1451-7120-3AAA22D9FE5B}"/>
              </a:ext>
            </a:extLst>
          </p:cNvPr>
          <p:cNvSpPr>
            <a:spLocks noGrp="1"/>
          </p:cNvSpPr>
          <p:nvPr>
            <p:ph type="dt" sz="half" idx="10"/>
          </p:nvPr>
        </p:nvSpPr>
        <p:spPr/>
        <p:txBody>
          <a:bodyPr/>
          <a:lstStyle/>
          <a:p>
            <a:fld id="{F2BC5B78-5699-454C-A2F4-C3A740323716}" type="datetimeFigureOut">
              <a:rPr lang="en-US" smtClean="0"/>
              <a:t>4/5/2024</a:t>
            </a:fld>
            <a:endParaRPr lang="en-US"/>
          </a:p>
        </p:txBody>
      </p:sp>
      <p:sp>
        <p:nvSpPr>
          <p:cNvPr id="6" name="Footer Placeholder 5">
            <a:extLst>
              <a:ext uri="{FF2B5EF4-FFF2-40B4-BE49-F238E27FC236}">
                <a16:creationId xmlns:a16="http://schemas.microsoft.com/office/drawing/2014/main" id="{0F70E01B-668E-6CD1-B9C6-D3410B22A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E6A27-724A-6EAB-C05A-14C4AE7B19A3}"/>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04277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1B3032-2F78-D3CB-19BB-090E951AA0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651B7A-BDCE-1553-EA7F-4509B03EB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E7CB6-F0C9-B0E7-4C22-A4A9AD1710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5B78-5699-454C-A2F4-C3A740323716}" type="datetimeFigureOut">
              <a:rPr lang="en-US" smtClean="0"/>
              <a:t>4/5/2024</a:t>
            </a:fld>
            <a:endParaRPr lang="en-US"/>
          </a:p>
        </p:txBody>
      </p:sp>
      <p:sp>
        <p:nvSpPr>
          <p:cNvPr id="5" name="Footer Placeholder 4">
            <a:extLst>
              <a:ext uri="{FF2B5EF4-FFF2-40B4-BE49-F238E27FC236}">
                <a16:creationId xmlns:a16="http://schemas.microsoft.com/office/drawing/2014/main" id="{9B5F031B-21B0-21D8-ACD2-E9D291E27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944E58-5F3F-77DE-D729-929138E9A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50102-B8F3-47F7-BD2E-C95B9A505AA0}" type="slidenum">
              <a:rPr lang="en-US" smtClean="0"/>
              <a:t>‹#›</a:t>
            </a:fld>
            <a:endParaRPr lang="en-US"/>
          </a:p>
        </p:txBody>
      </p:sp>
    </p:spTree>
    <p:extLst>
      <p:ext uri="{BB962C8B-B14F-4D97-AF65-F5344CB8AC3E}">
        <p14:creationId xmlns:p14="http://schemas.microsoft.com/office/powerpoint/2010/main" val="52875046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crdownload"/><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1C122E-DD80-67CD-AB24-C9C1692C5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1847"/>
            <a:ext cx="12192000" cy="569180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a:extLst>
              <a:ext uri="{FF2B5EF4-FFF2-40B4-BE49-F238E27FC236}">
                <a16:creationId xmlns:a16="http://schemas.microsoft.com/office/drawing/2014/main" id="{DBAFA1A2-26E7-644A-9E2A-62E6CD958C3F}"/>
              </a:ext>
            </a:extLst>
          </p:cNvPr>
          <p:cNvSpPr>
            <a:spLocks noGrp="1"/>
          </p:cNvSpPr>
          <p:nvPr>
            <p:ph type="ctrTitle"/>
          </p:nvPr>
        </p:nvSpPr>
        <p:spPr>
          <a:xfrm>
            <a:off x="3433058" y="166822"/>
            <a:ext cx="7990315" cy="975025"/>
          </a:xfrm>
        </p:spPr>
        <p:txBody>
          <a:bodyPr>
            <a:normAutofit fontScale="90000"/>
          </a:bodyPr>
          <a:lstStyle/>
          <a:p>
            <a:r>
              <a:rPr lang="en-US" sz="8000" b="1" dirty="0">
                <a:latin typeface="Bahnschrift Condensed" panose="020B0502040204020203" pitchFamily="34" charset="0"/>
              </a:rPr>
              <a:t>HEALTHCARE ANALYSIS</a:t>
            </a:r>
          </a:p>
        </p:txBody>
      </p:sp>
      <p:sp>
        <p:nvSpPr>
          <p:cNvPr id="3" name="Subtitle 2">
            <a:extLst>
              <a:ext uri="{FF2B5EF4-FFF2-40B4-BE49-F238E27FC236}">
                <a16:creationId xmlns:a16="http://schemas.microsoft.com/office/drawing/2014/main" id="{748E228E-5B1E-BECC-6EAD-68612A56886F}"/>
              </a:ext>
            </a:extLst>
          </p:cNvPr>
          <p:cNvSpPr>
            <a:spLocks noGrp="1"/>
          </p:cNvSpPr>
          <p:nvPr>
            <p:ph type="subTitle" idx="1"/>
          </p:nvPr>
        </p:nvSpPr>
        <p:spPr>
          <a:xfrm>
            <a:off x="8259766" y="5926987"/>
            <a:ext cx="3703634" cy="906669"/>
          </a:xfrm>
        </p:spPr>
        <p:txBody>
          <a:bodyPr>
            <a:normAutofit/>
          </a:bodyPr>
          <a:lstStyle/>
          <a:p>
            <a:pPr algn="r"/>
            <a:r>
              <a:rPr lang="en-US" b="1" dirty="0">
                <a:latin typeface="Arial" panose="020B0604020202020204" pitchFamily="34" charset="0"/>
                <a:cs typeface="Arial" panose="020B0604020202020204" pitchFamily="34" charset="0"/>
              </a:rPr>
              <a:t>PRESENTED BY:-  </a:t>
            </a:r>
          </a:p>
          <a:p>
            <a:pPr algn="r"/>
            <a:r>
              <a:rPr lang="en-US" b="1">
                <a:latin typeface="Arial" panose="020B0604020202020204" pitchFamily="34" charset="0"/>
                <a:cs typeface="Arial" panose="020B0604020202020204" pitchFamily="34" charset="0"/>
              </a:rPr>
              <a:t>Anand Kumar</a:t>
            </a:r>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9D4C859-8C52-B758-0528-85133D3C3EBA}"/>
              </a:ext>
            </a:extLst>
          </p:cNvPr>
          <p:cNvPicPr>
            <a:picLocks noChangeAspect="1"/>
          </p:cNvPicPr>
          <p:nvPr/>
        </p:nvPicPr>
        <p:blipFill rotWithShape="1">
          <a:blip r:embed="rId3">
            <a:extLst>
              <a:ext uri="{28A0092B-C50C-407E-A947-70E740481C1C}">
                <a14:useLocalDpi xmlns:a14="http://schemas.microsoft.com/office/drawing/2010/main" val="0"/>
              </a:ext>
            </a:extLst>
          </a:blip>
          <a:srcRect t="26927" b="27754"/>
          <a:stretch/>
        </p:blipFill>
        <p:spPr>
          <a:xfrm>
            <a:off x="0" y="176176"/>
            <a:ext cx="3147101" cy="768626"/>
          </a:xfrm>
          <a:prstGeom prst="rect">
            <a:avLst/>
          </a:prstGeom>
        </p:spPr>
      </p:pic>
    </p:spTree>
    <p:extLst>
      <p:ext uri="{BB962C8B-B14F-4D97-AF65-F5344CB8AC3E}">
        <p14:creationId xmlns:p14="http://schemas.microsoft.com/office/powerpoint/2010/main" val="273878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6DC9B8-5D90-9BCF-CA15-54A734248BA7}"/>
              </a:ext>
            </a:extLst>
          </p:cNvPr>
          <p:cNvSpPr txBox="1"/>
          <p:nvPr/>
        </p:nvSpPr>
        <p:spPr>
          <a:xfrm>
            <a:off x="265044" y="2101984"/>
            <a:ext cx="11926956" cy="1569660"/>
          </a:xfrm>
          <a:prstGeom prst="rect">
            <a:avLst/>
          </a:prstGeom>
          <a:noFill/>
        </p:spPr>
        <p:txBody>
          <a:bodyPr wrap="square">
            <a:spAutoFit/>
          </a:bodyPr>
          <a:lstStyle/>
          <a:p>
            <a:pPr algn="ctr"/>
            <a:r>
              <a:rPr lang="en-US" sz="9600" b="1" dirty="0">
                <a:solidFill>
                  <a:schemeClr val="accent1">
                    <a:lumMod val="75000"/>
                  </a:schemeClr>
                </a:solidFill>
                <a:effectLst>
                  <a:outerShdw blurRad="38100" dist="38100" dir="2700000" algn="tl">
                    <a:srgbClr val="000000">
                      <a:alpha val="43137"/>
                    </a:srgbClr>
                  </a:outerShdw>
                </a:effectLst>
              </a:rPr>
              <a:t>KPI EXPLANATION</a:t>
            </a:r>
            <a:r>
              <a:rPr lang="en-US" sz="8000" dirty="0">
                <a:solidFill>
                  <a:schemeClr val="accent1">
                    <a:lumMod val="75000"/>
                  </a:schemeClr>
                </a:solidFill>
                <a:effectLst>
                  <a:outerShdw blurRad="38100" dist="38100" dir="2700000" algn="tl">
                    <a:srgbClr val="000000">
                      <a:alpha val="43137"/>
                    </a:srgbClr>
                  </a:outerShdw>
                </a:effectLst>
              </a:rPr>
              <a:t>   </a:t>
            </a:r>
            <a:r>
              <a:rPr lang="en-US" sz="8000" b="1" dirty="0">
                <a:solidFill>
                  <a:schemeClr val="accent1">
                    <a:lumMod val="75000"/>
                  </a:schemeClr>
                </a:solidFill>
                <a:effectLst>
                  <a:outerShdw blurRad="38100" dist="38100" dir="2700000" algn="tl">
                    <a:srgbClr val="000000">
                      <a:alpha val="43137"/>
                    </a:srgbClr>
                  </a:outerShdw>
                </a:effectLst>
              </a:rPr>
              <a:t>  </a:t>
            </a:r>
            <a:endParaRPr lang="en-IN" sz="9600"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021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AE50-1EAA-3845-B18A-C7C693BC7E7B}"/>
              </a:ext>
            </a:extLst>
          </p:cNvPr>
          <p:cNvSpPr>
            <a:spLocks noGrp="1"/>
          </p:cNvSpPr>
          <p:nvPr>
            <p:ph type="title"/>
          </p:nvPr>
        </p:nvSpPr>
        <p:spPr>
          <a:xfrm>
            <a:off x="593501" y="174625"/>
            <a:ext cx="9972899" cy="1499616"/>
          </a:xfrm>
        </p:spPr>
        <p:txBody>
          <a:bodyPr>
            <a:noAutofit/>
          </a:bodyPr>
          <a:lstStyle/>
          <a:p>
            <a:r>
              <a:rPr lang="en-US" sz="3200" b="1" dirty="0">
                <a:latin typeface="Aparajita" panose="02020603050405020304" pitchFamily="18" charset="0"/>
                <a:cs typeface="Aparajita" panose="02020603050405020304" pitchFamily="18" charset="0"/>
              </a:rPr>
              <a:t>1. NUMBER OF PATIENTS ACROSS VARIOUS SUMMARIES</a:t>
            </a:r>
          </a:p>
        </p:txBody>
      </p:sp>
      <p:sp>
        <p:nvSpPr>
          <p:cNvPr id="3" name="Content Placeholder 2">
            <a:extLst>
              <a:ext uri="{FF2B5EF4-FFF2-40B4-BE49-F238E27FC236}">
                <a16:creationId xmlns:a16="http://schemas.microsoft.com/office/drawing/2014/main" id="{9C8398CD-98E6-F831-219F-F2017F58AFBB}"/>
              </a:ext>
            </a:extLst>
          </p:cNvPr>
          <p:cNvSpPr>
            <a:spLocks noGrp="1"/>
          </p:cNvSpPr>
          <p:nvPr>
            <p:ph idx="1"/>
          </p:nvPr>
        </p:nvSpPr>
        <p:spPr>
          <a:xfrm>
            <a:off x="203201" y="1460500"/>
            <a:ext cx="5892800" cy="5032375"/>
          </a:xfrm>
        </p:spPr>
        <p:txBody>
          <a:bodyPr>
            <a:normAutofit/>
          </a:bodyPr>
          <a:lstStyle/>
          <a:p>
            <a:pPr>
              <a:buFont typeface="Wingdings" panose="05000000000000000000" pitchFamily="2" charset="2"/>
              <a:buChar char="v"/>
            </a:pPr>
            <a:r>
              <a:rPr lang="en-US" sz="2400" dirty="0"/>
              <a:t>Analyzing the number of patients across various summaries is a crucial KPI in dialysis healthcare analytics.</a:t>
            </a:r>
          </a:p>
          <a:p>
            <a:pPr>
              <a:buFont typeface="Wingdings" panose="05000000000000000000" pitchFamily="2" charset="2"/>
              <a:buChar char="v"/>
            </a:pPr>
            <a:r>
              <a:rPr lang="en-US" sz="2400" dirty="0"/>
              <a:t>It involves tracking the patient population trends, such as the total number of patients, patient demographics, and specific patient summaries (e.g., by age, gender, or medical conditions).</a:t>
            </a:r>
          </a:p>
          <a:p>
            <a:pPr>
              <a:buFont typeface="Wingdings" panose="05000000000000000000" pitchFamily="2" charset="2"/>
              <a:buChar char="v"/>
            </a:pPr>
            <a:r>
              <a:rPr lang="en-US" sz="2400" dirty="0"/>
              <a:t>This KPI provides insights into the demand for dialysis services, helps in capacity planning, and assists healthcare providers in delivering personalized care based on patient characteristics</a:t>
            </a:r>
          </a:p>
        </p:txBody>
      </p:sp>
      <p:pic>
        <p:nvPicPr>
          <p:cNvPr id="5" name="Picture 4">
            <a:extLst>
              <a:ext uri="{FF2B5EF4-FFF2-40B4-BE49-F238E27FC236}">
                <a16:creationId xmlns:a16="http://schemas.microsoft.com/office/drawing/2014/main" id="{DA36ECC4-6F93-0611-2A26-C4FC046CEDF6}"/>
              </a:ext>
            </a:extLst>
          </p:cNvPr>
          <p:cNvPicPr>
            <a:picLocks noChangeAspect="1"/>
          </p:cNvPicPr>
          <p:nvPr/>
        </p:nvPicPr>
        <p:blipFill>
          <a:blip r:embed="rId2"/>
          <a:stretch>
            <a:fillRect/>
          </a:stretch>
        </p:blipFill>
        <p:spPr>
          <a:xfrm>
            <a:off x="6499174" y="1687957"/>
            <a:ext cx="5692826" cy="3931322"/>
          </a:xfrm>
          <a:prstGeom prst="rect">
            <a:avLst/>
          </a:prstGeom>
        </p:spPr>
      </p:pic>
    </p:spTree>
    <p:extLst>
      <p:ext uri="{BB962C8B-B14F-4D97-AF65-F5344CB8AC3E}">
        <p14:creationId xmlns:p14="http://schemas.microsoft.com/office/powerpoint/2010/main" val="407609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3023FE8-26C3-7B4A-D5A4-437385EBC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309DB-4E8B-F249-001E-75C28F178F86}"/>
              </a:ext>
            </a:extLst>
          </p:cNvPr>
          <p:cNvSpPr>
            <a:spLocks noGrp="1"/>
          </p:cNvSpPr>
          <p:nvPr>
            <p:ph type="title"/>
          </p:nvPr>
        </p:nvSpPr>
        <p:spPr>
          <a:xfrm>
            <a:off x="660400" y="837327"/>
            <a:ext cx="10515600" cy="944405"/>
          </a:xfrm>
        </p:spPr>
        <p:txBody>
          <a:bodyPr>
            <a:normAutofit fontScale="90000"/>
          </a:bodyPr>
          <a:lstStyle/>
          <a:p>
            <a:r>
              <a:rPr lang="en-IN" b="1" dirty="0">
                <a:latin typeface="Aparajita" panose="02020603050405020304" pitchFamily="18" charset="0"/>
                <a:cs typeface="Aparajita" panose="02020603050405020304" pitchFamily="18" charset="0"/>
              </a:rPr>
              <a:t>2.Profit Vs Non-Profit Stats</a:t>
            </a:r>
            <a:br>
              <a:rPr lang="en-IN" dirty="0">
                <a:latin typeface="+mj-lt"/>
              </a:rPr>
            </a:br>
            <a:endParaRPr lang="en-US" dirty="0"/>
          </a:p>
        </p:txBody>
      </p:sp>
      <p:sp>
        <p:nvSpPr>
          <p:cNvPr id="3" name="Content Placeholder 2">
            <a:extLst>
              <a:ext uri="{FF2B5EF4-FFF2-40B4-BE49-F238E27FC236}">
                <a16:creationId xmlns:a16="http://schemas.microsoft.com/office/drawing/2014/main" id="{36DDF4B6-ADB3-0CBA-D88D-E9C14541C6FD}"/>
              </a:ext>
            </a:extLst>
          </p:cNvPr>
          <p:cNvSpPr>
            <a:spLocks noGrp="1"/>
          </p:cNvSpPr>
          <p:nvPr>
            <p:ph idx="1"/>
          </p:nvPr>
        </p:nvSpPr>
        <p:spPr>
          <a:xfrm>
            <a:off x="554865" y="1902898"/>
            <a:ext cx="6953518" cy="4351338"/>
          </a:xfrm>
        </p:spPr>
        <p:txBody>
          <a:bodyPr>
            <a:normAutofit fontScale="92500" lnSpcReduction="20000"/>
          </a:bodyPr>
          <a:lstStyle/>
          <a:p>
            <a:r>
              <a:rPr lang="en-US" dirty="0"/>
              <a:t>Comparing the financial performance of profit- driven and non-profit organizations is an important aspect of dialysis healthcare analytics.</a:t>
            </a:r>
          </a:p>
          <a:p>
            <a:r>
              <a:rPr lang="en-US" dirty="0"/>
              <a:t>This analysis involves examining key financial metrics, such as revenue, expenses, profit margins, and return on investment, to understand the economic landscape of the dialysis care sector.</a:t>
            </a:r>
          </a:p>
          <a:p>
            <a:r>
              <a:rPr lang="en-US" dirty="0"/>
              <a:t>It helps identify the differences in financial outcomes between profit and non-profit organizations and enables stakeholders to make informed decisions regarding resource allocation, cost management, and sustainability of care.</a:t>
            </a:r>
          </a:p>
        </p:txBody>
      </p:sp>
      <p:pic>
        <p:nvPicPr>
          <p:cNvPr id="9" name="Picture 8">
            <a:extLst>
              <a:ext uri="{FF2B5EF4-FFF2-40B4-BE49-F238E27FC236}">
                <a16:creationId xmlns:a16="http://schemas.microsoft.com/office/drawing/2014/main" id="{328C2061-D74A-FD7A-8AE6-44B4424D716B}"/>
              </a:ext>
            </a:extLst>
          </p:cNvPr>
          <p:cNvPicPr>
            <a:picLocks noChangeAspect="1"/>
          </p:cNvPicPr>
          <p:nvPr/>
        </p:nvPicPr>
        <p:blipFill>
          <a:blip r:embed="rId2"/>
          <a:stretch>
            <a:fillRect/>
          </a:stretch>
        </p:blipFill>
        <p:spPr>
          <a:xfrm>
            <a:off x="7775345" y="2108200"/>
            <a:ext cx="4416655" cy="3440270"/>
          </a:xfrm>
          <a:prstGeom prst="rect">
            <a:avLst/>
          </a:prstGeom>
        </p:spPr>
      </p:pic>
    </p:spTree>
    <p:extLst>
      <p:ext uri="{BB962C8B-B14F-4D97-AF65-F5344CB8AC3E}">
        <p14:creationId xmlns:p14="http://schemas.microsoft.com/office/powerpoint/2010/main" val="202119092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FB0AF-C071-6CD0-8C95-5A5F0B87064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754E0B1-1A14-235E-3B94-E3072DD183AA}"/>
              </a:ext>
            </a:extLst>
          </p:cNvPr>
          <p:cNvPicPr>
            <a:picLocks noChangeAspect="1"/>
          </p:cNvPicPr>
          <p:nvPr/>
        </p:nvPicPr>
        <p:blipFill>
          <a:blip r:embed="rId2"/>
          <a:stretch>
            <a:fillRect/>
          </a:stretch>
        </p:blipFill>
        <p:spPr>
          <a:xfrm>
            <a:off x="6362700" y="1981199"/>
            <a:ext cx="5829300" cy="3474603"/>
          </a:xfrm>
          <a:prstGeom prst="rect">
            <a:avLst/>
          </a:prstGeom>
        </p:spPr>
      </p:pic>
      <p:sp>
        <p:nvSpPr>
          <p:cNvPr id="2" name="Title 1">
            <a:extLst>
              <a:ext uri="{FF2B5EF4-FFF2-40B4-BE49-F238E27FC236}">
                <a16:creationId xmlns:a16="http://schemas.microsoft.com/office/drawing/2014/main" id="{ADACD238-0944-CE8A-7BAC-F4FEFDBCEC38}"/>
              </a:ext>
            </a:extLst>
          </p:cNvPr>
          <p:cNvSpPr>
            <a:spLocks noGrp="1"/>
          </p:cNvSpPr>
          <p:nvPr>
            <p:ph type="title"/>
          </p:nvPr>
        </p:nvSpPr>
        <p:spPr>
          <a:xfrm>
            <a:off x="368300" y="655636"/>
            <a:ext cx="10515600" cy="1325563"/>
          </a:xfrm>
        </p:spPr>
        <p:txBody>
          <a:bodyPr>
            <a:normAutofit fontScale="90000"/>
          </a:bodyPr>
          <a:lstStyle/>
          <a:p>
            <a:r>
              <a:rPr lang="en-IN" sz="3600" b="1" dirty="0">
                <a:latin typeface="Aparajita" panose="02020603050405020304" pitchFamily="18" charset="0"/>
                <a:cs typeface="Aparajita" panose="02020603050405020304" pitchFamily="18" charset="0"/>
              </a:rPr>
              <a:t>3. CHAIN ORGANIZATIONS W.R.T. TOTAL PERFORMANCE SCORE AS NO SCORE</a:t>
            </a:r>
            <a:br>
              <a:rPr lang="en-IN" dirty="0">
                <a:latin typeface="+mj-lt"/>
              </a:rPr>
            </a:br>
            <a:endParaRPr lang="en-US" dirty="0"/>
          </a:p>
        </p:txBody>
      </p:sp>
      <p:sp>
        <p:nvSpPr>
          <p:cNvPr id="3" name="Content Placeholder 2">
            <a:extLst>
              <a:ext uri="{FF2B5EF4-FFF2-40B4-BE49-F238E27FC236}">
                <a16:creationId xmlns:a16="http://schemas.microsoft.com/office/drawing/2014/main" id="{66133822-51FE-83F3-923C-D34A5F335D2E}"/>
              </a:ext>
            </a:extLst>
          </p:cNvPr>
          <p:cNvSpPr>
            <a:spLocks noGrp="1"/>
          </p:cNvSpPr>
          <p:nvPr>
            <p:ph idx="1"/>
          </p:nvPr>
        </p:nvSpPr>
        <p:spPr>
          <a:xfrm>
            <a:off x="203200" y="1825625"/>
            <a:ext cx="6159500" cy="4351338"/>
          </a:xfrm>
        </p:spPr>
        <p:txBody>
          <a:bodyPr>
            <a:normAutofit fontScale="85000" lnSpcReduction="10000"/>
          </a:bodyPr>
          <a:lstStyle/>
          <a:p>
            <a:r>
              <a:rPr lang="en-US" b="0" i="0" dirty="0">
                <a:effectLst/>
                <a:latin typeface="Palatino Linotype" panose="02040502050505030304" pitchFamily="18" charset="0"/>
              </a:rPr>
              <a:t>Assessing chain organizations based on their total performance score, particularly those with no score, is a significant KPI in dialysis healthcare analytics. </a:t>
            </a:r>
          </a:p>
          <a:p>
            <a:r>
              <a:rPr lang="en-US" b="0" i="0" dirty="0">
                <a:effectLst/>
                <a:latin typeface="Palatino Linotype" panose="02040502050505030304" pitchFamily="18" charset="0"/>
              </a:rPr>
              <a:t>The total performance score evaluates various quality measures, patient outcomes, and adherence to best practices. </a:t>
            </a:r>
          </a:p>
          <a:p>
            <a:r>
              <a:rPr lang="en-US" b="0" i="0" dirty="0">
                <a:effectLst/>
                <a:latin typeface="Palatino Linotype" panose="02040502050505030304" pitchFamily="18" charset="0"/>
              </a:rPr>
              <a:t>By analyzing chain organizations in terms of their total performance score, healthcare providers can identify areas of improvement, benchmark against industry standards, and promote quality care delivery across different chains.</a:t>
            </a:r>
            <a:endParaRPr lang="en-US" dirty="0">
              <a:latin typeface="Palatino Linotype" panose="02040502050505030304" pitchFamily="18" charset="0"/>
            </a:endParaRPr>
          </a:p>
        </p:txBody>
      </p:sp>
    </p:spTree>
    <p:extLst>
      <p:ext uri="{BB962C8B-B14F-4D97-AF65-F5344CB8AC3E}">
        <p14:creationId xmlns:p14="http://schemas.microsoft.com/office/powerpoint/2010/main" val="100322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243CB-5129-EC88-1B32-E6244AD69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A16A4-5E35-657F-670F-7F4D37F33A9E}"/>
              </a:ext>
            </a:extLst>
          </p:cNvPr>
          <p:cNvSpPr>
            <a:spLocks noGrp="1"/>
          </p:cNvSpPr>
          <p:nvPr>
            <p:ph type="title"/>
          </p:nvPr>
        </p:nvSpPr>
        <p:spPr/>
        <p:txBody>
          <a:bodyPr>
            <a:normAutofit fontScale="90000"/>
          </a:bodyPr>
          <a:lstStyle/>
          <a:p>
            <a:pPr marL="342900" indent="-342900"/>
            <a:br>
              <a:rPr lang="en-IN" dirty="0">
                <a:latin typeface="+mj-lt"/>
              </a:rPr>
            </a:br>
            <a:r>
              <a:rPr lang="en-IN" b="1" dirty="0">
                <a:latin typeface="Aparajita" panose="02020603050405020304" pitchFamily="18" charset="0"/>
                <a:cs typeface="Aparajita" panose="02020603050405020304" pitchFamily="18" charset="0"/>
              </a:rPr>
              <a:t>4.Dialysis Stations Stats</a:t>
            </a:r>
            <a:br>
              <a:rPr lang="en-IN" dirty="0">
                <a:latin typeface="+mj-lt"/>
              </a:rPr>
            </a:br>
            <a:endParaRPr lang="en-US" dirty="0"/>
          </a:p>
        </p:txBody>
      </p:sp>
      <p:sp>
        <p:nvSpPr>
          <p:cNvPr id="3" name="Content Placeholder 2">
            <a:extLst>
              <a:ext uri="{FF2B5EF4-FFF2-40B4-BE49-F238E27FC236}">
                <a16:creationId xmlns:a16="http://schemas.microsoft.com/office/drawing/2014/main" id="{FEA6AF34-AC7D-3C4C-83D3-C89D762EBB05}"/>
              </a:ext>
            </a:extLst>
          </p:cNvPr>
          <p:cNvSpPr>
            <a:spLocks noGrp="1"/>
          </p:cNvSpPr>
          <p:nvPr>
            <p:ph idx="1"/>
          </p:nvPr>
        </p:nvSpPr>
        <p:spPr>
          <a:xfrm>
            <a:off x="838200" y="1690688"/>
            <a:ext cx="11112500" cy="3098800"/>
          </a:xfrm>
        </p:spPr>
        <p:txBody>
          <a:bodyPr>
            <a:normAutofit/>
          </a:bodyPr>
          <a:lstStyle/>
          <a:p>
            <a:r>
              <a:rPr lang="en-US" sz="2000" b="0" i="0" dirty="0">
                <a:effectLst/>
                <a:latin typeface="Roboto" panose="02000000000000000000" pitchFamily="2" charset="0"/>
              </a:rPr>
              <a:t>Monitoring dialysis stations' statistics is an essential KPI for dialysis healthcare analytics.</a:t>
            </a:r>
          </a:p>
          <a:p>
            <a:r>
              <a:rPr lang="en-US" sz="2000" b="0" i="0" dirty="0">
                <a:effectLst/>
                <a:latin typeface="Roboto" panose="02000000000000000000" pitchFamily="2" charset="0"/>
              </a:rPr>
              <a:t>This involves tracking the number of dialysis stations, their utilization rates, availability, and efficiency of operations.</a:t>
            </a:r>
          </a:p>
          <a:p>
            <a:r>
              <a:rPr lang="en-US" sz="2000" b="0" i="0" dirty="0">
                <a:effectLst/>
                <a:latin typeface="Roboto" panose="02000000000000000000" pitchFamily="2" charset="0"/>
              </a:rPr>
              <a:t>By analyzing these statistics, healthcare providers can optimize resource allocation, identify areas of underutilization or overcrowding, ensure equitable access to dialysis services, and improve overall operational efficiency in delivering care</a:t>
            </a:r>
            <a:endParaRPr lang="en-US" sz="2000" dirty="0"/>
          </a:p>
        </p:txBody>
      </p:sp>
      <p:pic>
        <p:nvPicPr>
          <p:cNvPr id="9" name="Picture 8">
            <a:extLst>
              <a:ext uri="{FF2B5EF4-FFF2-40B4-BE49-F238E27FC236}">
                <a16:creationId xmlns:a16="http://schemas.microsoft.com/office/drawing/2014/main" id="{29A4245A-F74D-8F67-2806-1F9C13572904}"/>
              </a:ext>
            </a:extLst>
          </p:cNvPr>
          <p:cNvPicPr>
            <a:picLocks noChangeAspect="1"/>
          </p:cNvPicPr>
          <p:nvPr/>
        </p:nvPicPr>
        <p:blipFill>
          <a:blip r:embed="rId2"/>
          <a:stretch>
            <a:fillRect/>
          </a:stretch>
        </p:blipFill>
        <p:spPr>
          <a:xfrm>
            <a:off x="4390804" y="4127500"/>
            <a:ext cx="7559896" cy="2603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5530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59800-9136-35D7-A50C-78F354AADC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6BD43-2CBC-E0ED-8715-73C95A165672}"/>
              </a:ext>
            </a:extLst>
          </p:cNvPr>
          <p:cNvSpPr>
            <a:spLocks noGrp="1"/>
          </p:cNvSpPr>
          <p:nvPr>
            <p:ph type="title"/>
          </p:nvPr>
        </p:nvSpPr>
        <p:spPr/>
        <p:txBody>
          <a:bodyPr/>
          <a:lstStyle/>
          <a:p>
            <a:r>
              <a:rPr lang="en-IN" sz="4000" b="1" dirty="0">
                <a:latin typeface="Aparajita" panose="02020603050405020304" pitchFamily="18" charset="0"/>
                <a:cs typeface="Aparajita" panose="02020603050405020304" pitchFamily="18" charset="0"/>
              </a:rPr>
              <a:t>5. # of Category Text  - As Expected</a:t>
            </a:r>
            <a:br>
              <a:rPr lang="en-IN" dirty="0">
                <a:latin typeface="+mj-lt"/>
              </a:rPr>
            </a:br>
            <a:endParaRPr lang="en-US" dirty="0"/>
          </a:p>
        </p:txBody>
      </p:sp>
      <p:sp>
        <p:nvSpPr>
          <p:cNvPr id="3" name="Content Placeholder 2">
            <a:extLst>
              <a:ext uri="{FF2B5EF4-FFF2-40B4-BE49-F238E27FC236}">
                <a16:creationId xmlns:a16="http://schemas.microsoft.com/office/drawing/2014/main" id="{25769617-DAB3-1797-D102-80D0A717F117}"/>
              </a:ext>
            </a:extLst>
          </p:cNvPr>
          <p:cNvSpPr>
            <a:spLocks noGrp="1"/>
          </p:cNvSpPr>
          <p:nvPr>
            <p:ph idx="1"/>
          </p:nvPr>
        </p:nvSpPr>
        <p:spPr>
          <a:xfrm>
            <a:off x="520700" y="1299590"/>
            <a:ext cx="4660899" cy="2583038"/>
          </a:xfrm>
        </p:spPr>
        <p:txBody>
          <a:bodyPr>
            <a:normAutofit/>
          </a:bodyPr>
          <a:lstStyle/>
          <a:p>
            <a:r>
              <a:rPr lang="en-US" dirty="0"/>
              <a:t>Analyzing the # of category text, such as patient classifications or other relevant criteria, is an important KPI in dialysis healthcare analytics.</a:t>
            </a:r>
          </a:p>
        </p:txBody>
      </p:sp>
      <p:pic>
        <p:nvPicPr>
          <p:cNvPr id="5" name="Picture 4">
            <a:extLst>
              <a:ext uri="{FF2B5EF4-FFF2-40B4-BE49-F238E27FC236}">
                <a16:creationId xmlns:a16="http://schemas.microsoft.com/office/drawing/2014/main" id="{E099FC85-0DF0-0D94-ADFD-7716CBA27BBA}"/>
              </a:ext>
            </a:extLst>
          </p:cNvPr>
          <p:cNvPicPr>
            <a:picLocks noChangeAspect="1"/>
          </p:cNvPicPr>
          <p:nvPr/>
        </p:nvPicPr>
        <p:blipFill>
          <a:blip r:embed="rId2"/>
          <a:stretch>
            <a:fillRect/>
          </a:stretch>
        </p:blipFill>
        <p:spPr>
          <a:xfrm>
            <a:off x="5181599" y="1150586"/>
            <a:ext cx="7010401" cy="2514951"/>
          </a:xfrm>
          <a:prstGeom prst="rect">
            <a:avLst/>
          </a:prstGeom>
        </p:spPr>
      </p:pic>
      <p:sp>
        <p:nvSpPr>
          <p:cNvPr id="6" name="TextBox 5">
            <a:extLst>
              <a:ext uri="{FF2B5EF4-FFF2-40B4-BE49-F238E27FC236}">
                <a16:creationId xmlns:a16="http://schemas.microsoft.com/office/drawing/2014/main" id="{E6C3BA08-F43D-A7FC-FC75-ED4EB05A1278}"/>
              </a:ext>
            </a:extLst>
          </p:cNvPr>
          <p:cNvSpPr txBox="1"/>
          <p:nvPr/>
        </p:nvSpPr>
        <p:spPr>
          <a:xfrm>
            <a:off x="520700" y="3665537"/>
            <a:ext cx="11430000" cy="2824363"/>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800" dirty="0"/>
              <a:t>It involves categorizing patients based on specific criteria and examining their outcomes.</a:t>
            </a:r>
          </a:p>
          <a:p>
            <a:pPr marL="228600" indent="-228600">
              <a:lnSpc>
                <a:spcPct val="90000"/>
              </a:lnSpc>
              <a:spcBef>
                <a:spcPts val="1000"/>
              </a:spcBef>
              <a:buFont typeface="Arial" panose="020B0604020202020204" pitchFamily="34" charset="0"/>
              <a:buChar char="•"/>
            </a:pPr>
            <a:r>
              <a:rPr lang="en-US" sz="2800" dirty="0"/>
              <a:t> By comparing these outcomes with expectations, healthcare providers can assess the effectiveness of different treatment plans, identify patterns, and tailor care strategies to specific patient categories, ultimately improving the quality of care provided.</a:t>
            </a:r>
          </a:p>
          <a:p>
            <a:endParaRPr lang="en-US" dirty="0"/>
          </a:p>
        </p:txBody>
      </p:sp>
    </p:spTree>
    <p:extLst>
      <p:ext uri="{BB962C8B-B14F-4D97-AF65-F5344CB8AC3E}">
        <p14:creationId xmlns:p14="http://schemas.microsoft.com/office/powerpoint/2010/main" val="92200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173F7-51FB-B501-3247-4F049D64D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42F1B4-C7F5-08D4-3264-359270CB4BB0}"/>
              </a:ext>
            </a:extLst>
          </p:cNvPr>
          <p:cNvSpPr>
            <a:spLocks noGrp="1"/>
          </p:cNvSpPr>
          <p:nvPr>
            <p:ph type="title"/>
          </p:nvPr>
        </p:nvSpPr>
        <p:spPr/>
        <p:txBody>
          <a:bodyPr/>
          <a:lstStyle/>
          <a:p>
            <a:r>
              <a:rPr lang="en-IN" sz="4000" b="1" dirty="0">
                <a:latin typeface="Aparajita" panose="02020603050405020304" pitchFamily="18" charset="0"/>
                <a:cs typeface="Aparajita" panose="02020603050405020304" pitchFamily="18" charset="0"/>
              </a:rPr>
              <a:t>6.Average Payment Reduction Rate</a:t>
            </a:r>
            <a:br>
              <a:rPr lang="en-IN" dirty="0">
                <a:latin typeface="+mj-lt"/>
              </a:rPr>
            </a:br>
            <a:endParaRPr lang="en-US" dirty="0"/>
          </a:p>
        </p:txBody>
      </p:sp>
      <p:sp>
        <p:nvSpPr>
          <p:cNvPr id="3" name="Content Placeholder 2">
            <a:extLst>
              <a:ext uri="{FF2B5EF4-FFF2-40B4-BE49-F238E27FC236}">
                <a16:creationId xmlns:a16="http://schemas.microsoft.com/office/drawing/2014/main" id="{BF55E3D0-636D-1F37-9D97-BF3945EBEF97}"/>
              </a:ext>
            </a:extLst>
          </p:cNvPr>
          <p:cNvSpPr>
            <a:spLocks noGrp="1"/>
          </p:cNvSpPr>
          <p:nvPr>
            <p:ph idx="1"/>
          </p:nvPr>
        </p:nvSpPr>
        <p:spPr>
          <a:xfrm>
            <a:off x="838200" y="1825625"/>
            <a:ext cx="6832600" cy="1484312"/>
          </a:xfrm>
        </p:spPr>
        <p:txBody>
          <a:bodyPr>
            <a:normAutofit/>
          </a:bodyPr>
          <a:lstStyle/>
          <a:p>
            <a:r>
              <a:rPr lang="en-US" b="0" i="0" dirty="0">
                <a:effectLst/>
                <a:latin typeface="Roboto" panose="02000000000000000000" pitchFamily="2" charset="0"/>
              </a:rPr>
              <a:t>Monitoring the average payment reduction rate is a critical KPI in dialysis healthcare analytics.</a:t>
            </a:r>
          </a:p>
          <a:p>
            <a:pPr marL="0" indent="0">
              <a:buNone/>
            </a:pPr>
            <a:endParaRPr lang="en-US" dirty="0"/>
          </a:p>
        </p:txBody>
      </p:sp>
      <p:pic>
        <p:nvPicPr>
          <p:cNvPr id="5" name="Picture 4">
            <a:extLst>
              <a:ext uri="{FF2B5EF4-FFF2-40B4-BE49-F238E27FC236}">
                <a16:creationId xmlns:a16="http://schemas.microsoft.com/office/drawing/2014/main" id="{91A967E1-A15A-A651-1FA9-18FF28C760B4}"/>
              </a:ext>
            </a:extLst>
          </p:cNvPr>
          <p:cNvPicPr>
            <a:picLocks noChangeAspect="1"/>
          </p:cNvPicPr>
          <p:nvPr/>
        </p:nvPicPr>
        <p:blipFill>
          <a:blip r:embed="rId2"/>
          <a:stretch>
            <a:fillRect/>
          </a:stretch>
        </p:blipFill>
        <p:spPr>
          <a:xfrm>
            <a:off x="8580324" y="1825625"/>
            <a:ext cx="3175301" cy="1484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ontent Placeholder 2">
            <a:extLst>
              <a:ext uri="{FF2B5EF4-FFF2-40B4-BE49-F238E27FC236}">
                <a16:creationId xmlns:a16="http://schemas.microsoft.com/office/drawing/2014/main" id="{F58477E1-498D-57BC-9CAC-8BBD0A4C4D07}"/>
              </a:ext>
            </a:extLst>
          </p:cNvPr>
          <p:cNvSpPr txBox="1">
            <a:spLocks/>
          </p:cNvSpPr>
          <p:nvPr/>
        </p:nvSpPr>
        <p:spPr>
          <a:xfrm>
            <a:off x="838200" y="3429000"/>
            <a:ext cx="11214100" cy="26955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Roboto" panose="02000000000000000000" pitchFamily="2" charset="0"/>
              </a:rPr>
              <a:t>It measures the rate at which payments for dialysis services are reduced, such as through reimbursement adjustments or contractual agreements.</a:t>
            </a:r>
          </a:p>
          <a:p>
            <a:r>
              <a:rPr lang="en-US" dirty="0">
                <a:latin typeface="Roboto" panose="02000000000000000000" pitchFamily="2" charset="0"/>
              </a:rPr>
              <a:t>By analyzing this KPI, healthcare providers can assess their financial performance, identify factors contributing to payment reductions, and develop strategies to mitigate the impact on revenue while maintaining high-quality care standards.</a:t>
            </a:r>
            <a:endParaRPr lang="en-US" dirty="0"/>
          </a:p>
        </p:txBody>
      </p:sp>
    </p:spTree>
    <p:extLst>
      <p:ext uri="{BB962C8B-B14F-4D97-AF65-F5344CB8AC3E}">
        <p14:creationId xmlns:p14="http://schemas.microsoft.com/office/powerpoint/2010/main" val="407004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2A01-A523-BD63-9DC2-1EB748B9C8AB}"/>
              </a:ext>
            </a:extLst>
          </p:cNvPr>
          <p:cNvSpPr>
            <a:spLocks noGrp="1"/>
          </p:cNvSpPr>
          <p:nvPr>
            <p:ph type="title"/>
          </p:nvPr>
        </p:nvSpPr>
        <p:spPr>
          <a:xfrm>
            <a:off x="838200" y="365126"/>
            <a:ext cx="10515600" cy="933588"/>
          </a:xfrm>
        </p:spPr>
        <p:txBody>
          <a:bodyPr/>
          <a:lstStyle/>
          <a:p>
            <a:r>
              <a:rPr lang="en-US" sz="4000" b="1" dirty="0">
                <a:latin typeface="Aparajita" panose="02020603050405020304" pitchFamily="18" charset="0"/>
                <a:cs typeface="Aparajita" panose="02020603050405020304" pitchFamily="18" charset="0"/>
              </a:rPr>
              <a:t>CONCLUSION</a:t>
            </a:r>
          </a:p>
        </p:txBody>
      </p:sp>
      <p:sp>
        <p:nvSpPr>
          <p:cNvPr id="3" name="Content Placeholder 2">
            <a:extLst>
              <a:ext uri="{FF2B5EF4-FFF2-40B4-BE49-F238E27FC236}">
                <a16:creationId xmlns:a16="http://schemas.microsoft.com/office/drawing/2014/main" id="{4F285159-E543-6F8A-51BC-BF7A3F6C5C20}"/>
              </a:ext>
            </a:extLst>
          </p:cNvPr>
          <p:cNvSpPr>
            <a:spLocks noGrp="1"/>
          </p:cNvSpPr>
          <p:nvPr>
            <p:ph idx="1"/>
          </p:nvPr>
        </p:nvSpPr>
        <p:spPr>
          <a:xfrm>
            <a:off x="838200" y="1298714"/>
            <a:ext cx="10200861" cy="4878249"/>
          </a:xfrm>
        </p:spPr>
        <p:txBody>
          <a:bodyPr>
            <a:normAutofit/>
          </a:bodyPr>
          <a:lstStyle/>
          <a:p>
            <a:r>
              <a:rPr lang="en-US" sz="1600" b="0" i="0" dirty="0">
                <a:effectLst/>
                <a:latin typeface="Roboto" panose="02000000000000000000" pitchFamily="2" charset="0"/>
              </a:rPr>
              <a:t>Survival summary has the highest patient count, indicating positive outcomes, while </a:t>
            </a:r>
            <a:r>
              <a:rPr lang="en-US" sz="1600" b="0" i="0" dirty="0" err="1">
                <a:effectLst/>
                <a:latin typeface="Roboto" panose="02000000000000000000" pitchFamily="2" charset="0"/>
              </a:rPr>
              <a:t>npcr</a:t>
            </a:r>
            <a:r>
              <a:rPr lang="en-US" sz="1600" b="0" i="0" dirty="0">
                <a:effectLst/>
                <a:latin typeface="Roboto" panose="02000000000000000000" pitchFamily="2" charset="0"/>
              </a:rPr>
              <a:t> summary has the lowest count. </a:t>
            </a:r>
          </a:p>
          <a:p>
            <a:r>
              <a:rPr lang="en-US" sz="1600" b="0" i="0" dirty="0">
                <a:effectLst/>
                <a:latin typeface="Roboto" panose="02000000000000000000" pitchFamily="2" charset="0"/>
              </a:rPr>
              <a:t>The count of profitable facilities decreased from 2018 to 2020, signaling a concerning trend. DAVITA and Fresenius Medical Care have a majority of profitable facilities</a:t>
            </a:r>
          </a:p>
          <a:p>
            <a:r>
              <a:rPr lang="en-US" sz="1600" b="0" i="0" dirty="0">
                <a:effectLst/>
                <a:latin typeface="Roboto" panose="02000000000000000000" pitchFamily="2" charset="0"/>
              </a:rPr>
              <a:t> Approximately 88.75% of facilities generate profit, while non-profit facilities need analysis.</a:t>
            </a:r>
          </a:p>
          <a:p>
            <a:r>
              <a:rPr lang="en-US" sz="1600" b="0" i="0" dirty="0">
                <a:effectLst/>
                <a:latin typeface="Roboto" panose="02000000000000000000" pitchFamily="2" charset="0"/>
              </a:rPr>
              <a:t> The highest performance score was recorded in 1969, while the lowest was in 1971. </a:t>
            </a:r>
          </a:p>
          <a:p>
            <a:r>
              <a:rPr lang="en-US" sz="1600" b="0" i="0" dirty="0">
                <a:effectLst/>
                <a:latin typeface="Roboto" panose="02000000000000000000" pitchFamily="2" charset="0"/>
              </a:rPr>
              <a:t> Intermountain Healthcare and Memorial Hermann have high performance scores, while others need improvement. </a:t>
            </a:r>
          </a:p>
          <a:p>
            <a:r>
              <a:rPr lang="en-US" sz="1600" b="0" i="0" dirty="0">
                <a:effectLst/>
                <a:latin typeface="Roboto" panose="02000000000000000000" pitchFamily="2" charset="0"/>
              </a:rPr>
              <a:t> The number of dialysis stations increased until 2018 and then started declining, which is concerning.</a:t>
            </a:r>
          </a:p>
          <a:p>
            <a:r>
              <a:rPr lang="en-US" sz="1600" b="0" i="0" dirty="0">
                <a:effectLst/>
                <a:latin typeface="Roboto" panose="02000000000000000000" pitchFamily="2" charset="0"/>
              </a:rPr>
              <a:t> The survival category has a good patient count, while hospitalization has the highest count</a:t>
            </a:r>
          </a:p>
          <a:p>
            <a:r>
              <a:rPr lang="en-US" sz="1600" b="0" i="0" dirty="0">
                <a:effectLst/>
                <a:latin typeface="Roboto" panose="02000000000000000000" pitchFamily="2" charset="0"/>
              </a:rPr>
              <a:t> Implementing cost containment strategies like operational efficiency improvements and optimized supply chain management can reduce costs.</a:t>
            </a:r>
          </a:p>
          <a:p>
            <a:r>
              <a:rPr lang="en-US" sz="1600" b="0" i="0" dirty="0">
                <a:effectLst/>
                <a:latin typeface="Roboto" panose="02000000000000000000" pitchFamily="2" charset="0"/>
              </a:rPr>
              <a:t> Transitioning to value-based care models and leveraging technology and innovation can optimize healthcare delivery and potentially reduce payments.</a:t>
            </a:r>
          </a:p>
          <a:p>
            <a:r>
              <a:rPr lang="en-US" sz="1600" b="0" i="0" dirty="0">
                <a:effectLst/>
                <a:latin typeface="Roboto" panose="02000000000000000000" pitchFamily="2" charset="0"/>
              </a:rPr>
              <a:t> Quality improvement initiatives, such as reducing readmissions and preventing medical errors, can lead to cost savings and better payment rates.</a:t>
            </a:r>
            <a:endParaRPr lang="en-US" sz="2400" dirty="0">
              <a:latin typeface="+mj-lt"/>
            </a:endParaRPr>
          </a:p>
        </p:txBody>
      </p:sp>
    </p:spTree>
    <p:extLst>
      <p:ext uri="{BB962C8B-B14F-4D97-AF65-F5344CB8AC3E}">
        <p14:creationId xmlns:p14="http://schemas.microsoft.com/office/powerpoint/2010/main" val="18174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D00-1486-08AE-DF5D-E349EC328137}"/>
              </a:ext>
            </a:extLst>
          </p:cNvPr>
          <p:cNvSpPr>
            <a:spLocks noGrp="1"/>
          </p:cNvSpPr>
          <p:nvPr>
            <p:ph type="title"/>
          </p:nvPr>
        </p:nvSpPr>
        <p:spPr>
          <a:xfrm>
            <a:off x="838200" y="2631246"/>
            <a:ext cx="10515600" cy="1325563"/>
          </a:xfrm>
        </p:spPr>
        <p:txBody>
          <a:bodyPr>
            <a:noAutofit/>
          </a:bodyPr>
          <a:lstStyle/>
          <a:p>
            <a:pPr algn="ctr"/>
            <a:r>
              <a:rPr lang="en-US" sz="9600" b="1" dirty="0"/>
              <a:t>THE END</a:t>
            </a:r>
          </a:p>
        </p:txBody>
      </p:sp>
      <p:pic>
        <p:nvPicPr>
          <p:cNvPr id="4" name="Picture 3">
            <a:extLst>
              <a:ext uri="{FF2B5EF4-FFF2-40B4-BE49-F238E27FC236}">
                <a16:creationId xmlns:a16="http://schemas.microsoft.com/office/drawing/2014/main" id="{7DA3E2E5-EACB-5482-D11A-BB17E600F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10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0156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C0E8-B799-3DCE-729B-4C6FCF3C8FF2}"/>
              </a:ext>
            </a:extLst>
          </p:cNvPr>
          <p:cNvSpPr>
            <a:spLocks noGrp="1"/>
          </p:cNvSpPr>
          <p:nvPr>
            <p:ph type="title"/>
          </p:nvPr>
        </p:nvSpPr>
        <p:spPr>
          <a:xfrm>
            <a:off x="838200" y="365126"/>
            <a:ext cx="10515600" cy="886900"/>
          </a:xfrm>
        </p:spPr>
        <p:txBody>
          <a:bodyPr>
            <a:normAutofit/>
          </a:bodyPr>
          <a:lstStyle/>
          <a:p>
            <a:pPr algn="ctr"/>
            <a:r>
              <a:rPr lang="en-US" sz="4000" b="1" dirty="0">
                <a:latin typeface="Aparajita" panose="02020603050405020304" pitchFamily="18" charset="0"/>
                <a:cs typeface="Aparajita" panose="02020603050405020304" pitchFamily="18" charset="0"/>
              </a:rPr>
              <a:t>PROJECT OBJECTIVE </a:t>
            </a:r>
          </a:p>
        </p:txBody>
      </p:sp>
      <p:sp>
        <p:nvSpPr>
          <p:cNvPr id="3" name="Content Placeholder 2">
            <a:extLst>
              <a:ext uri="{FF2B5EF4-FFF2-40B4-BE49-F238E27FC236}">
                <a16:creationId xmlns:a16="http://schemas.microsoft.com/office/drawing/2014/main" id="{4E9F7DD1-66F8-4A9D-4C8C-68D700D19CBA}"/>
              </a:ext>
            </a:extLst>
          </p:cNvPr>
          <p:cNvSpPr>
            <a:spLocks noGrp="1"/>
          </p:cNvSpPr>
          <p:nvPr>
            <p:ph idx="1"/>
          </p:nvPr>
        </p:nvSpPr>
        <p:spPr>
          <a:xfrm>
            <a:off x="838200" y="1252026"/>
            <a:ext cx="10515600" cy="4924937"/>
          </a:xfrm>
        </p:spPr>
        <p:txBody>
          <a:bodyPr>
            <a:normAutofit/>
          </a:bodyPr>
          <a:lstStyle/>
          <a:p>
            <a:r>
              <a:rPr lang="en-US" sz="2400" dirty="0">
                <a:solidFill>
                  <a:schemeClr val="tx1">
                    <a:lumMod val="85000"/>
                    <a:lumOff val="15000"/>
                  </a:schemeClr>
                </a:solidFill>
                <a:cs typeface="Arial" panose="020B0604020202020204" pitchFamily="34" charset="0"/>
              </a:rPr>
              <a:t>We Used MS-Excel and </a:t>
            </a:r>
            <a:r>
              <a:rPr lang="en-US" sz="2400" dirty="0" err="1">
                <a:solidFill>
                  <a:schemeClr val="tx1">
                    <a:lumMod val="85000"/>
                    <a:lumOff val="15000"/>
                  </a:schemeClr>
                </a:solidFill>
                <a:cs typeface="Arial" panose="020B0604020202020204" pitchFamily="34" charset="0"/>
              </a:rPr>
              <a:t>MySql</a:t>
            </a:r>
            <a:r>
              <a:rPr lang="en-US" sz="2400" dirty="0">
                <a:solidFill>
                  <a:schemeClr val="tx1">
                    <a:lumMod val="85000"/>
                    <a:lumOff val="15000"/>
                  </a:schemeClr>
                </a:solidFill>
                <a:cs typeface="Arial" panose="020B0604020202020204" pitchFamily="34" charset="0"/>
              </a:rPr>
              <a:t> To Conduct Analysis, Cleaning and Eliminate Duplicates From The Datasets. Then, We Crafted Interactive Dashboards Using Excel,  Tableau And Power-Bi Tools, Involving Calculations And Measurement  Operations</a:t>
            </a:r>
          </a:p>
          <a:p>
            <a:r>
              <a:rPr lang="en-US" sz="2400" dirty="0">
                <a:solidFill>
                  <a:schemeClr val="tx1">
                    <a:lumMod val="85000"/>
                    <a:lumOff val="15000"/>
                  </a:schemeClr>
                </a:solidFill>
                <a:cs typeface="Arial" panose="020B0604020202020204" pitchFamily="34" charset="0"/>
              </a:rPr>
              <a:t>Dialysis healthcare analytics involves the analysis of key performance indicators (KPIs) to gain insights and make data-driven decisions in the field of dialysis care. </a:t>
            </a:r>
          </a:p>
          <a:p>
            <a:r>
              <a:rPr lang="en-US" sz="2400" dirty="0">
                <a:solidFill>
                  <a:schemeClr val="tx1">
                    <a:lumMod val="85000"/>
                    <a:lumOff val="15000"/>
                  </a:schemeClr>
                </a:solidFill>
                <a:cs typeface="Arial" panose="020B0604020202020204" pitchFamily="34" charset="0"/>
              </a:rPr>
              <a:t>It includes monitoring the number of patients across various summaries, comparing profit vs. non-profit statistics, assessing chain organizations based on total performance scores, analyzing dialysis station statistics, examining category text for expected outcomes, and tracking the average payment reduction rate. </a:t>
            </a:r>
          </a:p>
          <a:p>
            <a:r>
              <a:rPr lang="en-US" sz="2400" dirty="0">
                <a:solidFill>
                  <a:schemeClr val="tx1">
                    <a:lumMod val="85000"/>
                    <a:lumOff val="15000"/>
                  </a:schemeClr>
                </a:solidFill>
                <a:cs typeface="Arial" panose="020B0604020202020204" pitchFamily="34" charset="0"/>
              </a:rPr>
              <a:t>By leveraging these analytics, healthcare providers can optimize care delivery, improve operational efficiency, enhance financial performance, and ultimately improve patient outcomes in the dialysis care sector.</a:t>
            </a:r>
          </a:p>
          <a:p>
            <a:endParaRPr lang="en-US" sz="2400" dirty="0"/>
          </a:p>
        </p:txBody>
      </p:sp>
    </p:spTree>
    <p:extLst>
      <p:ext uri="{BB962C8B-B14F-4D97-AF65-F5344CB8AC3E}">
        <p14:creationId xmlns:p14="http://schemas.microsoft.com/office/powerpoint/2010/main" val="259947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3613B-D4BF-9D54-A0E7-FE49337649EB}"/>
              </a:ext>
            </a:extLst>
          </p:cNvPr>
          <p:cNvSpPr txBox="1"/>
          <p:nvPr/>
        </p:nvSpPr>
        <p:spPr>
          <a:xfrm>
            <a:off x="825304" y="1406386"/>
            <a:ext cx="11154661" cy="3785652"/>
          </a:xfrm>
          <a:prstGeom prst="rect">
            <a:avLst/>
          </a:prstGeom>
          <a:noFill/>
        </p:spPr>
        <p:txBody>
          <a:bodyPr wrap="square">
            <a:spAutoFit/>
          </a:bodyPr>
          <a:lstStyle/>
          <a:p>
            <a:pPr marL="342900" indent="-342900">
              <a:buFont typeface="+mj-lt"/>
              <a:buAutoNum type="arabicPeriod"/>
            </a:pPr>
            <a:r>
              <a:rPr lang="en-IN" sz="2000" dirty="0">
                <a:latin typeface="+mj-lt"/>
              </a:rPr>
              <a:t>Number of Patients across various summaries</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Profit Vs Non-Profit Stats</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Chain Organizations </a:t>
            </a:r>
            <a:r>
              <a:rPr lang="en-IN" sz="2000" dirty="0" err="1">
                <a:latin typeface="+mj-lt"/>
              </a:rPr>
              <a:t>w.r.t.</a:t>
            </a:r>
            <a:r>
              <a:rPr lang="en-IN" sz="2000" dirty="0">
                <a:latin typeface="+mj-lt"/>
              </a:rPr>
              <a:t> Total Performance Score as No Score</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Dialysis Stations Stats</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 of Category Text  - As Expected</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Average Payment Reduction Rate</a:t>
            </a:r>
          </a:p>
          <a:p>
            <a:pPr algn="just"/>
            <a:endParaRPr lang="en-US" sz="2000" dirty="0">
              <a:solidFill>
                <a:schemeClr val="tx1">
                  <a:lumMod val="85000"/>
                  <a:lumOff val="15000"/>
                </a:schemeClr>
              </a:solidFill>
            </a:endParaRPr>
          </a:p>
        </p:txBody>
      </p:sp>
      <p:sp>
        <p:nvSpPr>
          <p:cNvPr id="4" name="TextBox 3">
            <a:extLst>
              <a:ext uri="{FF2B5EF4-FFF2-40B4-BE49-F238E27FC236}">
                <a16:creationId xmlns:a16="http://schemas.microsoft.com/office/drawing/2014/main" id="{A59D1D33-6342-B94F-4E98-69D1BDC9CBB3}"/>
              </a:ext>
            </a:extLst>
          </p:cNvPr>
          <p:cNvSpPr txBox="1"/>
          <p:nvPr/>
        </p:nvSpPr>
        <p:spPr>
          <a:xfrm>
            <a:off x="4953000" y="254000"/>
            <a:ext cx="6092135" cy="707886"/>
          </a:xfrm>
          <a:prstGeom prst="rect">
            <a:avLst/>
          </a:prstGeom>
          <a:noFill/>
        </p:spPr>
        <p:txBody>
          <a:bodyPr wrap="square">
            <a:spAutoFit/>
          </a:bodyPr>
          <a:lstStyle/>
          <a:p>
            <a:r>
              <a:rPr lang="en-US" sz="4000" b="1" dirty="0">
                <a:latin typeface="Aparajita" panose="02020603050405020304" pitchFamily="18" charset="0"/>
                <a:ea typeface="+mj-ea"/>
                <a:cs typeface="Aparajita" panose="02020603050405020304" pitchFamily="18" charset="0"/>
              </a:rPr>
              <a:t>KPI LIST</a:t>
            </a:r>
            <a:endParaRPr lang="en-IN" sz="4000" b="1" dirty="0">
              <a:latin typeface="Aparajita" panose="02020603050405020304" pitchFamily="18" charset="0"/>
              <a:ea typeface="+mj-ea"/>
              <a:cs typeface="Aparajita" panose="02020603050405020304" pitchFamily="18" charset="0"/>
            </a:endParaRPr>
          </a:p>
        </p:txBody>
      </p:sp>
    </p:spTree>
    <p:extLst>
      <p:ext uri="{BB962C8B-B14F-4D97-AF65-F5344CB8AC3E}">
        <p14:creationId xmlns:p14="http://schemas.microsoft.com/office/powerpoint/2010/main" val="177507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FC900-5B8F-80CE-28EF-CC2BF9C98D7D}"/>
              </a:ext>
            </a:extLst>
          </p:cNvPr>
          <p:cNvSpPr txBox="1"/>
          <p:nvPr/>
        </p:nvSpPr>
        <p:spPr>
          <a:xfrm>
            <a:off x="2333708" y="2767281"/>
            <a:ext cx="7524584" cy="1323439"/>
          </a:xfrm>
          <a:prstGeom prst="rect">
            <a:avLst/>
          </a:prstGeom>
          <a:noFill/>
          <a:scene3d>
            <a:camera prst="orthographicFront"/>
            <a:lightRig rig="threePt" dir="t"/>
          </a:scene3d>
          <a:sp3d>
            <a:bevelT w="190500" h="38100"/>
          </a:sp3d>
        </p:spPr>
        <p:txBody>
          <a:bodyPr wrap="square" rtlCol="0">
            <a:spAutoFit/>
            <a:sp3d extrusionH="57150">
              <a:bevelT w="190500" h="38100" prst="angle"/>
            </a:sp3d>
          </a:bodyPr>
          <a:lstStyle/>
          <a:p>
            <a:r>
              <a:rPr lang="en-US" sz="80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DASHBOARDS</a:t>
            </a:r>
            <a:r>
              <a:rPr lang="en-US" sz="8000" b="1" dirty="0">
                <a:solidFill>
                  <a:schemeClr val="bg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IN" sz="9000" b="1" dirty="0">
              <a:solidFill>
                <a:schemeClr val="bg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01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B5993-FC5B-F8F8-20B4-E39A87E34E6E}"/>
              </a:ext>
            </a:extLst>
          </p:cNvPr>
          <p:cNvSpPr txBox="1"/>
          <p:nvPr/>
        </p:nvSpPr>
        <p:spPr>
          <a:xfrm>
            <a:off x="92765" y="-5417"/>
            <a:ext cx="12099235" cy="707886"/>
          </a:xfrm>
          <a:prstGeom prst="rect">
            <a:avLst/>
          </a:prstGeom>
          <a:noFill/>
        </p:spPr>
        <p:txBody>
          <a:bodyPr wrap="square">
            <a:spAutoFit/>
          </a:bodyPr>
          <a:lstStyle/>
          <a:p>
            <a:pPr algn="ctr"/>
            <a:r>
              <a:rPr lang="en-US" sz="4000" b="1" dirty="0">
                <a:latin typeface="Aparajita" panose="02020603050405020304" pitchFamily="18" charset="0"/>
                <a:ea typeface="+mj-ea"/>
                <a:cs typeface="Aparajita" panose="02020603050405020304" pitchFamily="18" charset="0"/>
              </a:rPr>
              <a:t>EXCEL DASHBOARD</a:t>
            </a:r>
          </a:p>
        </p:txBody>
      </p:sp>
      <p:pic>
        <p:nvPicPr>
          <p:cNvPr id="4" name="Picture 3">
            <a:extLst>
              <a:ext uri="{FF2B5EF4-FFF2-40B4-BE49-F238E27FC236}">
                <a16:creationId xmlns:a16="http://schemas.microsoft.com/office/drawing/2014/main" id="{EA30E842-9B21-47EE-1956-1E60F82C5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21635"/>
            <a:ext cx="12192000" cy="60363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948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9E7339-9247-CEDC-0376-111CEC72DAC4}"/>
              </a:ext>
            </a:extLst>
          </p:cNvPr>
          <p:cNvSpPr txBox="1"/>
          <p:nvPr/>
        </p:nvSpPr>
        <p:spPr>
          <a:xfrm>
            <a:off x="2021984" y="0"/>
            <a:ext cx="6967470" cy="707886"/>
          </a:xfrm>
          <a:prstGeom prst="rect">
            <a:avLst/>
          </a:prstGeom>
          <a:noFill/>
        </p:spPr>
        <p:txBody>
          <a:bodyPr wrap="square">
            <a:spAutoFit/>
          </a:bodyPr>
          <a:lstStyle/>
          <a:p>
            <a:pPr algn="ctr"/>
            <a:r>
              <a:rPr lang="en-US" sz="4000" b="1" dirty="0">
                <a:latin typeface="Aparajita" panose="02020603050405020304" pitchFamily="18" charset="0"/>
                <a:ea typeface="+mj-ea"/>
                <a:cs typeface="Aparajita" panose="02020603050405020304" pitchFamily="18" charset="0"/>
              </a:rPr>
              <a:t>TABLEAU DASHBOARD</a:t>
            </a:r>
            <a:endParaRPr lang="en-IN" sz="4000" b="1" dirty="0">
              <a:latin typeface="Aparajita" panose="02020603050405020304" pitchFamily="18" charset="0"/>
              <a:ea typeface="+mj-ea"/>
              <a:cs typeface="Aparajita" panose="02020603050405020304" pitchFamily="18" charset="0"/>
            </a:endParaRPr>
          </a:p>
        </p:txBody>
      </p:sp>
      <p:pic>
        <p:nvPicPr>
          <p:cNvPr id="4" name="Picture 3">
            <a:extLst>
              <a:ext uri="{FF2B5EF4-FFF2-40B4-BE49-F238E27FC236}">
                <a16:creationId xmlns:a16="http://schemas.microsoft.com/office/drawing/2014/main" id="{2A964AE9-D731-EC46-C5E1-C77F151BB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3331"/>
            <a:ext cx="12192000" cy="5934670"/>
          </a:xfrm>
          <a:prstGeom prst="rect">
            <a:avLst/>
          </a:prstGeom>
        </p:spPr>
      </p:pic>
    </p:spTree>
    <p:extLst>
      <p:ext uri="{BB962C8B-B14F-4D97-AF65-F5344CB8AC3E}">
        <p14:creationId xmlns:p14="http://schemas.microsoft.com/office/powerpoint/2010/main" val="32719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6172-B75A-AC09-4E96-CBC87CF303DE}"/>
              </a:ext>
            </a:extLst>
          </p:cNvPr>
          <p:cNvSpPr>
            <a:spLocks noGrp="1"/>
          </p:cNvSpPr>
          <p:nvPr>
            <p:ph type="title"/>
          </p:nvPr>
        </p:nvSpPr>
        <p:spPr>
          <a:xfrm>
            <a:off x="838200" y="1"/>
            <a:ext cx="10515600" cy="914400"/>
          </a:xfrm>
        </p:spPr>
        <p:txBody>
          <a:bodyPr>
            <a:normAutofit/>
          </a:bodyPr>
          <a:lstStyle/>
          <a:p>
            <a:pPr algn="ctr"/>
            <a:r>
              <a:rPr lang="en-US" sz="4000" b="1" dirty="0">
                <a:latin typeface="Aparajita" panose="02020603050405020304" pitchFamily="18" charset="0"/>
                <a:cs typeface="Aparajita" panose="02020603050405020304" pitchFamily="18" charset="0"/>
              </a:rPr>
              <a:t>POWER BI DASHBOARD</a:t>
            </a:r>
          </a:p>
        </p:txBody>
      </p:sp>
      <p:sp>
        <p:nvSpPr>
          <p:cNvPr id="3" name="AutoShape 2">
            <a:extLst>
              <a:ext uri="{FF2B5EF4-FFF2-40B4-BE49-F238E27FC236}">
                <a16:creationId xmlns:a16="http://schemas.microsoft.com/office/drawing/2014/main" id="{B5352910-1C33-C611-0996-13904B1D9F2C}"/>
              </a:ext>
            </a:extLst>
          </p:cNvPr>
          <p:cNvSpPr>
            <a:spLocks noChangeAspect="1" noChangeArrowheads="1"/>
          </p:cNvSpPr>
          <p:nvPr/>
        </p:nvSpPr>
        <p:spPr bwMode="auto">
          <a:xfrm>
            <a:off x="2849217" y="182217"/>
            <a:ext cx="3399183" cy="33991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6611E28-63C1-0EC7-C177-E31552DDA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2"/>
            <a:ext cx="12192000" cy="6078826"/>
          </a:xfrm>
          <a:prstGeom prst="rect">
            <a:avLst/>
          </a:prstGeom>
        </p:spPr>
      </p:pic>
    </p:spTree>
    <p:extLst>
      <p:ext uri="{BB962C8B-B14F-4D97-AF65-F5344CB8AC3E}">
        <p14:creationId xmlns:p14="http://schemas.microsoft.com/office/powerpoint/2010/main" val="293676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20FA6048-7B27-7D42-518C-309EC15DEDC6}"/>
              </a:ext>
            </a:extLst>
          </p:cNvPr>
          <p:cNvPicPr>
            <a:picLocks noChangeAspect="1"/>
          </p:cNvPicPr>
          <p:nvPr/>
        </p:nvPicPr>
        <p:blipFill>
          <a:blip r:embed="rId2"/>
          <a:stretch>
            <a:fillRect/>
          </a:stretch>
        </p:blipFill>
        <p:spPr>
          <a:xfrm>
            <a:off x="414543" y="4400385"/>
            <a:ext cx="3181794" cy="457264"/>
          </a:xfrm>
          <a:prstGeom prst="rect">
            <a:avLst/>
          </a:prstGeom>
          <a:ln>
            <a:solidFill>
              <a:srgbClr val="FF0000"/>
            </a:solidFill>
          </a:ln>
        </p:spPr>
      </p:pic>
      <p:pic>
        <p:nvPicPr>
          <p:cNvPr id="29" name="Picture 28">
            <a:extLst>
              <a:ext uri="{FF2B5EF4-FFF2-40B4-BE49-F238E27FC236}">
                <a16:creationId xmlns:a16="http://schemas.microsoft.com/office/drawing/2014/main" id="{C44015D2-701C-6DC8-97A7-DAD817167DEB}"/>
              </a:ext>
            </a:extLst>
          </p:cNvPr>
          <p:cNvPicPr>
            <a:picLocks noChangeAspect="1"/>
          </p:cNvPicPr>
          <p:nvPr/>
        </p:nvPicPr>
        <p:blipFill>
          <a:blip r:embed="rId3"/>
          <a:stretch>
            <a:fillRect/>
          </a:stretch>
        </p:blipFill>
        <p:spPr>
          <a:xfrm>
            <a:off x="317166" y="923147"/>
            <a:ext cx="5249008" cy="345576"/>
          </a:xfrm>
          <a:prstGeom prst="rect">
            <a:avLst/>
          </a:prstGeom>
          <a:ln>
            <a:solidFill>
              <a:srgbClr val="FF0000"/>
            </a:solidFill>
          </a:ln>
        </p:spPr>
      </p:pic>
      <p:sp>
        <p:nvSpPr>
          <p:cNvPr id="2" name="Title 1">
            <a:extLst>
              <a:ext uri="{FF2B5EF4-FFF2-40B4-BE49-F238E27FC236}">
                <a16:creationId xmlns:a16="http://schemas.microsoft.com/office/drawing/2014/main" id="{6643CF96-0864-700E-BB2F-2D7B983B7C9A}"/>
              </a:ext>
            </a:extLst>
          </p:cNvPr>
          <p:cNvSpPr>
            <a:spLocks noGrp="1"/>
          </p:cNvSpPr>
          <p:nvPr>
            <p:ph type="title"/>
          </p:nvPr>
        </p:nvSpPr>
        <p:spPr>
          <a:xfrm>
            <a:off x="1701800" y="55806"/>
            <a:ext cx="8447221" cy="942975"/>
          </a:xfrm>
        </p:spPr>
        <p:txBody>
          <a:bodyPr>
            <a:normAutofit/>
          </a:bodyPr>
          <a:lstStyle/>
          <a:p>
            <a:pPr algn="ctr"/>
            <a:r>
              <a:rPr lang="en-US" b="1" dirty="0">
                <a:latin typeface="Aparajita" panose="02020603050405020304" pitchFamily="18" charset="0"/>
                <a:cs typeface="Aparajita" panose="02020603050405020304" pitchFamily="18" charset="0"/>
              </a:rPr>
              <a:t>MYSQL</a:t>
            </a:r>
            <a:endParaRPr lang="en-US" sz="4000" b="1" dirty="0">
              <a:latin typeface="Aparajita" panose="02020603050405020304" pitchFamily="18" charset="0"/>
              <a:cs typeface="Aparajita" panose="02020603050405020304" pitchFamily="18" charset="0"/>
            </a:endParaRPr>
          </a:p>
        </p:txBody>
      </p:sp>
      <p:pic>
        <p:nvPicPr>
          <p:cNvPr id="8" name="Picture 7">
            <a:extLst>
              <a:ext uri="{FF2B5EF4-FFF2-40B4-BE49-F238E27FC236}">
                <a16:creationId xmlns:a16="http://schemas.microsoft.com/office/drawing/2014/main" id="{05D26316-523F-063B-241E-E502635E5EEC}"/>
              </a:ext>
            </a:extLst>
          </p:cNvPr>
          <p:cNvPicPr>
            <a:picLocks noChangeAspect="1"/>
          </p:cNvPicPr>
          <p:nvPr/>
        </p:nvPicPr>
        <p:blipFill>
          <a:blip r:embed="rId4"/>
          <a:stretch>
            <a:fillRect/>
          </a:stretch>
        </p:blipFill>
        <p:spPr>
          <a:xfrm>
            <a:off x="292100" y="3380274"/>
            <a:ext cx="5249008" cy="581106"/>
          </a:xfrm>
          <a:prstGeom prst="rect">
            <a:avLst/>
          </a:prstGeom>
        </p:spPr>
      </p:pic>
      <p:pic>
        <p:nvPicPr>
          <p:cNvPr id="10" name="Picture 9">
            <a:extLst>
              <a:ext uri="{FF2B5EF4-FFF2-40B4-BE49-F238E27FC236}">
                <a16:creationId xmlns:a16="http://schemas.microsoft.com/office/drawing/2014/main" id="{73CA8F3C-A2E1-3780-6D09-2FDCCBAF556F}"/>
              </a:ext>
            </a:extLst>
          </p:cNvPr>
          <p:cNvPicPr>
            <a:picLocks noChangeAspect="1"/>
          </p:cNvPicPr>
          <p:nvPr/>
        </p:nvPicPr>
        <p:blipFill>
          <a:blip r:embed="rId5"/>
          <a:stretch>
            <a:fillRect/>
          </a:stretch>
        </p:blipFill>
        <p:spPr>
          <a:xfrm>
            <a:off x="317166" y="3723914"/>
            <a:ext cx="5815459" cy="637680"/>
          </a:xfrm>
          <a:prstGeom prst="rect">
            <a:avLst/>
          </a:prstGeom>
        </p:spPr>
      </p:pic>
      <p:pic>
        <p:nvPicPr>
          <p:cNvPr id="12" name="Picture 11">
            <a:extLst>
              <a:ext uri="{FF2B5EF4-FFF2-40B4-BE49-F238E27FC236}">
                <a16:creationId xmlns:a16="http://schemas.microsoft.com/office/drawing/2014/main" id="{C67A85D2-2034-1A04-C5D0-6985FEC94CD4}"/>
              </a:ext>
            </a:extLst>
          </p:cNvPr>
          <p:cNvPicPr>
            <a:picLocks noChangeAspect="1"/>
          </p:cNvPicPr>
          <p:nvPr/>
        </p:nvPicPr>
        <p:blipFill rotWithShape="1">
          <a:blip r:embed="rId6"/>
          <a:srcRect t="18771"/>
          <a:stretch/>
        </p:blipFill>
        <p:spPr>
          <a:xfrm>
            <a:off x="317166" y="4800599"/>
            <a:ext cx="5613734" cy="1459519"/>
          </a:xfrm>
          <a:prstGeom prst="rect">
            <a:avLst/>
          </a:prstGeom>
        </p:spPr>
      </p:pic>
      <p:pic>
        <p:nvPicPr>
          <p:cNvPr id="16" name="Picture 15">
            <a:extLst>
              <a:ext uri="{FF2B5EF4-FFF2-40B4-BE49-F238E27FC236}">
                <a16:creationId xmlns:a16="http://schemas.microsoft.com/office/drawing/2014/main" id="{997AC151-B70F-646E-D86B-083159FA71B0}"/>
              </a:ext>
            </a:extLst>
          </p:cNvPr>
          <p:cNvPicPr>
            <a:picLocks noChangeAspect="1"/>
          </p:cNvPicPr>
          <p:nvPr/>
        </p:nvPicPr>
        <p:blipFill rotWithShape="1">
          <a:blip r:embed="rId7"/>
          <a:srcRect t="19184"/>
          <a:stretch/>
        </p:blipFill>
        <p:spPr>
          <a:xfrm>
            <a:off x="6612906" y="1286496"/>
            <a:ext cx="5494513" cy="2859422"/>
          </a:xfrm>
          <a:prstGeom prst="rect">
            <a:avLst/>
          </a:prstGeom>
        </p:spPr>
      </p:pic>
      <p:pic>
        <p:nvPicPr>
          <p:cNvPr id="18" name="Picture 17">
            <a:extLst>
              <a:ext uri="{FF2B5EF4-FFF2-40B4-BE49-F238E27FC236}">
                <a16:creationId xmlns:a16="http://schemas.microsoft.com/office/drawing/2014/main" id="{743FD863-8980-B30C-3871-7CA6134824AF}"/>
              </a:ext>
            </a:extLst>
          </p:cNvPr>
          <p:cNvPicPr>
            <a:picLocks noChangeAspect="1"/>
          </p:cNvPicPr>
          <p:nvPr/>
        </p:nvPicPr>
        <p:blipFill rotWithShape="1">
          <a:blip r:embed="rId8"/>
          <a:srcRect l="6094" t="4110" r="8375"/>
          <a:stretch/>
        </p:blipFill>
        <p:spPr>
          <a:xfrm>
            <a:off x="6650894" y="4172944"/>
            <a:ext cx="4944206" cy="2474969"/>
          </a:xfrm>
          <a:prstGeom prst="rect">
            <a:avLst/>
          </a:prstGeom>
        </p:spPr>
      </p:pic>
      <p:pic>
        <p:nvPicPr>
          <p:cNvPr id="26" name="Picture 25">
            <a:extLst>
              <a:ext uri="{FF2B5EF4-FFF2-40B4-BE49-F238E27FC236}">
                <a16:creationId xmlns:a16="http://schemas.microsoft.com/office/drawing/2014/main" id="{8B7B0221-883C-4DB2-7581-07F83B54CDF2}"/>
              </a:ext>
            </a:extLst>
          </p:cNvPr>
          <p:cNvPicPr>
            <a:picLocks noChangeAspect="1"/>
          </p:cNvPicPr>
          <p:nvPr/>
        </p:nvPicPr>
        <p:blipFill rotWithShape="1">
          <a:blip r:embed="rId9"/>
          <a:srcRect t="13690"/>
          <a:stretch/>
        </p:blipFill>
        <p:spPr>
          <a:xfrm>
            <a:off x="84581" y="1286496"/>
            <a:ext cx="6566313" cy="2536204"/>
          </a:xfrm>
          <a:prstGeom prst="rect">
            <a:avLst/>
          </a:prstGeom>
        </p:spPr>
      </p:pic>
      <p:pic>
        <p:nvPicPr>
          <p:cNvPr id="14" name="Picture 13">
            <a:extLst>
              <a:ext uri="{FF2B5EF4-FFF2-40B4-BE49-F238E27FC236}">
                <a16:creationId xmlns:a16="http://schemas.microsoft.com/office/drawing/2014/main" id="{49005F89-7B03-7802-4F2F-E50CD494460E}"/>
              </a:ext>
            </a:extLst>
          </p:cNvPr>
          <p:cNvPicPr>
            <a:picLocks noChangeAspect="1"/>
          </p:cNvPicPr>
          <p:nvPr/>
        </p:nvPicPr>
        <p:blipFill>
          <a:blip r:embed="rId10"/>
          <a:stretch>
            <a:fillRect/>
          </a:stretch>
        </p:blipFill>
        <p:spPr>
          <a:xfrm>
            <a:off x="317166" y="5990676"/>
            <a:ext cx="3852008" cy="808669"/>
          </a:xfrm>
          <a:prstGeom prst="rect">
            <a:avLst/>
          </a:prstGeom>
        </p:spPr>
      </p:pic>
      <p:pic>
        <p:nvPicPr>
          <p:cNvPr id="33" name="Picture 32">
            <a:extLst>
              <a:ext uri="{FF2B5EF4-FFF2-40B4-BE49-F238E27FC236}">
                <a16:creationId xmlns:a16="http://schemas.microsoft.com/office/drawing/2014/main" id="{3BB563F4-7A05-1833-50A9-90C4A039F5BA}"/>
              </a:ext>
            </a:extLst>
          </p:cNvPr>
          <p:cNvPicPr>
            <a:picLocks noChangeAspect="1"/>
          </p:cNvPicPr>
          <p:nvPr/>
        </p:nvPicPr>
        <p:blipFill>
          <a:blip r:embed="rId11"/>
          <a:stretch>
            <a:fillRect/>
          </a:stretch>
        </p:blipFill>
        <p:spPr>
          <a:xfrm>
            <a:off x="6650894" y="910710"/>
            <a:ext cx="5418998" cy="375785"/>
          </a:xfrm>
          <a:prstGeom prst="rect">
            <a:avLst/>
          </a:prstGeom>
          <a:ln>
            <a:solidFill>
              <a:srgbClr val="FF0000"/>
            </a:solidFill>
          </a:ln>
        </p:spPr>
      </p:pic>
    </p:spTree>
    <p:extLst>
      <p:ext uri="{BB962C8B-B14F-4D97-AF65-F5344CB8AC3E}">
        <p14:creationId xmlns:p14="http://schemas.microsoft.com/office/powerpoint/2010/main" val="226168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C01CFBE-47B0-A0DA-818A-751A5D3CB3DF}"/>
              </a:ext>
            </a:extLst>
          </p:cNvPr>
          <p:cNvPicPr>
            <a:picLocks noChangeAspect="1"/>
          </p:cNvPicPr>
          <p:nvPr/>
        </p:nvPicPr>
        <p:blipFill>
          <a:blip r:embed="rId2"/>
          <a:stretch>
            <a:fillRect/>
          </a:stretch>
        </p:blipFill>
        <p:spPr>
          <a:xfrm>
            <a:off x="185010" y="3695026"/>
            <a:ext cx="5194300" cy="2591474"/>
          </a:xfrm>
          <a:prstGeom prst="rect">
            <a:avLst/>
          </a:prstGeom>
        </p:spPr>
      </p:pic>
      <p:pic>
        <p:nvPicPr>
          <p:cNvPr id="7" name="Picture 6">
            <a:extLst>
              <a:ext uri="{FF2B5EF4-FFF2-40B4-BE49-F238E27FC236}">
                <a16:creationId xmlns:a16="http://schemas.microsoft.com/office/drawing/2014/main" id="{20579702-D617-0F22-57F9-405C1E624E19}"/>
              </a:ext>
            </a:extLst>
          </p:cNvPr>
          <p:cNvPicPr>
            <a:picLocks noChangeAspect="1"/>
          </p:cNvPicPr>
          <p:nvPr/>
        </p:nvPicPr>
        <p:blipFill>
          <a:blip r:embed="rId3"/>
          <a:stretch>
            <a:fillRect/>
          </a:stretch>
        </p:blipFill>
        <p:spPr>
          <a:xfrm>
            <a:off x="6489700" y="1097846"/>
            <a:ext cx="5194300" cy="4591754"/>
          </a:xfrm>
          <a:prstGeom prst="rect">
            <a:avLst/>
          </a:prstGeom>
        </p:spPr>
      </p:pic>
      <p:pic>
        <p:nvPicPr>
          <p:cNvPr id="9" name="Picture 8">
            <a:extLst>
              <a:ext uri="{FF2B5EF4-FFF2-40B4-BE49-F238E27FC236}">
                <a16:creationId xmlns:a16="http://schemas.microsoft.com/office/drawing/2014/main" id="{59A5123E-6903-D6C3-0D42-96CA18DFBE58}"/>
              </a:ext>
            </a:extLst>
          </p:cNvPr>
          <p:cNvPicPr>
            <a:picLocks noChangeAspect="1"/>
          </p:cNvPicPr>
          <p:nvPr/>
        </p:nvPicPr>
        <p:blipFill>
          <a:blip r:embed="rId4"/>
          <a:stretch>
            <a:fillRect/>
          </a:stretch>
        </p:blipFill>
        <p:spPr>
          <a:xfrm>
            <a:off x="6598145" y="5810250"/>
            <a:ext cx="5085855" cy="952500"/>
          </a:xfrm>
          <a:prstGeom prst="rect">
            <a:avLst/>
          </a:prstGeom>
        </p:spPr>
      </p:pic>
      <p:sp>
        <p:nvSpPr>
          <p:cNvPr id="14" name="Title 1">
            <a:extLst>
              <a:ext uri="{FF2B5EF4-FFF2-40B4-BE49-F238E27FC236}">
                <a16:creationId xmlns:a16="http://schemas.microsoft.com/office/drawing/2014/main" id="{0BAAB916-34FB-6D32-5752-D61ABE0F829A}"/>
              </a:ext>
            </a:extLst>
          </p:cNvPr>
          <p:cNvSpPr>
            <a:spLocks noGrp="1"/>
          </p:cNvSpPr>
          <p:nvPr>
            <p:ph type="title"/>
          </p:nvPr>
        </p:nvSpPr>
        <p:spPr>
          <a:xfrm>
            <a:off x="292100" y="154871"/>
            <a:ext cx="4980121" cy="942975"/>
          </a:xfrm>
        </p:spPr>
        <p:txBody>
          <a:bodyPr>
            <a:normAutofit/>
          </a:bodyPr>
          <a:lstStyle/>
          <a:p>
            <a:r>
              <a:rPr lang="en-US" sz="5400" b="1" dirty="0">
                <a:latin typeface="Aparajita" panose="02020603050405020304" pitchFamily="18" charset="0"/>
                <a:cs typeface="Aparajita" panose="02020603050405020304" pitchFamily="18" charset="0"/>
              </a:rPr>
              <a:t>Conti….</a:t>
            </a:r>
          </a:p>
        </p:txBody>
      </p:sp>
      <p:pic>
        <p:nvPicPr>
          <p:cNvPr id="20" name="Picture 19">
            <a:extLst>
              <a:ext uri="{FF2B5EF4-FFF2-40B4-BE49-F238E27FC236}">
                <a16:creationId xmlns:a16="http://schemas.microsoft.com/office/drawing/2014/main" id="{C0ACDFAD-058C-53A7-B763-FB7525C01F1E}"/>
              </a:ext>
            </a:extLst>
          </p:cNvPr>
          <p:cNvPicPr>
            <a:picLocks noChangeAspect="1"/>
          </p:cNvPicPr>
          <p:nvPr/>
        </p:nvPicPr>
        <p:blipFill>
          <a:blip r:embed="rId5"/>
          <a:stretch>
            <a:fillRect/>
          </a:stretch>
        </p:blipFill>
        <p:spPr>
          <a:xfrm>
            <a:off x="132143" y="989571"/>
            <a:ext cx="5085856" cy="1752045"/>
          </a:xfrm>
          <a:prstGeom prst="rect">
            <a:avLst/>
          </a:prstGeom>
        </p:spPr>
      </p:pic>
      <p:pic>
        <p:nvPicPr>
          <p:cNvPr id="24" name="Picture 23">
            <a:extLst>
              <a:ext uri="{FF2B5EF4-FFF2-40B4-BE49-F238E27FC236}">
                <a16:creationId xmlns:a16="http://schemas.microsoft.com/office/drawing/2014/main" id="{261DDE83-DB45-5FCD-7044-1EF9D7762FCF}"/>
              </a:ext>
            </a:extLst>
          </p:cNvPr>
          <p:cNvPicPr>
            <a:picLocks noChangeAspect="1"/>
          </p:cNvPicPr>
          <p:nvPr/>
        </p:nvPicPr>
        <p:blipFill>
          <a:blip r:embed="rId6"/>
          <a:stretch>
            <a:fillRect/>
          </a:stretch>
        </p:blipFill>
        <p:spPr>
          <a:xfrm>
            <a:off x="62402" y="2550395"/>
            <a:ext cx="5085856" cy="1361205"/>
          </a:xfrm>
          <a:prstGeom prst="rect">
            <a:avLst/>
          </a:prstGeom>
        </p:spPr>
      </p:pic>
      <p:pic>
        <p:nvPicPr>
          <p:cNvPr id="16" name="Picture 15">
            <a:extLst>
              <a:ext uri="{FF2B5EF4-FFF2-40B4-BE49-F238E27FC236}">
                <a16:creationId xmlns:a16="http://schemas.microsoft.com/office/drawing/2014/main" id="{A0608E58-812D-B0EC-FFD7-748AFC3F9740}"/>
              </a:ext>
            </a:extLst>
          </p:cNvPr>
          <p:cNvPicPr>
            <a:picLocks noChangeAspect="1"/>
          </p:cNvPicPr>
          <p:nvPr/>
        </p:nvPicPr>
        <p:blipFill>
          <a:blip r:embed="rId7"/>
          <a:stretch>
            <a:fillRect/>
          </a:stretch>
        </p:blipFill>
        <p:spPr>
          <a:xfrm>
            <a:off x="185010" y="6069844"/>
            <a:ext cx="2846527" cy="788156"/>
          </a:xfrm>
          <a:prstGeom prst="rect">
            <a:avLst/>
          </a:prstGeom>
        </p:spPr>
      </p:pic>
    </p:spTree>
    <p:extLst>
      <p:ext uri="{BB962C8B-B14F-4D97-AF65-F5344CB8AC3E}">
        <p14:creationId xmlns:p14="http://schemas.microsoft.com/office/powerpoint/2010/main" val="3670941252"/>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1400</TotalTime>
  <Words>913</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Aparajita</vt:lpstr>
      <vt:lpstr>Arial</vt:lpstr>
      <vt:lpstr>Bahnschrift Condensed</vt:lpstr>
      <vt:lpstr>Calibri</vt:lpstr>
      <vt:lpstr>Calibri Light</vt:lpstr>
      <vt:lpstr>Palatino Linotype</vt:lpstr>
      <vt:lpstr>Roboto</vt:lpstr>
      <vt:lpstr>Wingdings</vt:lpstr>
      <vt:lpstr>Office Theme</vt:lpstr>
      <vt:lpstr>HEALTHCARE ANALYSIS</vt:lpstr>
      <vt:lpstr>PROJECT OBJECTIVE </vt:lpstr>
      <vt:lpstr>PowerPoint Presentation</vt:lpstr>
      <vt:lpstr>PowerPoint Presentation</vt:lpstr>
      <vt:lpstr>PowerPoint Presentation</vt:lpstr>
      <vt:lpstr>PowerPoint Presentation</vt:lpstr>
      <vt:lpstr>POWER BI DASHBOARD</vt:lpstr>
      <vt:lpstr>MYSQL</vt:lpstr>
      <vt:lpstr>Conti….</vt:lpstr>
      <vt:lpstr>PowerPoint Presentation</vt:lpstr>
      <vt:lpstr>1. NUMBER OF PATIENTS ACROSS VARIOUS SUMMARIES</vt:lpstr>
      <vt:lpstr>2.Profit Vs Non-Profit Stats </vt:lpstr>
      <vt:lpstr>3. CHAIN ORGANIZATIONS W.R.T. TOTAL PERFORMANCE SCORE AS NO SCORE </vt:lpstr>
      <vt:lpstr> 4.Dialysis Stations Stats </vt:lpstr>
      <vt:lpstr>5. # of Category Text  - As Expected </vt:lpstr>
      <vt:lpstr>6.Average Payment Reduction Rate </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ANALYSIS</dc:title>
  <dc:creator>AJOY SINGH</dc:creator>
  <cp:lastModifiedBy>ANAND KUMAR</cp:lastModifiedBy>
  <cp:revision>13</cp:revision>
  <dcterms:created xsi:type="dcterms:W3CDTF">2024-02-14T18:25:43Z</dcterms:created>
  <dcterms:modified xsi:type="dcterms:W3CDTF">2024-04-05T18:27:33Z</dcterms:modified>
</cp:coreProperties>
</file>