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58" r:id="rId6"/>
    <p:sldId id="262" r:id="rId7"/>
    <p:sldId id="263" r:id="rId8"/>
    <p:sldId id="265" r:id="rId9"/>
    <p:sldId id="267" r:id="rId10"/>
    <p:sldId id="268" r:id="rId11"/>
    <p:sldId id="269" r:id="rId12"/>
    <p:sldId id="270" r:id="rId13"/>
    <p:sldId id="271" r:id="rId14"/>
    <p:sldId id="273" r:id="rId15"/>
    <p:sldId id="287" r:id="rId16"/>
    <p:sldId id="280" r:id="rId17"/>
    <p:sldId id="290" r:id="rId18"/>
    <p:sldId id="282"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8911-F721-4082-9652-6B480AF49258}"/>
              </a:ext>
            </a:extLst>
          </p:cNvPr>
          <p:cNvSpPr>
            <a:spLocks noGrp="1"/>
          </p:cNvSpPr>
          <p:nvPr>
            <p:ph type="ctrTitle"/>
          </p:nvPr>
        </p:nvSpPr>
        <p:spPr>
          <a:xfrm>
            <a:off x="580768" y="1964267"/>
            <a:ext cx="10579357" cy="2421464"/>
          </a:xfrm>
        </p:spPr>
        <p:txBody>
          <a:bodyPr>
            <a:normAutofit/>
          </a:bodyPr>
          <a:lstStyle/>
          <a:p>
            <a:pPr algn="l"/>
            <a:r>
              <a:rPr lang="en-US" sz="5400" b="1" kern="0" dirty="0">
                <a:effectLst/>
                <a:latin typeface="Algerian" panose="04020705040A02060702" pitchFamily="82" charset="0"/>
                <a:ea typeface="Arial" panose="020B0604020202020204" pitchFamily="34" charset="0"/>
              </a:rPr>
              <a:t>Project:- </a:t>
            </a:r>
            <a:br>
              <a:rPr lang="en-US" sz="5400" b="1" kern="0" dirty="0">
                <a:effectLst/>
                <a:latin typeface="Algerian" panose="04020705040A02060702" pitchFamily="82" charset="0"/>
                <a:ea typeface="Arial" panose="020B0604020202020204" pitchFamily="34" charset="0"/>
              </a:rPr>
            </a:br>
            <a:r>
              <a:rPr lang="en-US" sz="5400" b="1" kern="0" dirty="0">
                <a:effectLst/>
                <a:latin typeface="Algerian" panose="04020705040A02060702" pitchFamily="82" charset="0"/>
                <a:ea typeface="Arial" panose="020B0604020202020204" pitchFamily="34" charset="0"/>
              </a:rPr>
              <a:t>Hotel Rating Classification </a:t>
            </a:r>
            <a:endParaRPr lang="en-US" sz="13800" dirty="0">
              <a:latin typeface="Algerian" panose="04020705040A02060702" pitchFamily="82" charset="0"/>
            </a:endParaRPr>
          </a:p>
        </p:txBody>
      </p:sp>
      <p:sp>
        <p:nvSpPr>
          <p:cNvPr id="3" name="Subtitle 2">
            <a:extLst>
              <a:ext uri="{FF2B5EF4-FFF2-40B4-BE49-F238E27FC236}">
                <a16:creationId xmlns:a16="http://schemas.microsoft.com/office/drawing/2014/main" id="{1168BCEE-96EC-41FB-8B20-95BA99418C74}"/>
              </a:ext>
            </a:extLst>
          </p:cNvPr>
          <p:cNvSpPr>
            <a:spLocks noGrp="1"/>
          </p:cNvSpPr>
          <p:nvPr>
            <p:ph type="subTitle" idx="1"/>
          </p:nvPr>
        </p:nvSpPr>
        <p:spPr/>
        <p:txBody>
          <a:bodyPr>
            <a:normAutofit/>
          </a:bodyPr>
          <a:lstStyle/>
          <a:p>
            <a:r>
              <a:rPr lang="en-US" sz="3600" dirty="0">
                <a:latin typeface="Arial Black" panose="020B0A04020102020204" pitchFamily="34" charset="0"/>
              </a:rPr>
              <a:t>Group No: 3</a:t>
            </a:r>
          </a:p>
        </p:txBody>
      </p:sp>
    </p:spTree>
    <p:extLst>
      <p:ext uri="{BB962C8B-B14F-4D97-AF65-F5344CB8AC3E}">
        <p14:creationId xmlns:p14="http://schemas.microsoft.com/office/powerpoint/2010/main" val="268389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26E5727-5EA2-49A3-BA1C-65B7D3F015D5}"/>
              </a:ext>
            </a:extLst>
          </p:cNvPr>
          <p:cNvPicPr>
            <a:picLocks noGrp="1" noChangeAspect="1"/>
          </p:cNvPicPr>
          <p:nvPr>
            <p:ph sz="half" idx="2"/>
          </p:nvPr>
        </p:nvPicPr>
        <p:blipFill>
          <a:blip r:embed="rId2"/>
          <a:stretch>
            <a:fillRect/>
          </a:stretch>
        </p:blipFill>
        <p:spPr>
          <a:xfrm>
            <a:off x="0" y="3414584"/>
            <a:ext cx="12192000" cy="3443416"/>
          </a:xfrm>
        </p:spPr>
      </p:pic>
      <p:sp>
        <p:nvSpPr>
          <p:cNvPr id="2" name="Title 1">
            <a:extLst>
              <a:ext uri="{FF2B5EF4-FFF2-40B4-BE49-F238E27FC236}">
                <a16:creationId xmlns:a16="http://schemas.microsoft.com/office/drawing/2014/main" id="{EA0F67A7-9C07-4107-B3ED-C825454C3848}"/>
              </a:ext>
            </a:extLst>
          </p:cNvPr>
          <p:cNvSpPr>
            <a:spLocks noGrp="1"/>
          </p:cNvSpPr>
          <p:nvPr>
            <p:ph type="title"/>
          </p:nvPr>
        </p:nvSpPr>
        <p:spPr>
          <a:xfrm>
            <a:off x="327455" y="226541"/>
            <a:ext cx="10131425" cy="1456267"/>
          </a:xfrm>
        </p:spPr>
        <p:txBody>
          <a:bodyPr/>
          <a:lstStyle/>
          <a:p>
            <a:r>
              <a:rPr lang="en-US" dirty="0"/>
              <a:t>Most Common Words</a:t>
            </a:r>
          </a:p>
        </p:txBody>
      </p:sp>
      <p:sp>
        <p:nvSpPr>
          <p:cNvPr id="3" name="Content Placeholder 2">
            <a:extLst>
              <a:ext uri="{FF2B5EF4-FFF2-40B4-BE49-F238E27FC236}">
                <a16:creationId xmlns:a16="http://schemas.microsoft.com/office/drawing/2014/main" id="{15D4ED0B-FC74-41EE-B1BF-A9567422B0FC}"/>
              </a:ext>
            </a:extLst>
          </p:cNvPr>
          <p:cNvSpPr>
            <a:spLocks noGrp="1"/>
          </p:cNvSpPr>
          <p:nvPr>
            <p:ph sz="half" idx="1"/>
          </p:nvPr>
        </p:nvSpPr>
        <p:spPr>
          <a:xfrm>
            <a:off x="685801" y="2174789"/>
            <a:ext cx="10131424" cy="1239796"/>
          </a:xfrm>
        </p:spPr>
        <p:txBody>
          <a:bodyPr/>
          <a:lstStyle/>
          <a:p>
            <a:r>
              <a:rPr lang="en-US" dirty="0"/>
              <a:t>In this visualization we can see that top 10 words that appear frequently.</a:t>
            </a:r>
          </a:p>
          <a:p>
            <a:r>
              <a:rPr lang="en-US" dirty="0"/>
              <a:t>Like hotel words appear more that 40k in complete review</a:t>
            </a:r>
          </a:p>
          <a:p>
            <a:r>
              <a:rPr lang="en-US" dirty="0"/>
              <a:t>After that great, staff, stay and other words are appeared similarly having high frequency of </a:t>
            </a:r>
            <a:r>
              <a:rPr lang="en-US" dirty="0" err="1"/>
              <a:t>occurance</a:t>
            </a:r>
            <a:endParaRPr lang="en-US" dirty="0"/>
          </a:p>
        </p:txBody>
      </p:sp>
    </p:spTree>
    <p:extLst>
      <p:ext uri="{BB962C8B-B14F-4D97-AF65-F5344CB8AC3E}">
        <p14:creationId xmlns:p14="http://schemas.microsoft.com/office/powerpoint/2010/main" val="217544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67A7-9C07-4107-B3ED-C825454C3848}"/>
              </a:ext>
            </a:extLst>
          </p:cNvPr>
          <p:cNvSpPr>
            <a:spLocks noGrp="1"/>
          </p:cNvSpPr>
          <p:nvPr>
            <p:ph type="title"/>
          </p:nvPr>
        </p:nvSpPr>
        <p:spPr>
          <a:xfrm>
            <a:off x="0" y="86497"/>
            <a:ext cx="10131425" cy="1456267"/>
          </a:xfrm>
        </p:spPr>
        <p:txBody>
          <a:bodyPr>
            <a:normAutofit fontScale="90000"/>
          </a:bodyPr>
          <a:lstStyle/>
          <a:p>
            <a:r>
              <a:rPr lang="en-US" dirty="0"/>
              <a:t>Most common words based on different class</a:t>
            </a:r>
            <a:br>
              <a:rPr lang="en-US" dirty="0"/>
            </a:br>
            <a:endParaRPr lang="en-US" dirty="0"/>
          </a:p>
        </p:txBody>
      </p:sp>
      <p:sp>
        <p:nvSpPr>
          <p:cNvPr id="3" name="Content Placeholder 2">
            <a:extLst>
              <a:ext uri="{FF2B5EF4-FFF2-40B4-BE49-F238E27FC236}">
                <a16:creationId xmlns:a16="http://schemas.microsoft.com/office/drawing/2014/main" id="{15D4ED0B-FC74-41EE-B1BF-A9567422B0FC}"/>
              </a:ext>
            </a:extLst>
          </p:cNvPr>
          <p:cNvSpPr>
            <a:spLocks noGrp="1"/>
          </p:cNvSpPr>
          <p:nvPr>
            <p:ph sz="half" idx="1"/>
          </p:nvPr>
        </p:nvSpPr>
        <p:spPr>
          <a:xfrm>
            <a:off x="129747" y="1107189"/>
            <a:ext cx="7914501" cy="1812095"/>
          </a:xfrm>
        </p:spPr>
        <p:txBody>
          <a:bodyPr/>
          <a:lstStyle/>
          <a:p>
            <a:r>
              <a:rPr lang="en-US" dirty="0"/>
              <a:t>In this visualization</a:t>
            </a:r>
          </a:p>
          <a:p>
            <a:r>
              <a:rPr lang="en-US" dirty="0"/>
              <a:t>Most appear words as per the different class is shown </a:t>
            </a:r>
          </a:p>
        </p:txBody>
      </p:sp>
      <p:pic>
        <p:nvPicPr>
          <p:cNvPr id="6" name="Content Placeholder 5">
            <a:extLst>
              <a:ext uri="{FF2B5EF4-FFF2-40B4-BE49-F238E27FC236}">
                <a16:creationId xmlns:a16="http://schemas.microsoft.com/office/drawing/2014/main" id="{F9138AAB-2797-4301-B877-0C9491744FF9}"/>
              </a:ext>
            </a:extLst>
          </p:cNvPr>
          <p:cNvPicPr>
            <a:picLocks noGrp="1" noChangeAspect="1"/>
          </p:cNvPicPr>
          <p:nvPr>
            <p:ph sz="half" idx="2"/>
          </p:nvPr>
        </p:nvPicPr>
        <p:blipFill>
          <a:blip r:embed="rId2"/>
          <a:stretch>
            <a:fillRect/>
          </a:stretch>
        </p:blipFill>
        <p:spPr>
          <a:xfrm>
            <a:off x="0" y="2483708"/>
            <a:ext cx="12191999" cy="4374292"/>
          </a:xfrm>
        </p:spPr>
      </p:pic>
    </p:spTree>
    <p:extLst>
      <p:ext uri="{BB962C8B-B14F-4D97-AF65-F5344CB8AC3E}">
        <p14:creationId xmlns:p14="http://schemas.microsoft.com/office/powerpoint/2010/main" val="96804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67A7-9C07-4107-B3ED-C825454C3848}"/>
              </a:ext>
            </a:extLst>
          </p:cNvPr>
          <p:cNvSpPr>
            <a:spLocks noGrp="1"/>
          </p:cNvSpPr>
          <p:nvPr>
            <p:ph type="title"/>
          </p:nvPr>
        </p:nvSpPr>
        <p:spPr>
          <a:xfrm>
            <a:off x="0" y="0"/>
            <a:ext cx="10131425" cy="1309816"/>
          </a:xfrm>
        </p:spPr>
        <p:txBody>
          <a:bodyPr/>
          <a:lstStyle/>
          <a:p>
            <a:r>
              <a:rPr lang="en-US" dirty="0"/>
              <a:t>Most Common words Bigram per classes</a:t>
            </a:r>
          </a:p>
        </p:txBody>
      </p:sp>
      <p:sp>
        <p:nvSpPr>
          <p:cNvPr id="3" name="Content Placeholder 2">
            <a:extLst>
              <a:ext uri="{FF2B5EF4-FFF2-40B4-BE49-F238E27FC236}">
                <a16:creationId xmlns:a16="http://schemas.microsoft.com/office/drawing/2014/main" id="{15D4ED0B-FC74-41EE-B1BF-A9567422B0FC}"/>
              </a:ext>
            </a:extLst>
          </p:cNvPr>
          <p:cNvSpPr>
            <a:spLocks noGrp="1"/>
          </p:cNvSpPr>
          <p:nvPr>
            <p:ph sz="half" idx="1"/>
          </p:nvPr>
        </p:nvSpPr>
        <p:spPr>
          <a:xfrm>
            <a:off x="1" y="980532"/>
            <a:ext cx="12191998" cy="2236458"/>
          </a:xfrm>
        </p:spPr>
        <p:txBody>
          <a:bodyPr/>
          <a:lstStyle/>
          <a:p>
            <a:r>
              <a:rPr lang="en-US" sz="2000" dirty="0"/>
              <a:t>In this visualization it shown bi gram where </a:t>
            </a:r>
            <a:r>
              <a:rPr lang="en-US" sz="2000" b="0" i="0" dirty="0">
                <a:solidFill>
                  <a:srgbClr val="E2EEFF"/>
                </a:solidFill>
                <a:effectLst/>
                <a:latin typeface="Google Sans"/>
              </a:rPr>
              <a:t>two-word sequence will appear together</a:t>
            </a:r>
          </a:p>
          <a:p>
            <a:r>
              <a:rPr lang="en-US" sz="2000" dirty="0">
                <a:solidFill>
                  <a:srgbClr val="E2EEFF"/>
                </a:solidFill>
                <a:latin typeface="Google Sans"/>
              </a:rPr>
              <a:t>In this also based on different classes most appear bi gram is shown</a:t>
            </a:r>
            <a:endParaRPr lang="en-US" sz="2000" b="0" i="0" dirty="0">
              <a:solidFill>
                <a:srgbClr val="E2EEFF"/>
              </a:solidFill>
              <a:effectLst/>
              <a:latin typeface="Google Sans"/>
            </a:endParaRPr>
          </a:p>
          <a:p>
            <a:endParaRPr lang="en-US" dirty="0"/>
          </a:p>
        </p:txBody>
      </p:sp>
      <p:pic>
        <p:nvPicPr>
          <p:cNvPr id="10" name="Content Placeholder 9">
            <a:extLst>
              <a:ext uri="{FF2B5EF4-FFF2-40B4-BE49-F238E27FC236}">
                <a16:creationId xmlns:a16="http://schemas.microsoft.com/office/drawing/2014/main" id="{76F0E372-77B4-4858-BC83-343C53688E74}"/>
              </a:ext>
            </a:extLst>
          </p:cNvPr>
          <p:cNvPicPr>
            <a:picLocks noGrp="1" noChangeAspect="1"/>
          </p:cNvPicPr>
          <p:nvPr>
            <p:ph sz="half" idx="2"/>
          </p:nvPr>
        </p:nvPicPr>
        <p:blipFill>
          <a:blip r:embed="rId2"/>
          <a:stretch>
            <a:fillRect/>
          </a:stretch>
        </p:blipFill>
        <p:spPr>
          <a:xfrm>
            <a:off x="-42618" y="2644347"/>
            <a:ext cx="12234617" cy="4213654"/>
          </a:xfrm>
        </p:spPr>
      </p:pic>
    </p:spTree>
    <p:extLst>
      <p:ext uri="{BB962C8B-B14F-4D97-AF65-F5344CB8AC3E}">
        <p14:creationId xmlns:p14="http://schemas.microsoft.com/office/powerpoint/2010/main" val="3337725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67A7-9C07-4107-B3ED-C825454C3848}"/>
              </a:ext>
            </a:extLst>
          </p:cNvPr>
          <p:cNvSpPr>
            <a:spLocks noGrp="1"/>
          </p:cNvSpPr>
          <p:nvPr>
            <p:ph type="title"/>
          </p:nvPr>
        </p:nvSpPr>
        <p:spPr>
          <a:xfrm>
            <a:off x="0" y="1"/>
            <a:ext cx="10131425" cy="1272746"/>
          </a:xfrm>
        </p:spPr>
        <p:txBody>
          <a:bodyPr/>
          <a:lstStyle/>
          <a:p>
            <a:r>
              <a:rPr lang="en-US" dirty="0"/>
              <a:t>Most Common words trigram per classes</a:t>
            </a:r>
          </a:p>
        </p:txBody>
      </p:sp>
      <p:sp>
        <p:nvSpPr>
          <p:cNvPr id="3" name="Content Placeholder 2">
            <a:extLst>
              <a:ext uri="{FF2B5EF4-FFF2-40B4-BE49-F238E27FC236}">
                <a16:creationId xmlns:a16="http://schemas.microsoft.com/office/drawing/2014/main" id="{15D4ED0B-FC74-41EE-B1BF-A9567422B0FC}"/>
              </a:ext>
            </a:extLst>
          </p:cNvPr>
          <p:cNvSpPr>
            <a:spLocks noGrp="1"/>
          </p:cNvSpPr>
          <p:nvPr>
            <p:ph sz="half" idx="1"/>
          </p:nvPr>
        </p:nvSpPr>
        <p:spPr>
          <a:xfrm>
            <a:off x="1" y="1416967"/>
            <a:ext cx="10131424" cy="1655804"/>
          </a:xfrm>
        </p:spPr>
        <p:txBody>
          <a:bodyPr>
            <a:normAutofit/>
          </a:bodyPr>
          <a:lstStyle/>
          <a:p>
            <a:r>
              <a:rPr lang="en-US" sz="2400" dirty="0"/>
              <a:t>In this visualization it shown tri-gram where </a:t>
            </a:r>
            <a:r>
              <a:rPr lang="en-US" sz="2400" dirty="0">
                <a:solidFill>
                  <a:srgbClr val="E2EEFF"/>
                </a:solidFill>
                <a:latin typeface="Google Sans"/>
              </a:rPr>
              <a:t>three</a:t>
            </a:r>
            <a:r>
              <a:rPr lang="en-US" sz="2400" b="0" i="0" dirty="0">
                <a:solidFill>
                  <a:srgbClr val="E2EEFF"/>
                </a:solidFill>
                <a:effectLst/>
                <a:latin typeface="Google Sans"/>
              </a:rPr>
              <a:t>-word sequence will appear together</a:t>
            </a:r>
          </a:p>
          <a:p>
            <a:r>
              <a:rPr lang="en-US" sz="2400" dirty="0">
                <a:solidFill>
                  <a:srgbClr val="E2EEFF"/>
                </a:solidFill>
                <a:latin typeface="Google Sans"/>
              </a:rPr>
              <a:t>In this also based on different classes most appear tri gram is shown</a:t>
            </a:r>
            <a:endParaRPr lang="en-US" sz="2400" b="0" i="0" dirty="0">
              <a:solidFill>
                <a:srgbClr val="E2EEFF"/>
              </a:solidFill>
              <a:effectLst/>
              <a:latin typeface="Google Sans"/>
            </a:endParaRPr>
          </a:p>
          <a:p>
            <a:endParaRPr lang="en-US" dirty="0"/>
          </a:p>
        </p:txBody>
      </p:sp>
      <p:pic>
        <p:nvPicPr>
          <p:cNvPr id="6" name="Content Placeholder 5">
            <a:extLst>
              <a:ext uri="{FF2B5EF4-FFF2-40B4-BE49-F238E27FC236}">
                <a16:creationId xmlns:a16="http://schemas.microsoft.com/office/drawing/2014/main" id="{8262958F-666F-400B-98CE-9B6D550C40A2}"/>
              </a:ext>
            </a:extLst>
          </p:cNvPr>
          <p:cNvPicPr>
            <a:picLocks noGrp="1" noChangeAspect="1"/>
          </p:cNvPicPr>
          <p:nvPr>
            <p:ph sz="half" idx="2"/>
          </p:nvPr>
        </p:nvPicPr>
        <p:blipFill>
          <a:blip r:embed="rId2"/>
          <a:stretch>
            <a:fillRect/>
          </a:stretch>
        </p:blipFill>
        <p:spPr>
          <a:xfrm>
            <a:off x="0" y="3216990"/>
            <a:ext cx="12192000" cy="3649134"/>
          </a:xfrm>
        </p:spPr>
      </p:pic>
    </p:spTree>
    <p:extLst>
      <p:ext uri="{BB962C8B-B14F-4D97-AF65-F5344CB8AC3E}">
        <p14:creationId xmlns:p14="http://schemas.microsoft.com/office/powerpoint/2010/main" val="377758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64E330C-C54D-4C92-9403-30EC52C0AC5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634550" y="2769195"/>
            <a:ext cx="5708822" cy="40458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0F67A7-9C07-4107-B3ED-C825454C3848}"/>
              </a:ext>
            </a:extLst>
          </p:cNvPr>
          <p:cNvSpPr>
            <a:spLocks noGrp="1"/>
          </p:cNvSpPr>
          <p:nvPr>
            <p:ph type="title"/>
          </p:nvPr>
        </p:nvSpPr>
        <p:spPr/>
        <p:txBody>
          <a:bodyPr/>
          <a:lstStyle/>
          <a:p>
            <a:r>
              <a:rPr lang="en-US" dirty="0"/>
              <a:t>Word cloud before and after cleaning</a:t>
            </a:r>
          </a:p>
        </p:txBody>
      </p:sp>
      <p:sp>
        <p:nvSpPr>
          <p:cNvPr id="4" name="Content Placeholder 3">
            <a:extLst>
              <a:ext uri="{FF2B5EF4-FFF2-40B4-BE49-F238E27FC236}">
                <a16:creationId xmlns:a16="http://schemas.microsoft.com/office/drawing/2014/main" id="{11FC31C3-891D-4964-88DD-1F82E197CB94}"/>
              </a:ext>
            </a:extLst>
          </p:cNvPr>
          <p:cNvSpPr>
            <a:spLocks noGrp="1"/>
          </p:cNvSpPr>
          <p:nvPr>
            <p:ph sz="half" idx="2"/>
          </p:nvPr>
        </p:nvSpPr>
        <p:spPr>
          <a:xfrm>
            <a:off x="525163" y="2302450"/>
            <a:ext cx="5183658" cy="665477"/>
          </a:xfrm>
        </p:spPr>
        <p:txBody>
          <a:bodyPr>
            <a:normAutofit fontScale="77500" lnSpcReduction="20000"/>
          </a:bodyPr>
          <a:lstStyle/>
          <a:p>
            <a:r>
              <a:rPr lang="en-US" sz="2600" dirty="0">
                <a:solidFill>
                  <a:srgbClr val="E2EEFF"/>
                </a:solidFill>
                <a:latin typeface="Google Sans"/>
              </a:rPr>
              <a:t>Total text length BEFORE cleaning: 14861007 </a:t>
            </a:r>
          </a:p>
          <a:p>
            <a:endParaRPr lang="en-US" dirty="0"/>
          </a:p>
        </p:txBody>
      </p:sp>
      <p:pic>
        <p:nvPicPr>
          <p:cNvPr id="5" name="Picture 2">
            <a:extLst>
              <a:ext uri="{FF2B5EF4-FFF2-40B4-BE49-F238E27FC236}">
                <a16:creationId xmlns:a16="http://schemas.microsoft.com/office/drawing/2014/main" id="{63FF2327-17D3-48A9-816D-5238664B6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72" y="2891229"/>
            <a:ext cx="6483178" cy="40458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5DB21F9-0AF9-486C-89FF-05AE660F5E00}"/>
              </a:ext>
            </a:extLst>
          </p:cNvPr>
          <p:cNvSpPr txBox="1"/>
          <p:nvPr/>
        </p:nvSpPr>
        <p:spPr>
          <a:xfrm>
            <a:off x="6439932" y="2302450"/>
            <a:ext cx="6098058" cy="344710"/>
          </a:xfrm>
          <a:prstGeom prst="rect">
            <a:avLst/>
          </a:prstGeom>
          <a:noFill/>
        </p:spPr>
        <p:txBody>
          <a:bodyPr wrap="square">
            <a:spAutoFit/>
          </a:bodyPr>
          <a:lstStyle/>
          <a:p>
            <a:pPr marL="285750" indent="-285750">
              <a:lnSpc>
                <a:spcPct val="80000"/>
              </a:lnSpc>
              <a:spcAft>
                <a:spcPts val="1000"/>
              </a:spcAft>
              <a:buClr>
                <a:schemeClr val="tx1"/>
              </a:buClr>
              <a:buSzPct val="100000"/>
              <a:buFont typeface="Arial"/>
              <a:buChar char="•"/>
            </a:pPr>
            <a:r>
              <a:rPr lang="en-US" sz="2000" dirty="0">
                <a:solidFill>
                  <a:srgbClr val="E2EEFF"/>
                </a:solidFill>
                <a:latin typeface="Google Sans"/>
              </a:rPr>
              <a:t>Total text length AFTER cleaning: 13544405</a:t>
            </a:r>
          </a:p>
        </p:txBody>
      </p:sp>
    </p:spTree>
    <p:extLst>
      <p:ext uri="{BB962C8B-B14F-4D97-AF65-F5344CB8AC3E}">
        <p14:creationId xmlns:p14="http://schemas.microsoft.com/office/powerpoint/2010/main" val="264034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EDF4-6BF4-4B65-8DDD-80288B622E01}"/>
              </a:ext>
            </a:extLst>
          </p:cNvPr>
          <p:cNvSpPr>
            <a:spLocks noGrp="1"/>
          </p:cNvSpPr>
          <p:nvPr>
            <p:ph type="title"/>
          </p:nvPr>
        </p:nvSpPr>
        <p:spPr>
          <a:xfrm>
            <a:off x="545039" y="753762"/>
            <a:ext cx="10131425" cy="626075"/>
          </a:xfrm>
        </p:spPr>
        <p:txBody>
          <a:bodyPr>
            <a:normAutofit fontScale="90000"/>
          </a:bodyPr>
          <a:lstStyle/>
          <a:p>
            <a:r>
              <a:rPr lang="en-US" sz="3600" dirty="0"/>
              <a:t>L</a:t>
            </a:r>
            <a:r>
              <a:rPr lang="en-US" sz="3600" dirty="0">
                <a:latin typeface="+mj-lt"/>
              </a:rPr>
              <a:t>EMMATIZE</a:t>
            </a:r>
            <a:r>
              <a:rPr lang="en-US" sz="3600" dirty="0"/>
              <a:t>R   and STEMMER</a:t>
            </a:r>
            <a:br>
              <a:rPr lang="en-US" sz="3600" dirty="0"/>
            </a:br>
            <a:br>
              <a:rPr lang="en-US" sz="3600" dirty="0"/>
            </a:br>
            <a:endParaRPr lang="en-US" dirty="0"/>
          </a:p>
        </p:txBody>
      </p:sp>
      <p:sp>
        <p:nvSpPr>
          <p:cNvPr id="3" name="Content Placeholder 2">
            <a:extLst>
              <a:ext uri="{FF2B5EF4-FFF2-40B4-BE49-F238E27FC236}">
                <a16:creationId xmlns:a16="http://schemas.microsoft.com/office/drawing/2014/main" id="{F33012C3-A364-4849-B6F5-5FC3DF06B6AD}"/>
              </a:ext>
            </a:extLst>
          </p:cNvPr>
          <p:cNvSpPr>
            <a:spLocks noGrp="1"/>
          </p:cNvSpPr>
          <p:nvPr>
            <p:ph sz="half" idx="1"/>
          </p:nvPr>
        </p:nvSpPr>
        <p:spPr>
          <a:xfrm>
            <a:off x="27653" y="1731179"/>
            <a:ext cx="5653482" cy="1232664"/>
          </a:xfrm>
        </p:spPr>
        <p:txBody>
          <a:bodyPr>
            <a:normAutofit/>
          </a:bodyPr>
          <a:lstStyle/>
          <a:p>
            <a:r>
              <a:rPr lang="en-US" sz="1800" b="0" i="0" dirty="0">
                <a:effectLst/>
              </a:rPr>
              <a:t>Lemmatization is a text pre-processing technique used in natural language processing (NLP) models to break a word down to its root meaning to identify similarities.</a:t>
            </a:r>
            <a:endParaRPr lang="en-US" sz="1800" dirty="0"/>
          </a:p>
          <a:p>
            <a:endParaRPr lang="en-US" dirty="0"/>
          </a:p>
        </p:txBody>
      </p:sp>
      <p:sp>
        <p:nvSpPr>
          <p:cNvPr id="4" name="Content Placeholder 3">
            <a:extLst>
              <a:ext uri="{FF2B5EF4-FFF2-40B4-BE49-F238E27FC236}">
                <a16:creationId xmlns:a16="http://schemas.microsoft.com/office/drawing/2014/main" id="{16869BA2-396B-4E34-BDFE-DABC146BDE10}"/>
              </a:ext>
            </a:extLst>
          </p:cNvPr>
          <p:cNvSpPr>
            <a:spLocks noGrp="1"/>
          </p:cNvSpPr>
          <p:nvPr>
            <p:ph sz="half" idx="2"/>
          </p:nvPr>
        </p:nvSpPr>
        <p:spPr>
          <a:xfrm>
            <a:off x="6095999" y="1784955"/>
            <a:ext cx="6068347" cy="1232665"/>
          </a:xfrm>
        </p:spPr>
        <p:txBody>
          <a:bodyPr>
            <a:normAutofit/>
          </a:bodyPr>
          <a:lstStyle/>
          <a:p>
            <a:r>
              <a:rPr lang="en-US" sz="1800" b="0" i="0" dirty="0">
                <a:effectLst/>
              </a:rPr>
              <a:t>Stemming, in Natural Language Processing (NLP), refers to the process of reducing a word to its word stem that affixes to suffixes and prefixes or the roots.</a:t>
            </a:r>
            <a:endParaRPr lang="en-US" sz="1800" dirty="0"/>
          </a:p>
          <a:p>
            <a:endParaRPr lang="en-US" dirty="0"/>
          </a:p>
        </p:txBody>
      </p:sp>
      <p:pic>
        <p:nvPicPr>
          <p:cNvPr id="6" name="Picture 5">
            <a:extLst>
              <a:ext uri="{FF2B5EF4-FFF2-40B4-BE49-F238E27FC236}">
                <a16:creationId xmlns:a16="http://schemas.microsoft.com/office/drawing/2014/main" id="{2124E450-9999-45F3-AF45-46961EAB0F21}"/>
              </a:ext>
            </a:extLst>
          </p:cNvPr>
          <p:cNvPicPr>
            <a:picLocks noChangeAspect="1"/>
          </p:cNvPicPr>
          <p:nvPr/>
        </p:nvPicPr>
        <p:blipFill>
          <a:blip r:embed="rId2"/>
          <a:stretch>
            <a:fillRect/>
          </a:stretch>
        </p:blipFill>
        <p:spPr>
          <a:xfrm>
            <a:off x="27653" y="2963843"/>
            <a:ext cx="5653483" cy="3894157"/>
          </a:xfrm>
          <a:prstGeom prst="rect">
            <a:avLst/>
          </a:prstGeom>
        </p:spPr>
      </p:pic>
      <p:pic>
        <p:nvPicPr>
          <p:cNvPr id="7" name="Picture 6">
            <a:extLst>
              <a:ext uri="{FF2B5EF4-FFF2-40B4-BE49-F238E27FC236}">
                <a16:creationId xmlns:a16="http://schemas.microsoft.com/office/drawing/2014/main" id="{AE708BD3-4CA7-49A5-9EC1-AED708BD6B53}"/>
              </a:ext>
            </a:extLst>
          </p:cNvPr>
          <p:cNvPicPr>
            <a:picLocks noChangeAspect="1"/>
          </p:cNvPicPr>
          <p:nvPr/>
        </p:nvPicPr>
        <p:blipFill>
          <a:blip r:embed="rId3"/>
          <a:stretch>
            <a:fillRect/>
          </a:stretch>
        </p:blipFill>
        <p:spPr>
          <a:xfrm>
            <a:off x="5866707" y="2828832"/>
            <a:ext cx="6297639" cy="4029168"/>
          </a:xfrm>
          <a:prstGeom prst="rect">
            <a:avLst/>
          </a:prstGeom>
        </p:spPr>
      </p:pic>
    </p:spTree>
    <p:extLst>
      <p:ext uri="{BB962C8B-B14F-4D97-AF65-F5344CB8AC3E}">
        <p14:creationId xmlns:p14="http://schemas.microsoft.com/office/powerpoint/2010/main" val="207831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DCA47-CB8C-7BA9-7B5F-2341599C8E02}"/>
              </a:ext>
            </a:extLst>
          </p:cNvPr>
          <p:cNvSpPr txBox="1"/>
          <p:nvPr/>
        </p:nvSpPr>
        <p:spPr>
          <a:xfrm>
            <a:off x="1003697" y="644010"/>
            <a:ext cx="9269016" cy="3662541"/>
          </a:xfrm>
          <a:prstGeom prst="rect">
            <a:avLst/>
          </a:prstGeom>
          <a:noFill/>
        </p:spPr>
        <p:txBody>
          <a:bodyPr wrap="square">
            <a:spAutoFit/>
          </a:bodyPr>
          <a:lstStyle/>
          <a:p>
            <a:r>
              <a:rPr lang="en-US" sz="4000" dirty="0"/>
              <a:t>TEXT PRE-PROCESSING TECHNIQUES</a:t>
            </a:r>
          </a:p>
          <a:p>
            <a:pPr marL="342900" indent="-342900">
              <a:buAutoNum type="alphaUcPeriod"/>
            </a:pPr>
            <a:r>
              <a:rPr lang="en-US" sz="3200" dirty="0"/>
              <a:t>Removing ‘@names’</a:t>
            </a:r>
          </a:p>
          <a:p>
            <a:pPr marL="342900" indent="-342900">
              <a:buAutoNum type="alphaUcPeriod"/>
            </a:pPr>
            <a:r>
              <a:rPr lang="en-US" sz="3200" dirty="0"/>
              <a:t>Removing links (http | https)</a:t>
            </a:r>
          </a:p>
          <a:p>
            <a:pPr marL="342900" indent="-342900">
              <a:buAutoNum type="alphaUcPeriod"/>
            </a:pPr>
            <a:r>
              <a:rPr lang="en-US" sz="3200" dirty="0"/>
              <a:t>Removing Review with empty text</a:t>
            </a:r>
          </a:p>
          <a:p>
            <a:pPr marL="342900" indent="-342900">
              <a:buAutoNum type="alphaUcPeriod"/>
            </a:pPr>
            <a:r>
              <a:rPr lang="en-US" sz="3200" dirty="0"/>
              <a:t>Dropping duplicate rows</a:t>
            </a:r>
          </a:p>
          <a:p>
            <a:pPr marL="342900" indent="-342900">
              <a:buAutoNum type="alphaUcPeriod"/>
            </a:pPr>
            <a:r>
              <a:rPr lang="en-US" sz="3200" dirty="0"/>
              <a:t>Function to remove emoji</a:t>
            </a:r>
          </a:p>
          <a:p>
            <a:pPr marL="342900" indent="-342900">
              <a:buAutoNum type="alphaUcPeriod"/>
            </a:pPr>
            <a:r>
              <a:rPr lang="en-US" sz="3200" dirty="0"/>
              <a:t>Removing stop words</a:t>
            </a:r>
          </a:p>
        </p:txBody>
      </p:sp>
    </p:spTree>
    <p:extLst>
      <p:ext uri="{BB962C8B-B14F-4D97-AF65-F5344CB8AC3E}">
        <p14:creationId xmlns:p14="http://schemas.microsoft.com/office/powerpoint/2010/main" val="96936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EDF4-6BF4-4B65-8DDD-80288B622E01}"/>
              </a:ext>
            </a:extLst>
          </p:cNvPr>
          <p:cNvSpPr>
            <a:spLocks noGrp="1"/>
          </p:cNvSpPr>
          <p:nvPr>
            <p:ph type="title"/>
          </p:nvPr>
        </p:nvSpPr>
        <p:spPr>
          <a:xfrm>
            <a:off x="-91759" y="21050"/>
            <a:ext cx="10619518" cy="1456267"/>
          </a:xfrm>
        </p:spPr>
        <p:txBody>
          <a:bodyPr>
            <a:normAutofit fontScale="90000"/>
          </a:bodyPr>
          <a:lstStyle/>
          <a:p>
            <a:r>
              <a:rPr lang="en-US" sz="3600" dirty="0"/>
              <a:t>TF-IDF Vectorizer and  NAMED ENTITY RECOGNITION(NER)</a:t>
            </a:r>
            <a:br>
              <a:rPr lang="en-US" sz="3600" dirty="0"/>
            </a:br>
            <a:br>
              <a:rPr lang="en-US" sz="3600" dirty="0"/>
            </a:br>
            <a:endParaRPr lang="en-US" dirty="0"/>
          </a:p>
        </p:txBody>
      </p:sp>
      <p:sp>
        <p:nvSpPr>
          <p:cNvPr id="3" name="Content Placeholder 2">
            <a:extLst>
              <a:ext uri="{FF2B5EF4-FFF2-40B4-BE49-F238E27FC236}">
                <a16:creationId xmlns:a16="http://schemas.microsoft.com/office/drawing/2014/main" id="{F33012C3-A364-4849-B6F5-5FC3DF06B6AD}"/>
              </a:ext>
            </a:extLst>
          </p:cNvPr>
          <p:cNvSpPr>
            <a:spLocks noGrp="1"/>
          </p:cNvSpPr>
          <p:nvPr>
            <p:ph sz="half" idx="1"/>
          </p:nvPr>
        </p:nvSpPr>
        <p:spPr>
          <a:xfrm>
            <a:off x="-91760" y="2815050"/>
            <a:ext cx="12283759" cy="2838166"/>
          </a:xfrm>
        </p:spPr>
        <p:txBody>
          <a:bodyPr/>
          <a:lstStyle/>
          <a:p>
            <a:r>
              <a:rPr lang="en-US" sz="2000" b="0" i="0" dirty="0">
                <a:effectLst/>
              </a:rPr>
              <a:t>TF-IDF, short for Term Frequency-Inverse Document Frequency, is a commonly used technique in NLP to determine the significance of words in a document or corpus.</a:t>
            </a:r>
            <a:endParaRPr lang="en-US" sz="2000" dirty="0"/>
          </a:p>
          <a:p>
            <a:endParaRPr lang="en-US" dirty="0"/>
          </a:p>
        </p:txBody>
      </p:sp>
      <p:sp>
        <p:nvSpPr>
          <p:cNvPr id="4" name="Content Placeholder 3">
            <a:extLst>
              <a:ext uri="{FF2B5EF4-FFF2-40B4-BE49-F238E27FC236}">
                <a16:creationId xmlns:a16="http://schemas.microsoft.com/office/drawing/2014/main" id="{16869BA2-396B-4E34-BDFE-DABC146BDE10}"/>
              </a:ext>
            </a:extLst>
          </p:cNvPr>
          <p:cNvSpPr>
            <a:spLocks noGrp="1"/>
          </p:cNvSpPr>
          <p:nvPr>
            <p:ph sz="half" idx="2"/>
          </p:nvPr>
        </p:nvSpPr>
        <p:spPr>
          <a:xfrm>
            <a:off x="0" y="669209"/>
            <a:ext cx="11976178" cy="1071150"/>
          </a:xfrm>
        </p:spPr>
        <p:txBody>
          <a:bodyPr/>
          <a:lstStyle/>
          <a:p>
            <a:r>
              <a:rPr lang="en-US" sz="2000" b="0" i="0" dirty="0">
                <a:effectLst/>
                <a:latin typeface="Google Sans"/>
              </a:rPr>
              <a:t>Named entity recognition (NER) is a form of natural language processing (NLP) that involves extracting and identifying essential information from text.</a:t>
            </a:r>
            <a:endParaRPr lang="en-US" sz="2000" dirty="0"/>
          </a:p>
          <a:p>
            <a:endParaRPr lang="en-US" dirty="0"/>
          </a:p>
        </p:txBody>
      </p:sp>
      <p:pic>
        <p:nvPicPr>
          <p:cNvPr id="5" name="Picture 4">
            <a:extLst>
              <a:ext uri="{FF2B5EF4-FFF2-40B4-BE49-F238E27FC236}">
                <a16:creationId xmlns:a16="http://schemas.microsoft.com/office/drawing/2014/main" id="{59360E65-312A-4244-976E-2EB2AFAF1AD8}"/>
              </a:ext>
            </a:extLst>
          </p:cNvPr>
          <p:cNvPicPr>
            <a:picLocks noChangeAspect="1"/>
          </p:cNvPicPr>
          <p:nvPr/>
        </p:nvPicPr>
        <p:blipFill>
          <a:blip r:embed="rId2"/>
          <a:stretch>
            <a:fillRect/>
          </a:stretch>
        </p:blipFill>
        <p:spPr>
          <a:xfrm>
            <a:off x="0" y="4448432"/>
            <a:ext cx="12192000" cy="2409568"/>
          </a:xfrm>
          <a:prstGeom prst="rect">
            <a:avLst/>
          </a:prstGeom>
        </p:spPr>
      </p:pic>
      <p:pic>
        <p:nvPicPr>
          <p:cNvPr id="7" name="Picture 6">
            <a:extLst>
              <a:ext uri="{FF2B5EF4-FFF2-40B4-BE49-F238E27FC236}">
                <a16:creationId xmlns:a16="http://schemas.microsoft.com/office/drawing/2014/main" id="{4D78099D-3B57-4FA0-9DAF-3755065E0E03}"/>
              </a:ext>
            </a:extLst>
          </p:cNvPr>
          <p:cNvPicPr>
            <a:picLocks noChangeAspect="1"/>
          </p:cNvPicPr>
          <p:nvPr/>
        </p:nvPicPr>
        <p:blipFill>
          <a:blip r:embed="rId3"/>
          <a:stretch>
            <a:fillRect/>
          </a:stretch>
        </p:blipFill>
        <p:spPr>
          <a:xfrm>
            <a:off x="96373" y="1505867"/>
            <a:ext cx="11976178" cy="2176448"/>
          </a:xfrm>
          <a:prstGeom prst="rect">
            <a:avLst/>
          </a:prstGeom>
        </p:spPr>
      </p:pic>
    </p:spTree>
    <p:extLst>
      <p:ext uri="{BB962C8B-B14F-4D97-AF65-F5344CB8AC3E}">
        <p14:creationId xmlns:p14="http://schemas.microsoft.com/office/powerpoint/2010/main" val="202555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26B16-76E4-CDAF-D400-FE211993495E}"/>
              </a:ext>
            </a:extLst>
          </p:cNvPr>
          <p:cNvSpPr txBox="1"/>
          <p:nvPr/>
        </p:nvSpPr>
        <p:spPr>
          <a:xfrm>
            <a:off x="0" y="161937"/>
            <a:ext cx="12023124" cy="584775"/>
          </a:xfrm>
          <a:prstGeom prst="rect">
            <a:avLst/>
          </a:prstGeom>
          <a:noFill/>
        </p:spPr>
        <p:txBody>
          <a:bodyPr wrap="square">
            <a:spAutoFit/>
          </a:bodyPr>
          <a:lstStyle/>
          <a:p>
            <a:r>
              <a:rPr lang="en-US" sz="3200" b="1" dirty="0"/>
              <a:t>PARTS OF SPEECH (POS) TAGGING &amp; VADAR SENTIMENTAL ANALYSIS</a:t>
            </a:r>
          </a:p>
        </p:txBody>
      </p:sp>
      <p:sp>
        <p:nvSpPr>
          <p:cNvPr id="5" name="TextBox 4">
            <a:extLst>
              <a:ext uri="{FF2B5EF4-FFF2-40B4-BE49-F238E27FC236}">
                <a16:creationId xmlns:a16="http://schemas.microsoft.com/office/drawing/2014/main" id="{BB245E4A-B5D5-BF52-E083-76E933749E5C}"/>
              </a:ext>
            </a:extLst>
          </p:cNvPr>
          <p:cNvSpPr txBox="1"/>
          <p:nvPr/>
        </p:nvSpPr>
        <p:spPr>
          <a:xfrm>
            <a:off x="0" y="1137583"/>
            <a:ext cx="5596741" cy="1200329"/>
          </a:xfrm>
          <a:prstGeom prst="rect">
            <a:avLst/>
          </a:prstGeom>
          <a:noFill/>
        </p:spPr>
        <p:txBody>
          <a:bodyPr wrap="square">
            <a:spAutoFit/>
          </a:bodyPr>
          <a:lstStyle/>
          <a:p>
            <a:r>
              <a:rPr lang="en-US" b="0" i="0" dirty="0">
                <a:effectLst/>
              </a:rPr>
              <a:t>POS tagging is a useful tool in natural language processing (NLP) as it allows algorithms to understand the grammatical structure of a sentence and to disambiguate words that have multiple meanings.</a:t>
            </a:r>
            <a:endParaRPr lang="en-US" dirty="0"/>
          </a:p>
        </p:txBody>
      </p:sp>
      <p:pic>
        <p:nvPicPr>
          <p:cNvPr id="4" name="Picture 3">
            <a:extLst>
              <a:ext uri="{FF2B5EF4-FFF2-40B4-BE49-F238E27FC236}">
                <a16:creationId xmlns:a16="http://schemas.microsoft.com/office/drawing/2014/main" id="{DC6C4EB7-82E5-A57A-A1F1-66807CB9519E}"/>
              </a:ext>
            </a:extLst>
          </p:cNvPr>
          <p:cNvPicPr>
            <a:picLocks noChangeAspect="1"/>
          </p:cNvPicPr>
          <p:nvPr/>
        </p:nvPicPr>
        <p:blipFill>
          <a:blip r:embed="rId2"/>
          <a:stretch>
            <a:fillRect/>
          </a:stretch>
        </p:blipFill>
        <p:spPr>
          <a:xfrm>
            <a:off x="-178201" y="2605672"/>
            <a:ext cx="4656223" cy="4252328"/>
          </a:xfrm>
          <a:prstGeom prst="rect">
            <a:avLst/>
          </a:prstGeom>
        </p:spPr>
      </p:pic>
      <p:sp>
        <p:nvSpPr>
          <p:cNvPr id="6" name="TextBox 5">
            <a:extLst>
              <a:ext uri="{FF2B5EF4-FFF2-40B4-BE49-F238E27FC236}">
                <a16:creationId xmlns:a16="http://schemas.microsoft.com/office/drawing/2014/main" id="{0B2A2FE6-08D1-4A98-96BE-BB92B57A4104}"/>
              </a:ext>
            </a:extLst>
          </p:cNvPr>
          <p:cNvSpPr txBox="1"/>
          <p:nvPr/>
        </p:nvSpPr>
        <p:spPr>
          <a:xfrm>
            <a:off x="6096000" y="1137583"/>
            <a:ext cx="6096000" cy="1477328"/>
          </a:xfrm>
          <a:prstGeom prst="rect">
            <a:avLst/>
          </a:prstGeom>
          <a:noFill/>
        </p:spPr>
        <p:txBody>
          <a:bodyPr wrap="square">
            <a:spAutoFit/>
          </a:bodyPr>
          <a:lstStyle/>
          <a:p>
            <a:pPr algn="l"/>
            <a:r>
              <a:rPr lang="en-US" sz="1800" b="0" i="0" dirty="0">
                <a:effectLst/>
              </a:rPr>
              <a:t>VADER( Valence Aware Dictionary for Sentiment Reasoning) is an NLTK module that provides sentiment scores based on the words used. It is a rule-based sentiment analyzer in which the terms are generally labeled as per their semantic orientation as either positive or negative.</a:t>
            </a:r>
          </a:p>
        </p:txBody>
      </p:sp>
      <p:pic>
        <p:nvPicPr>
          <p:cNvPr id="7" name="Picture 6">
            <a:extLst>
              <a:ext uri="{FF2B5EF4-FFF2-40B4-BE49-F238E27FC236}">
                <a16:creationId xmlns:a16="http://schemas.microsoft.com/office/drawing/2014/main" id="{32CB9458-C12F-4D8F-95B6-BE01072302A1}"/>
              </a:ext>
            </a:extLst>
          </p:cNvPr>
          <p:cNvPicPr>
            <a:picLocks noChangeAspect="1"/>
          </p:cNvPicPr>
          <p:nvPr/>
        </p:nvPicPr>
        <p:blipFill>
          <a:blip r:embed="rId3"/>
          <a:stretch>
            <a:fillRect/>
          </a:stretch>
        </p:blipFill>
        <p:spPr>
          <a:xfrm>
            <a:off x="4478021" y="5720417"/>
            <a:ext cx="7713979" cy="1119048"/>
          </a:xfrm>
          <a:prstGeom prst="rect">
            <a:avLst/>
          </a:prstGeom>
        </p:spPr>
      </p:pic>
      <p:pic>
        <p:nvPicPr>
          <p:cNvPr id="8" name="Picture 7">
            <a:extLst>
              <a:ext uri="{FF2B5EF4-FFF2-40B4-BE49-F238E27FC236}">
                <a16:creationId xmlns:a16="http://schemas.microsoft.com/office/drawing/2014/main" id="{6D0EB9AF-E102-4C0E-B037-60FFA7F834D2}"/>
              </a:ext>
            </a:extLst>
          </p:cNvPr>
          <p:cNvPicPr>
            <a:picLocks noChangeAspect="1"/>
          </p:cNvPicPr>
          <p:nvPr/>
        </p:nvPicPr>
        <p:blipFill>
          <a:blip r:embed="rId4"/>
          <a:stretch>
            <a:fillRect/>
          </a:stretch>
        </p:blipFill>
        <p:spPr>
          <a:xfrm>
            <a:off x="4478021" y="2517866"/>
            <a:ext cx="7570573" cy="3202551"/>
          </a:xfrm>
          <a:prstGeom prst="rect">
            <a:avLst/>
          </a:prstGeom>
        </p:spPr>
      </p:pic>
    </p:spTree>
    <p:extLst>
      <p:ext uri="{BB962C8B-B14F-4D97-AF65-F5344CB8AC3E}">
        <p14:creationId xmlns:p14="http://schemas.microsoft.com/office/powerpoint/2010/main" val="711042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8DEB1-6369-AE4F-AA36-43029A35A62A}"/>
              </a:ext>
            </a:extLst>
          </p:cNvPr>
          <p:cNvSpPr txBox="1"/>
          <p:nvPr/>
        </p:nvSpPr>
        <p:spPr>
          <a:xfrm>
            <a:off x="1082873" y="296861"/>
            <a:ext cx="10026254" cy="707886"/>
          </a:xfrm>
          <a:prstGeom prst="rect">
            <a:avLst/>
          </a:prstGeom>
          <a:noFill/>
        </p:spPr>
        <p:txBody>
          <a:bodyPr wrap="square">
            <a:spAutoFit/>
          </a:bodyPr>
          <a:lstStyle/>
          <a:p>
            <a:r>
              <a:rPr lang="en-US" sz="4000" dirty="0"/>
              <a:t>                  SENTIMENT ANALYSIS</a:t>
            </a:r>
          </a:p>
        </p:txBody>
      </p:sp>
      <p:pic>
        <p:nvPicPr>
          <p:cNvPr id="5" name="Picture 4">
            <a:extLst>
              <a:ext uri="{FF2B5EF4-FFF2-40B4-BE49-F238E27FC236}">
                <a16:creationId xmlns:a16="http://schemas.microsoft.com/office/drawing/2014/main" id="{79EA35E7-D04C-FEED-B151-675F13C21B32}"/>
              </a:ext>
            </a:extLst>
          </p:cNvPr>
          <p:cNvPicPr>
            <a:picLocks noChangeAspect="1"/>
          </p:cNvPicPr>
          <p:nvPr/>
        </p:nvPicPr>
        <p:blipFill>
          <a:blip r:embed="rId2"/>
          <a:stretch>
            <a:fillRect/>
          </a:stretch>
        </p:blipFill>
        <p:spPr>
          <a:xfrm>
            <a:off x="1" y="2281579"/>
            <a:ext cx="6277232" cy="4576421"/>
          </a:xfrm>
          <a:prstGeom prst="rect">
            <a:avLst/>
          </a:prstGeom>
        </p:spPr>
      </p:pic>
      <p:pic>
        <p:nvPicPr>
          <p:cNvPr id="4" name="Picture 3">
            <a:extLst>
              <a:ext uri="{FF2B5EF4-FFF2-40B4-BE49-F238E27FC236}">
                <a16:creationId xmlns:a16="http://schemas.microsoft.com/office/drawing/2014/main" id="{8039EF1E-467A-4AEB-8668-EA288D64111C}"/>
              </a:ext>
            </a:extLst>
          </p:cNvPr>
          <p:cNvPicPr>
            <a:picLocks noChangeAspect="1"/>
          </p:cNvPicPr>
          <p:nvPr/>
        </p:nvPicPr>
        <p:blipFill>
          <a:blip r:embed="rId3"/>
          <a:stretch>
            <a:fillRect/>
          </a:stretch>
        </p:blipFill>
        <p:spPr>
          <a:xfrm>
            <a:off x="6363731" y="2250687"/>
            <a:ext cx="5828270" cy="4576421"/>
          </a:xfrm>
          <a:prstGeom prst="rect">
            <a:avLst/>
          </a:prstGeom>
        </p:spPr>
      </p:pic>
      <p:sp>
        <p:nvSpPr>
          <p:cNvPr id="6" name="TextBox 5">
            <a:extLst>
              <a:ext uri="{FF2B5EF4-FFF2-40B4-BE49-F238E27FC236}">
                <a16:creationId xmlns:a16="http://schemas.microsoft.com/office/drawing/2014/main" id="{70A0800D-7D0B-4FD5-A671-7B307330C680}"/>
              </a:ext>
            </a:extLst>
          </p:cNvPr>
          <p:cNvSpPr txBox="1"/>
          <p:nvPr/>
        </p:nvSpPr>
        <p:spPr>
          <a:xfrm>
            <a:off x="284205" y="1258328"/>
            <a:ext cx="11813060" cy="707886"/>
          </a:xfrm>
          <a:prstGeom prst="rect">
            <a:avLst/>
          </a:prstGeom>
          <a:noFill/>
        </p:spPr>
        <p:txBody>
          <a:bodyPr wrap="square">
            <a:spAutoFit/>
          </a:bodyPr>
          <a:lstStyle/>
          <a:p>
            <a:r>
              <a:rPr lang="en-US" sz="4000" dirty="0"/>
              <a:t>Confusion Matrix                         Classification Report</a:t>
            </a:r>
          </a:p>
        </p:txBody>
      </p:sp>
    </p:spTree>
    <p:extLst>
      <p:ext uri="{BB962C8B-B14F-4D97-AF65-F5344CB8AC3E}">
        <p14:creationId xmlns:p14="http://schemas.microsoft.com/office/powerpoint/2010/main" val="127921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D07-737B-413B-B865-866509D5F1E0}"/>
              </a:ext>
            </a:extLst>
          </p:cNvPr>
          <p:cNvSpPr>
            <a:spLocks noGrp="1"/>
          </p:cNvSpPr>
          <p:nvPr>
            <p:ph type="title"/>
          </p:nvPr>
        </p:nvSpPr>
        <p:spPr/>
        <p:txBody>
          <a:bodyPr>
            <a:normAutofit/>
          </a:bodyPr>
          <a:lstStyle/>
          <a:p>
            <a:r>
              <a:rPr lang="en-US" sz="5400" b="1" dirty="0">
                <a:latin typeface="+mn-lt"/>
              </a:rPr>
              <a:t>Team Members </a:t>
            </a:r>
          </a:p>
        </p:txBody>
      </p:sp>
      <p:sp>
        <p:nvSpPr>
          <p:cNvPr id="3" name="Content Placeholder 2">
            <a:extLst>
              <a:ext uri="{FF2B5EF4-FFF2-40B4-BE49-F238E27FC236}">
                <a16:creationId xmlns:a16="http://schemas.microsoft.com/office/drawing/2014/main" id="{E4C00842-A449-4E66-AC29-4195F00077D0}"/>
              </a:ext>
            </a:extLst>
          </p:cNvPr>
          <p:cNvSpPr>
            <a:spLocks noGrp="1"/>
          </p:cNvSpPr>
          <p:nvPr>
            <p:ph idx="1"/>
          </p:nvPr>
        </p:nvSpPr>
        <p:spPr/>
        <p:txBody>
          <a:bodyPr/>
          <a:lstStyle/>
          <a:p>
            <a:pPr marL="457200" indent="-457200">
              <a:buFont typeface="+mj-lt"/>
              <a:buAutoNum type="arabicPeriod"/>
            </a:pPr>
            <a:r>
              <a:rPr lang="en-US" sz="2000" dirty="0"/>
              <a:t>Miss. </a:t>
            </a:r>
            <a:r>
              <a:rPr lang="en-US" sz="2000" dirty="0" err="1"/>
              <a:t>Pranjali</a:t>
            </a:r>
            <a:r>
              <a:rPr lang="en-US" sz="2000" dirty="0"/>
              <a:t> Jeevan </a:t>
            </a:r>
            <a:r>
              <a:rPr lang="en-US" sz="2000" dirty="0" err="1"/>
              <a:t>Rachchawar</a:t>
            </a:r>
            <a:endParaRPr lang="en-US" sz="2000" dirty="0"/>
          </a:p>
          <a:p>
            <a:pPr marL="457200" indent="-457200">
              <a:buFont typeface="+mj-lt"/>
              <a:buAutoNum type="arabicPeriod"/>
            </a:pPr>
            <a:r>
              <a:rPr lang="en-US" sz="2000" dirty="0"/>
              <a:t>MR. SAGAR BHAUSAHEB KHANDAVE</a:t>
            </a:r>
          </a:p>
          <a:p>
            <a:pPr marL="457200" indent="-457200">
              <a:buFont typeface="+mj-lt"/>
              <a:buAutoNum type="arabicPeriod"/>
            </a:pPr>
            <a:r>
              <a:rPr lang="en-US" sz="2000" dirty="0" err="1"/>
              <a:t>Mr</a:t>
            </a:r>
            <a:r>
              <a:rPr lang="en-US" sz="2000" dirty="0"/>
              <a:t> ANAND KUMAR</a:t>
            </a:r>
          </a:p>
          <a:p>
            <a:pPr marL="457200" indent="-457200">
              <a:buFont typeface="+mj-lt"/>
              <a:buAutoNum type="arabicPeriod"/>
            </a:pPr>
            <a:r>
              <a:rPr lang="en-US" sz="2000" dirty="0"/>
              <a:t>Mr. Rangana Naveen Sai</a:t>
            </a:r>
          </a:p>
          <a:p>
            <a:pPr marL="457200" indent="-457200">
              <a:buFont typeface="+mj-lt"/>
              <a:buAutoNum type="arabicPeriod"/>
            </a:pPr>
            <a:r>
              <a:rPr lang="en-US" sz="2000" dirty="0"/>
              <a:t>Mr. U </a:t>
            </a:r>
            <a:r>
              <a:rPr lang="en-US" sz="2000" dirty="0" err="1"/>
              <a:t>Yeshwanth</a:t>
            </a:r>
            <a:r>
              <a:rPr lang="en-US" sz="2000" dirty="0"/>
              <a:t> Kumar</a:t>
            </a:r>
          </a:p>
          <a:p>
            <a:pPr marL="457200" indent="-457200">
              <a:buFont typeface="+mj-lt"/>
              <a:buAutoNum type="arabicPeriod"/>
            </a:pPr>
            <a:r>
              <a:rPr lang="en-US" sz="2000" dirty="0"/>
              <a:t>Mr. HAVISHMAN SHIVAJI GHATGE</a:t>
            </a:r>
          </a:p>
          <a:p>
            <a:endParaRPr lang="en-US" dirty="0"/>
          </a:p>
          <a:p>
            <a:endParaRPr lang="en-US" dirty="0"/>
          </a:p>
        </p:txBody>
      </p:sp>
    </p:spTree>
    <p:extLst>
      <p:ext uri="{BB962C8B-B14F-4D97-AF65-F5344CB8AC3E}">
        <p14:creationId xmlns:p14="http://schemas.microsoft.com/office/powerpoint/2010/main" val="164913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D07-737B-413B-B865-866509D5F1E0}"/>
              </a:ext>
            </a:extLst>
          </p:cNvPr>
          <p:cNvSpPr>
            <a:spLocks noGrp="1"/>
          </p:cNvSpPr>
          <p:nvPr>
            <p:ph type="title"/>
          </p:nvPr>
        </p:nvSpPr>
        <p:spPr/>
        <p:txBody>
          <a:bodyPr/>
          <a:lstStyle/>
          <a:p>
            <a:r>
              <a:rPr lang="en-US" sz="3600" b="1" dirty="0">
                <a:effectLst/>
                <a:latin typeface="Arial" panose="020B0604020202020204" pitchFamily="34" charset="0"/>
                <a:ea typeface="Arial" panose="020B0604020202020204" pitchFamily="34" charset="0"/>
              </a:rPr>
              <a:t>Business Objective:</a:t>
            </a:r>
            <a:br>
              <a:rPr lang="en-US" sz="36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4C00842-A449-4E66-AC29-4195F00077D0}"/>
              </a:ext>
            </a:extLst>
          </p:cNvPr>
          <p:cNvSpPr>
            <a:spLocks noGrp="1"/>
          </p:cNvSpPr>
          <p:nvPr>
            <p:ph idx="1"/>
          </p:nvPr>
        </p:nvSpPr>
        <p:spPr>
          <a:xfrm>
            <a:off x="685801" y="1606378"/>
            <a:ext cx="10131425" cy="5016843"/>
          </a:xfrm>
        </p:spPr>
        <p:txBody>
          <a:bodyPr/>
          <a:lstStyle/>
          <a:p>
            <a:pPr marL="0" marR="0" indent="0">
              <a:lnSpc>
                <a:spcPct val="115000"/>
              </a:lnSpc>
              <a:buNone/>
            </a:pPr>
            <a:r>
              <a:rPr lang="en-US" sz="2800" dirty="0"/>
              <a:t>This is a sample dataset which consists of 20,000 reviews and ratings for different hotels and our goal is to examine how travelers are communicating their positive and negative experiences in online platforms for staying in a specific hotel and major objective is what are the attributes that travelers are considering while selecting a hotel. With this manager can understand which elements of their hotel influence more in forming a positive review or improves hotel brand image.</a:t>
            </a:r>
          </a:p>
          <a:p>
            <a:endParaRPr lang="en-US" dirty="0"/>
          </a:p>
        </p:txBody>
      </p:sp>
    </p:spTree>
    <p:extLst>
      <p:ext uri="{BB962C8B-B14F-4D97-AF65-F5344CB8AC3E}">
        <p14:creationId xmlns:p14="http://schemas.microsoft.com/office/powerpoint/2010/main" val="184183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D07-737B-413B-B865-866509D5F1E0}"/>
              </a:ext>
            </a:extLst>
          </p:cNvPr>
          <p:cNvSpPr>
            <a:spLocks noGrp="1"/>
          </p:cNvSpPr>
          <p:nvPr>
            <p:ph type="title"/>
          </p:nvPr>
        </p:nvSpPr>
        <p:spPr>
          <a:xfrm>
            <a:off x="685800" y="214184"/>
            <a:ext cx="10131425" cy="1456267"/>
          </a:xfrm>
        </p:spPr>
        <p:txBody>
          <a:bodyPr/>
          <a:lstStyle/>
          <a:p>
            <a:r>
              <a:rPr lang="en-US" dirty="0"/>
              <a:t>Data Information</a:t>
            </a:r>
          </a:p>
        </p:txBody>
      </p:sp>
      <p:sp>
        <p:nvSpPr>
          <p:cNvPr id="3" name="Content Placeholder 2">
            <a:extLst>
              <a:ext uri="{FF2B5EF4-FFF2-40B4-BE49-F238E27FC236}">
                <a16:creationId xmlns:a16="http://schemas.microsoft.com/office/drawing/2014/main" id="{E4C00842-A449-4E66-AC29-4195F00077D0}"/>
              </a:ext>
            </a:extLst>
          </p:cNvPr>
          <p:cNvSpPr>
            <a:spLocks noGrp="1"/>
          </p:cNvSpPr>
          <p:nvPr>
            <p:ph idx="1"/>
          </p:nvPr>
        </p:nvSpPr>
        <p:spPr>
          <a:xfrm>
            <a:off x="685799" y="1964723"/>
            <a:ext cx="10459996" cy="4065373"/>
          </a:xfrm>
        </p:spPr>
        <p:txBody>
          <a:bodyPr>
            <a:noAutofit/>
          </a:bodyPr>
          <a:lstStyle/>
          <a:p>
            <a:pPr marL="342900" indent="-342900">
              <a:buFont typeface="+mj-lt"/>
              <a:buAutoNum type="arabicPeriod"/>
            </a:pPr>
            <a:r>
              <a:rPr lang="en-US" dirty="0"/>
              <a:t>In hotel review dataset we have 3 columns review, rating and @(null)</a:t>
            </a:r>
          </a:p>
          <a:p>
            <a:pPr marL="342900" indent="-342900">
              <a:buFont typeface="+mj-lt"/>
              <a:buAutoNum type="arabicPeriod"/>
            </a:pPr>
            <a:r>
              <a:rPr lang="en-US" dirty="0"/>
              <a:t>Review columns contains review given by the customer and rating </a:t>
            </a:r>
            <a:r>
              <a:rPr lang="en-US" dirty="0" err="1"/>
              <a:t>colum</a:t>
            </a:r>
            <a:r>
              <a:rPr lang="en-US" dirty="0"/>
              <a:t> given rating by the customer out of 5</a:t>
            </a:r>
          </a:p>
          <a:p>
            <a:pPr marL="342900" indent="-342900">
              <a:buFont typeface="+mj-lt"/>
              <a:buAutoNum type="arabicPeriod"/>
            </a:pPr>
            <a:r>
              <a:rPr lang="en-US" dirty="0"/>
              <a:t>Shape of dataset: (20491, 3)</a:t>
            </a:r>
          </a:p>
          <a:p>
            <a:pPr marL="342900" indent="-342900">
              <a:buFont typeface="+mj-lt"/>
              <a:buAutoNum type="arabicPeriod"/>
            </a:pPr>
            <a:r>
              <a:rPr lang="en-US" dirty="0"/>
              <a:t>in dataset  missing value is Zero</a:t>
            </a:r>
          </a:p>
          <a:p>
            <a:pPr marL="342900" indent="-342900">
              <a:buFont typeface="+mj-lt"/>
              <a:buAutoNum type="arabicPeriod"/>
            </a:pPr>
            <a:r>
              <a:rPr lang="en-US" dirty="0"/>
              <a:t>Review Value Counts </a:t>
            </a:r>
          </a:p>
          <a:p>
            <a:pPr lvl="1"/>
            <a:r>
              <a:rPr lang="en-US" sz="1800" dirty="0"/>
              <a:t>Rating 5 :-    9054</a:t>
            </a:r>
          </a:p>
          <a:p>
            <a:pPr lvl="1"/>
            <a:r>
              <a:rPr lang="en-US" sz="1800" dirty="0"/>
              <a:t>Rating 4 :-   6039</a:t>
            </a:r>
          </a:p>
          <a:p>
            <a:pPr lvl="1"/>
            <a:r>
              <a:rPr lang="en-US" sz="1800" dirty="0"/>
              <a:t>Rating 3 :-   2184</a:t>
            </a:r>
          </a:p>
          <a:p>
            <a:pPr lvl="1"/>
            <a:r>
              <a:rPr lang="en-US" sz="1800" dirty="0"/>
              <a:t>Rating 2 :-  1793</a:t>
            </a:r>
          </a:p>
          <a:p>
            <a:pPr lvl="1"/>
            <a:r>
              <a:rPr lang="en-US" sz="1800" dirty="0"/>
              <a:t>Rating 1 :-   1421</a:t>
            </a:r>
          </a:p>
          <a:p>
            <a:pPr marL="457200" lvl="1" indent="0">
              <a:buNone/>
            </a:pPr>
            <a:endParaRPr lang="en-US" sz="1000" dirty="0"/>
          </a:p>
          <a:p>
            <a:endParaRPr lang="en-US" sz="1000" dirty="0"/>
          </a:p>
        </p:txBody>
      </p:sp>
    </p:spTree>
    <p:extLst>
      <p:ext uri="{BB962C8B-B14F-4D97-AF65-F5344CB8AC3E}">
        <p14:creationId xmlns:p14="http://schemas.microsoft.com/office/powerpoint/2010/main" val="37410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D07-737B-413B-B865-866509D5F1E0}"/>
              </a:ext>
            </a:extLst>
          </p:cNvPr>
          <p:cNvSpPr>
            <a:spLocks noGrp="1"/>
          </p:cNvSpPr>
          <p:nvPr>
            <p:ph type="title"/>
          </p:nvPr>
        </p:nvSpPr>
        <p:spPr>
          <a:xfrm>
            <a:off x="216244" y="0"/>
            <a:ext cx="10131425" cy="1456267"/>
          </a:xfrm>
        </p:spPr>
        <p:txBody>
          <a:bodyPr/>
          <a:lstStyle/>
          <a:p>
            <a:r>
              <a:rPr lang="en-US" dirty="0"/>
              <a:t>Eda (exploratory data analysis)</a:t>
            </a:r>
          </a:p>
        </p:txBody>
      </p:sp>
      <p:pic>
        <p:nvPicPr>
          <p:cNvPr id="3076" name="Picture 4">
            <a:extLst>
              <a:ext uri="{FF2B5EF4-FFF2-40B4-BE49-F238E27FC236}">
                <a16:creationId xmlns:a16="http://schemas.microsoft.com/office/drawing/2014/main" id="{A69E4B6E-035B-4B68-964E-D1B729439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3863" y="3662528"/>
            <a:ext cx="4123039" cy="28269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DBDB455-47F9-4979-9609-E49F2237517D}"/>
              </a:ext>
            </a:extLst>
          </p:cNvPr>
          <p:cNvSpPr>
            <a:spLocks noGrp="1"/>
          </p:cNvSpPr>
          <p:nvPr>
            <p:ph idx="1"/>
          </p:nvPr>
        </p:nvSpPr>
        <p:spPr>
          <a:xfrm>
            <a:off x="265671" y="1275039"/>
            <a:ext cx="6444048" cy="5002193"/>
          </a:xfrm>
        </p:spPr>
        <p:txBody>
          <a:bodyPr>
            <a:normAutofit/>
          </a:bodyPr>
          <a:lstStyle/>
          <a:p>
            <a:r>
              <a:rPr lang="en-US" sz="2000" dirty="0"/>
              <a:t>Based on the rating columns pie chart we visualize and according to chart we can easily visualize that by the customer 5 rating is given high and second most highest rating is 4 </a:t>
            </a:r>
          </a:p>
          <a:p>
            <a:r>
              <a:rPr lang="en-US" sz="2000" dirty="0"/>
              <a:t>In Fig 2. we convert the rating based on 1to 3 is “Negative” and 4 to 5 rating into “positive”.</a:t>
            </a:r>
          </a:p>
          <a:p>
            <a:r>
              <a:rPr lang="en-US" sz="2000" dirty="0"/>
              <a:t>As per the chart we visualize that positive Review from customer is 73.7% whereas negative Review from customer is 26.3%</a:t>
            </a:r>
          </a:p>
        </p:txBody>
      </p:sp>
      <p:pic>
        <p:nvPicPr>
          <p:cNvPr id="3078" name="Picture 6">
            <a:extLst>
              <a:ext uri="{FF2B5EF4-FFF2-40B4-BE49-F238E27FC236}">
                <a16:creationId xmlns:a16="http://schemas.microsoft.com/office/drawing/2014/main" id="{A402F0BF-B711-494D-8DF8-56D6DD2F2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63" y="728133"/>
            <a:ext cx="4221893" cy="26152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1667EE-91EF-43A1-932B-56457096532B}"/>
              </a:ext>
            </a:extLst>
          </p:cNvPr>
          <p:cNvSpPr txBox="1"/>
          <p:nvPr/>
        </p:nvSpPr>
        <p:spPr>
          <a:xfrm>
            <a:off x="9564129" y="3293195"/>
            <a:ext cx="1050325" cy="369332"/>
          </a:xfrm>
          <a:prstGeom prst="rect">
            <a:avLst/>
          </a:prstGeom>
          <a:noFill/>
        </p:spPr>
        <p:txBody>
          <a:bodyPr wrap="square" rtlCol="0">
            <a:spAutoFit/>
          </a:bodyPr>
          <a:lstStyle/>
          <a:p>
            <a:r>
              <a:rPr lang="en-US" dirty="0"/>
              <a:t>Fig 1</a:t>
            </a:r>
          </a:p>
        </p:txBody>
      </p:sp>
      <p:sp>
        <p:nvSpPr>
          <p:cNvPr id="9" name="TextBox 8">
            <a:extLst>
              <a:ext uri="{FF2B5EF4-FFF2-40B4-BE49-F238E27FC236}">
                <a16:creationId xmlns:a16="http://schemas.microsoft.com/office/drawing/2014/main" id="{DED19A98-126F-4C72-8009-E8CD139ACEA8}"/>
              </a:ext>
            </a:extLst>
          </p:cNvPr>
          <p:cNvSpPr txBox="1"/>
          <p:nvPr/>
        </p:nvSpPr>
        <p:spPr>
          <a:xfrm>
            <a:off x="9564129" y="6489490"/>
            <a:ext cx="1050325" cy="369332"/>
          </a:xfrm>
          <a:prstGeom prst="rect">
            <a:avLst/>
          </a:prstGeom>
          <a:noFill/>
        </p:spPr>
        <p:txBody>
          <a:bodyPr wrap="square" rtlCol="0">
            <a:spAutoFit/>
          </a:bodyPr>
          <a:lstStyle/>
          <a:p>
            <a:r>
              <a:rPr lang="en-US" dirty="0"/>
              <a:t>Fig 2</a:t>
            </a:r>
          </a:p>
        </p:txBody>
      </p:sp>
    </p:spTree>
    <p:extLst>
      <p:ext uri="{BB962C8B-B14F-4D97-AF65-F5344CB8AC3E}">
        <p14:creationId xmlns:p14="http://schemas.microsoft.com/office/powerpoint/2010/main" val="325909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D07-737B-413B-B865-866509D5F1E0}"/>
              </a:ext>
            </a:extLst>
          </p:cNvPr>
          <p:cNvSpPr>
            <a:spLocks noGrp="1"/>
          </p:cNvSpPr>
          <p:nvPr>
            <p:ph type="title"/>
          </p:nvPr>
        </p:nvSpPr>
        <p:spPr>
          <a:xfrm>
            <a:off x="648731" y="189470"/>
            <a:ext cx="10131425" cy="1456267"/>
          </a:xfrm>
        </p:spPr>
        <p:txBody>
          <a:bodyPr>
            <a:normAutofit/>
          </a:bodyPr>
          <a:lstStyle/>
          <a:p>
            <a:r>
              <a:rPr lang="en-US" sz="4800" b="1" dirty="0"/>
              <a:t>Reviews by rating </a:t>
            </a:r>
          </a:p>
        </p:txBody>
      </p:sp>
      <p:sp>
        <p:nvSpPr>
          <p:cNvPr id="3" name="Content Placeholder 2">
            <a:extLst>
              <a:ext uri="{FF2B5EF4-FFF2-40B4-BE49-F238E27FC236}">
                <a16:creationId xmlns:a16="http://schemas.microsoft.com/office/drawing/2014/main" id="{E4C00842-A449-4E66-AC29-4195F00077D0}"/>
              </a:ext>
            </a:extLst>
          </p:cNvPr>
          <p:cNvSpPr>
            <a:spLocks noGrp="1"/>
          </p:cNvSpPr>
          <p:nvPr>
            <p:ph idx="1"/>
          </p:nvPr>
        </p:nvSpPr>
        <p:spPr>
          <a:xfrm>
            <a:off x="1" y="2142067"/>
            <a:ext cx="6240162" cy="4715933"/>
          </a:xfrm>
        </p:spPr>
        <p:txBody>
          <a:bodyPr>
            <a:normAutofit/>
          </a:bodyPr>
          <a:lstStyle/>
          <a:p>
            <a:r>
              <a:rPr lang="en-US" sz="2000" dirty="0"/>
              <a:t>As per the visualization we can see that ap per the rating given by the customer we plotted the histogram plot</a:t>
            </a:r>
          </a:p>
          <a:p>
            <a:r>
              <a:rPr lang="en-US" sz="2000" dirty="0"/>
              <a:t>Where 1</a:t>
            </a:r>
            <a:r>
              <a:rPr lang="en-US" sz="2000" baseline="30000" dirty="0"/>
              <a:t>st</a:t>
            </a:r>
            <a:r>
              <a:rPr lang="en-US" sz="2000" dirty="0"/>
              <a:t> rating :- 1421</a:t>
            </a:r>
          </a:p>
          <a:p>
            <a:r>
              <a:rPr lang="en-US" sz="2000" dirty="0"/>
              <a:t>2</a:t>
            </a:r>
            <a:r>
              <a:rPr lang="en-US" sz="2000" baseline="30000" dirty="0"/>
              <a:t>nd</a:t>
            </a:r>
            <a:r>
              <a:rPr lang="en-US" sz="2000" dirty="0"/>
              <a:t> Ranting  :- 1793</a:t>
            </a:r>
          </a:p>
          <a:p>
            <a:r>
              <a:rPr lang="en-US" sz="2000" dirty="0"/>
              <a:t>3</a:t>
            </a:r>
            <a:r>
              <a:rPr lang="en-US" sz="2000" baseline="30000" dirty="0"/>
              <a:t>rd</a:t>
            </a:r>
            <a:r>
              <a:rPr lang="en-US" sz="2000" dirty="0"/>
              <a:t> Rating :- 2184</a:t>
            </a:r>
          </a:p>
          <a:p>
            <a:r>
              <a:rPr lang="en-US" sz="2000" dirty="0"/>
              <a:t>4</a:t>
            </a:r>
            <a:r>
              <a:rPr lang="en-US" sz="2000" baseline="30000" dirty="0"/>
              <a:t>th</a:t>
            </a:r>
            <a:r>
              <a:rPr lang="en-US" sz="2000" dirty="0"/>
              <a:t> Rating :- 6039</a:t>
            </a:r>
          </a:p>
          <a:p>
            <a:r>
              <a:rPr lang="en-US" sz="2000" dirty="0"/>
              <a:t>5</a:t>
            </a:r>
            <a:r>
              <a:rPr lang="en-US" sz="2000" baseline="30000" dirty="0"/>
              <a:t>th</a:t>
            </a:r>
            <a:r>
              <a:rPr lang="en-US" sz="2000" dirty="0"/>
              <a:t> Rating :- 9054</a:t>
            </a:r>
          </a:p>
        </p:txBody>
      </p:sp>
      <p:pic>
        <p:nvPicPr>
          <p:cNvPr id="5" name="Picture 4">
            <a:extLst>
              <a:ext uri="{FF2B5EF4-FFF2-40B4-BE49-F238E27FC236}">
                <a16:creationId xmlns:a16="http://schemas.microsoft.com/office/drawing/2014/main" id="{95EFD4A8-162C-4B23-92B5-2B573DC324A3}"/>
              </a:ext>
            </a:extLst>
          </p:cNvPr>
          <p:cNvPicPr>
            <a:picLocks noChangeAspect="1"/>
          </p:cNvPicPr>
          <p:nvPr/>
        </p:nvPicPr>
        <p:blipFill>
          <a:blip r:embed="rId2"/>
          <a:stretch>
            <a:fillRect/>
          </a:stretch>
        </p:blipFill>
        <p:spPr>
          <a:xfrm>
            <a:off x="6240162" y="2065867"/>
            <a:ext cx="6119040" cy="4792133"/>
          </a:xfrm>
          <a:prstGeom prst="rect">
            <a:avLst/>
          </a:prstGeom>
        </p:spPr>
      </p:pic>
    </p:spTree>
    <p:extLst>
      <p:ext uri="{BB962C8B-B14F-4D97-AF65-F5344CB8AC3E}">
        <p14:creationId xmlns:p14="http://schemas.microsoft.com/office/powerpoint/2010/main" val="412717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D07-737B-413B-B865-866509D5F1E0}"/>
              </a:ext>
            </a:extLst>
          </p:cNvPr>
          <p:cNvSpPr>
            <a:spLocks noGrp="1"/>
          </p:cNvSpPr>
          <p:nvPr>
            <p:ph type="title"/>
          </p:nvPr>
        </p:nvSpPr>
        <p:spPr>
          <a:xfrm>
            <a:off x="179175" y="0"/>
            <a:ext cx="7692080" cy="1456267"/>
          </a:xfrm>
        </p:spPr>
        <p:txBody>
          <a:bodyPr/>
          <a:lstStyle/>
          <a:p>
            <a:r>
              <a:rPr lang="en-US" dirty="0"/>
              <a:t>Rating distribution and Distplot</a:t>
            </a:r>
          </a:p>
        </p:txBody>
      </p:sp>
      <p:sp>
        <p:nvSpPr>
          <p:cNvPr id="3" name="Content Placeholder 2">
            <a:extLst>
              <a:ext uri="{FF2B5EF4-FFF2-40B4-BE49-F238E27FC236}">
                <a16:creationId xmlns:a16="http://schemas.microsoft.com/office/drawing/2014/main" id="{E4C00842-A449-4E66-AC29-4195F00077D0}"/>
              </a:ext>
            </a:extLst>
          </p:cNvPr>
          <p:cNvSpPr>
            <a:spLocks noGrp="1"/>
          </p:cNvSpPr>
          <p:nvPr>
            <p:ph idx="1"/>
          </p:nvPr>
        </p:nvSpPr>
        <p:spPr>
          <a:xfrm>
            <a:off x="1" y="1561297"/>
            <a:ext cx="7389340" cy="3230837"/>
          </a:xfrm>
        </p:spPr>
        <p:txBody>
          <a:bodyPr/>
          <a:lstStyle/>
          <a:p>
            <a:r>
              <a:rPr lang="en-US" dirty="0"/>
              <a:t>In Rating Distribution summarization of rating is plot in pie chart where 0 rating is Negative having 10.7%, 1 is for </a:t>
            </a:r>
            <a:r>
              <a:rPr lang="en-US" dirty="0" err="1"/>
              <a:t>Nuetral</a:t>
            </a:r>
            <a:r>
              <a:rPr lang="en-US" dirty="0"/>
              <a:t> rating having 15.7% and 2 for the Positive Rating having 73.7%</a:t>
            </a:r>
          </a:p>
          <a:p>
            <a:r>
              <a:rPr lang="en-US" dirty="0"/>
              <a:t>In Second plot the distribution of data is showing in the chart having distribution of chart in rating wise.</a:t>
            </a:r>
          </a:p>
        </p:txBody>
      </p:sp>
      <p:pic>
        <p:nvPicPr>
          <p:cNvPr id="1026" name="Picture 2">
            <a:extLst>
              <a:ext uri="{FF2B5EF4-FFF2-40B4-BE49-F238E27FC236}">
                <a16:creationId xmlns:a16="http://schemas.microsoft.com/office/drawing/2014/main" id="{94AAC131-E79E-4622-8644-1C7572B1B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341" y="1561297"/>
            <a:ext cx="4559644" cy="32308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A8F653A-0207-4058-945B-C06FC1962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1" y="4792134"/>
            <a:ext cx="12340281" cy="206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84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6B10-C68B-4FA3-8654-6E77DB64CC3A}"/>
              </a:ext>
            </a:extLst>
          </p:cNvPr>
          <p:cNvSpPr>
            <a:spLocks noGrp="1"/>
          </p:cNvSpPr>
          <p:nvPr>
            <p:ph type="title"/>
          </p:nvPr>
        </p:nvSpPr>
        <p:spPr/>
        <p:txBody>
          <a:bodyPr/>
          <a:lstStyle/>
          <a:p>
            <a:r>
              <a:rPr lang="en-US" dirty="0"/>
              <a:t>Plot Rating vs Length of review</a:t>
            </a:r>
          </a:p>
        </p:txBody>
      </p:sp>
      <p:sp>
        <p:nvSpPr>
          <p:cNvPr id="3" name="Content Placeholder 2">
            <a:extLst>
              <a:ext uri="{FF2B5EF4-FFF2-40B4-BE49-F238E27FC236}">
                <a16:creationId xmlns:a16="http://schemas.microsoft.com/office/drawing/2014/main" id="{2A978488-201A-4F8B-86A1-43C3DBCB2B67}"/>
              </a:ext>
            </a:extLst>
          </p:cNvPr>
          <p:cNvSpPr>
            <a:spLocks noGrp="1"/>
          </p:cNvSpPr>
          <p:nvPr>
            <p:ph sz="half" idx="1"/>
          </p:nvPr>
        </p:nvSpPr>
        <p:spPr/>
        <p:txBody>
          <a:bodyPr/>
          <a:lstStyle/>
          <a:p>
            <a:r>
              <a:rPr lang="en-US" dirty="0"/>
              <a:t>In this chart the plotting of bar is rating vs </a:t>
            </a:r>
            <a:r>
              <a:rPr lang="en-US" dirty="0" err="1"/>
              <a:t>lenth</a:t>
            </a:r>
            <a:r>
              <a:rPr lang="en-US" dirty="0"/>
              <a:t> of review.</a:t>
            </a:r>
          </a:p>
          <a:p>
            <a:r>
              <a:rPr lang="en-US" dirty="0"/>
              <a:t>We can see in this plot rating of 5 having length 8000 approx. </a:t>
            </a:r>
          </a:p>
          <a:p>
            <a:r>
              <a:rPr lang="en-US" dirty="0"/>
              <a:t>But other review length is less compare to 5 Rating.</a:t>
            </a:r>
          </a:p>
        </p:txBody>
      </p:sp>
      <p:pic>
        <p:nvPicPr>
          <p:cNvPr id="3074" name="Picture 2">
            <a:extLst>
              <a:ext uri="{FF2B5EF4-FFF2-40B4-BE49-F238E27FC236}">
                <a16:creationId xmlns:a16="http://schemas.microsoft.com/office/drawing/2014/main" id="{C89874D7-7E7D-4681-A5A8-D57AB87DF25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80011" y="2252134"/>
            <a:ext cx="6411989" cy="3429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6532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67A7-9C07-4107-B3ED-C825454C3848}"/>
              </a:ext>
            </a:extLst>
          </p:cNvPr>
          <p:cNvSpPr>
            <a:spLocks noGrp="1"/>
          </p:cNvSpPr>
          <p:nvPr>
            <p:ph type="title"/>
          </p:nvPr>
        </p:nvSpPr>
        <p:spPr/>
        <p:txBody>
          <a:bodyPr/>
          <a:lstStyle/>
          <a:p>
            <a:r>
              <a:rPr lang="en-US" dirty="0"/>
              <a:t>Word Cloud</a:t>
            </a:r>
          </a:p>
        </p:txBody>
      </p:sp>
      <p:sp>
        <p:nvSpPr>
          <p:cNvPr id="3" name="Content Placeholder 2">
            <a:extLst>
              <a:ext uri="{FF2B5EF4-FFF2-40B4-BE49-F238E27FC236}">
                <a16:creationId xmlns:a16="http://schemas.microsoft.com/office/drawing/2014/main" id="{15D4ED0B-FC74-41EE-B1BF-A9567422B0FC}"/>
              </a:ext>
            </a:extLst>
          </p:cNvPr>
          <p:cNvSpPr>
            <a:spLocks noGrp="1"/>
          </p:cNvSpPr>
          <p:nvPr>
            <p:ph sz="half" idx="1"/>
          </p:nvPr>
        </p:nvSpPr>
        <p:spPr>
          <a:xfrm>
            <a:off x="0" y="2142066"/>
            <a:ext cx="5681136" cy="4106333"/>
          </a:xfrm>
        </p:spPr>
        <p:txBody>
          <a:bodyPr>
            <a:normAutofit/>
          </a:bodyPr>
          <a:lstStyle/>
          <a:p>
            <a:r>
              <a:rPr lang="en-US" sz="2400" dirty="0"/>
              <a:t>Word cloud  is represent to visualize the most appear data in review .</a:t>
            </a:r>
          </a:p>
          <a:p>
            <a:r>
              <a:rPr lang="en-US" sz="2400" dirty="0"/>
              <a:t>According to this visualization we can say out of many words that appear most compare to other words</a:t>
            </a:r>
          </a:p>
          <a:p>
            <a:r>
              <a:rPr lang="en-US" sz="2400" dirty="0"/>
              <a:t>Like hotel, people, room, resorts etc.</a:t>
            </a:r>
          </a:p>
        </p:txBody>
      </p:sp>
      <p:sp>
        <p:nvSpPr>
          <p:cNvPr id="4" name="Content Placeholder 3">
            <a:extLst>
              <a:ext uri="{FF2B5EF4-FFF2-40B4-BE49-F238E27FC236}">
                <a16:creationId xmlns:a16="http://schemas.microsoft.com/office/drawing/2014/main" id="{11FC31C3-891D-4964-88DD-1F82E197CB94}"/>
              </a:ext>
            </a:extLst>
          </p:cNvPr>
          <p:cNvSpPr>
            <a:spLocks noGrp="1"/>
          </p:cNvSpPr>
          <p:nvPr>
            <p:ph sz="half" idx="2"/>
          </p:nvPr>
        </p:nvSpPr>
        <p:spPr/>
        <p:txBody>
          <a:bodyPr/>
          <a:lstStyle/>
          <a:p>
            <a:endParaRPr lang="en-US"/>
          </a:p>
        </p:txBody>
      </p:sp>
      <p:pic>
        <p:nvPicPr>
          <p:cNvPr id="4098" name="Picture 2">
            <a:extLst>
              <a:ext uri="{FF2B5EF4-FFF2-40B4-BE49-F238E27FC236}">
                <a16:creationId xmlns:a16="http://schemas.microsoft.com/office/drawing/2014/main" id="{E7D040B1-923E-45CF-A6FA-F9E230539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970" y="2065867"/>
            <a:ext cx="6735030" cy="483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998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{E1A39277-2EB9-4C62-8131-8C2E595D49AA}tf03457452</Template>
  <TotalTime>580</TotalTime>
  <Words>886</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Arial Black</vt:lpstr>
      <vt:lpstr>Calibri</vt:lpstr>
      <vt:lpstr>Calibri Light</vt:lpstr>
      <vt:lpstr>Google Sans</vt:lpstr>
      <vt:lpstr>Celestial</vt:lpstr>
      <vt:lpstr>Project:-  Hotel Rating Classification </vt:lpstr>
      <vt:lpstr>Team Members </vt:lpstr>
      <vt:lpstr>Business Objective: </vt:lpstr>
      <vt:lpstr>Data Information</vt:lpstr>
      <vt:lpstr>Eda (exploratory data analysis)</vt:lpstr>
      <vt:lpstr>Reviews by rating </vt:lpstr>
      <vt:lpstr>Rating distribution and Distplot</vt:lpstr>
      <vt:lpstr>Plot Rating vs Length of review</vt:lpstr>
      <vt:lpstr>Word Cloud</vt:lpstr>
      <vt:lpstr>Most Common Words</vt:lpstr>
      <vt:lpstr>Most common words based on different class </vt:lpstr>
      <vt:lpstr>Most Common words Bigram per classes</vt:lpstr>
      <vt:lpstr>Most Common words trigram per classes</vt:lpstr>
      <vt:lpstr>Word cloud before and after cleaning</vt:lpstr>
      <vt:lpstr>LEMMATIZER   and STEMMER  </vt:lpstr>
      <vt:lpstr>PowerPoint Presentation</vt:lpstr>
      <vt:lpstr>TF-IDF Vectorizer and  NAMED ENTITY RECOGNITION(NER)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Hotel Rating Classification</dc:title>
  <dc:creator>ANAND KUMAR</dc:creator>
  <cp:lastModifiedBy>ANAND KUMAR</cp:lastModifiedBy>
  <cp:revision>10</cp:revision>
  <dcterms:created xsi:type="dcterms:W3CDTF">2023-10-03T14:56:42Z</dcterms:created>
  <dcterms:modified xsi:type="dcterms:W3CDTF">2023-10-10T14:28:35Z</dcterms:modified>
</cp:coreProperties>
</file>