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94" r:id="rId5"/>
    <p:sldId id="293" r:id="rId6"/>
    <p:sldId id="291" r:id="rId7"/>
    <p:sldId id="263" r:id="rId8"/>
    <p:sldId id="292" r:id="rId9"/>
    <p:sldId id="286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TP02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7</c:v>
                </c:pt>
                <c:pt idx="1">
                  <c:v>17</c:v>
                </c:pt>
                <c:pt idx="2">
                  <c:v>24</c:v>
                </c:pt>
                <c:pt idx="3">
                  <c:v>36</c:v>
                </c:pt>
                <c:pt idx="4">
                  <c:v>17</c:v>
                </c:pt>
                <c:pt idx="5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4A-43D0-9283-6A8DAF05E03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15</c:v>
                </c:pt>
                <c:pt idx="1">
                  <c:v>13</c:v>
                </c:pt>
                <c:pt idx="2">
                  <c:v>18</c:v>
                </c:pt>
                <c:pt idx="3">
                  <c:v>23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4A-43D0-9283-6A8DAF05E03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9</c:v>
                </c:pt>
                <c:pt idx="1">
                  <c:v>15</c:v>
                </c:pt>
                <c:pt idx="2">
                  <c:v>24</c:v>
                </c:pt>
                <c:pt idx="3">
                  <c:v>28</c:v>
                </c:pt>
                <c:pt idx="4">
                  <c:v>41</c:v>
                </c:pt>
                <c:pt idx="5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4A-43D0-9283-6A8DAF05E03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69</c:v>
                </c:pt>
                <c:pt idx="1">
                  <c:v>55</c:v>
                </c:pt>
                <c:pt idx="2">
                  <c:v>34</c:v>
                </c:pt>
                <c:pt idx="3">
                  <c:v>13</c:v>
                </c:pt>
                <c:pt idx="4">
                  <c:v>21</c:v>
                </c:pt>
                <c:pt idx="5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14A-43D0-9283-6A8DAF05E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242304"/>
        <c:axId val="156243840"/>
      </c:barChart>
      <c:catAx>
        <c:axId val="15624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243840"/>
        <c:crosses val="autoZero"/>
        <c:auto val="1"/>
        <c:lblAlgn val="ctr"/>
        <c:lblOffset val="100"/>
        <c:noMultiLvlLbl val="0"/>
      </c:catAx>
      <c:valAx>
        <c:axId val="15624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24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TP03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6</c:v>
                </c:pt>
                <c:pt idx="1">
                  <c:v>16</c:v>
                </c:pt>
                <c:pt idx="2">
                  <c:v>19</c:v>
                </c:pt>
                <c:pt idx="3">
                  <c:v>30</c:v>
                </c:pt>
                <c:pt idx="4">
                  <c:v>16</c:v>
                </c:pt>
                <c:pt idx="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85-4A1E-9B21-B15CDD0AC4D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10</c:v>
                </c:pt>
                <c:pt idx="3">
                  <c:v>19</c:v>
                </c:pt>
                <c:pt idx="4">
                  <c:v>11</c:v>
                </c:pt>
                <c:pt idx="5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85-4A1E-9B21-B15CDD0AC4D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8</c:v>
                </c:pt>
                <c:pt idx="1">
                  <c:v>11</c:v>
                </c:pt>
                <c:pt idx="2">
                  <c:v>25</c:v>
                </c:pt>
                <c:pt idx="3">
                  <c:v>43</c:v>
                </c:pt>
                <c:pt idx="4">
                  <c:v>48</c:v>
                </c:pt>
                <c:pt idx="5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85-4A1E-9B21-B15CDD0AC4D6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59</c:v>
                </c:pt>
                <c:pt idx="1">
                  <c:v>51</c:v>
                </c:pt>
                <c:pt idx="2">
                  <c:v>36</c:v>
                </c:pt>
                <c:pt idx="3">
                  <c:v>5</c:v>
                </c:pt>
                <c:pt idx="4">
                  <c:v>20</c:v>
                </c:pt>
                <c:pt idx="5">
                  <c:v>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A85-4A1E-9B21-B15CDD0AC4D6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HD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Planilha1!$F$2:$F$7</c:f>
              <c:numCache>
                <c:formatCode>General</c:formatCode>
                <c:ptCount val="6"/>
                <c:pt idx="0">
                  <c:v>19</c:v>
                </c:pt>
                <c:pt idx="1">
                  <c:v>16</c:v>
                </c:pt>
                <c:pt idx="2">
                  <c:v>10</c:v>
                </c:pt>
                <c:pt idx="3">
                  <c:v>3</c:v>
                </c:pt>
                <c:pt idx="4">
                  <c:v>5</c:v>
                </c:pt>
                <c:pt idx="5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A85-4A1E-9B21-B15CDD0AC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302720"/>
        <c:axId val="182457472"/>
      </c:barChart>
      <c:catAx>
        <c:axId val="1563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457472"/>
        <c:crosses val="autoZero"/>
        <c:auto val="1"/>
        <c:lblAlgn val="ctr"/>
        <c:lblOffset val="100"/>
        <c:noMultiLvlLbl val="0"/>
      </c:catAx>
      <c:valAx>
        <c:axId val="18245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30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TP02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6</c:v>
                </c:pt>
                <c:pt idx="1">
                  <c:v>11</c:v>
                </c:pt>
                <c:pt idx="2">
                  <c:v>19</c:v>
                </c:pt>
                <c:pt idx="3">
                  <c:v>38</c:v>
                </c:pt>
                <c:pt idx="4">
                  <c:v>11</c:v>
                </c:pt>
                <c:pt idx="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6F-4AD9-81CB-B593AD9F802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7</c:v>
                </c:pt>
                <c:pt idx="1">
                  <c:v>17</c:v>
                </c:pt>
                <c:pt idx="2">
                  <c:v>22</c:v>
                </c:pt>
                <c:pt idx="3">
                  <c:v>24</c:v>
                </c:pt>
                <c:pt idx="4">
                  <c:v>28</c:v>
                </c:pt>
                <c:pt idx="5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6F-4AD9-81CB-B593AD9F802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17</c:v>
                </c:pt>
                <c:pt idx="1">
                  <c:v>6</c:v>
                </c:pt>
                <c:pt idx="2">
                  <c:v>6</c:v>
                </c:pt>
                <c:pt idx="3">
                  <c:v>25</c:v>
                </c:pt>
                <c:pt idx="4">
                  <c:v>41</c:v>
                </c:pt>
                <c:pt idx="5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6F-4AD9-81CB-B593AD9F802D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70</c:v>
                </c:pt>
                <c:pt idx="1">
                  <c:v>56</c:v>
                </c:pt>
                <c:pt idx="2">
                  <c:v>33</c:v>
                </c:pt>
                <c:pt idx="3">
                  <c:v>13</c:v>
                </c:pt>
                <c:pt idx="4">
                  <c:v>20</c:v>
                </c:pt>
                <c:pt idx="5">
                  <c:v>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C6F-4AD9-81CB-B593AD9F8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880896"/>
        <c:axId val="182882688"/>
      </c:barChart>
      <c:catAx>
        <c:axId val="18288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882688"/>
        <c:crosses val="autoZero"/>
        <c:auto val="1"/>
        <c:lblAlgn val="ctr"/>
        <c:lblOffset val="100"/>
        <c:noMultiLvlLbl val="0"/>
      </c:catAx>
      <c:valAx>
        <c:axId val="18288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88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TP03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4</c:v>
                </c:pt>
                <c:pt idx="1">
                  <c:v>8</c:v>
                </c:pt>
                <c:pt idx="2">
                  <c:v>17</c:v>
                </c:pt>
                <c:pt idx="3">
                  <c:v>25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3F-48D1-92D6-6A3B428B54E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12</c:v>
                </c:pt>
                <c:pt idx="3">
                  <c:v>20</c:v>
                </c:pt>
                <c:pt idx="4">
                  <c:v>17</c:v>
                </c:pt>
                <c:pt idx="5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3F-48D1-92D6-6A3B428B54E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9</c:v>
                </c:pt>
                <c:pt idx="1">
                  <c:v>22</c:v>
                </c:pt>
                <c:pt idx="2">
                  <c:v>46</c:v>
                </c:pt>
                <c:pt idx="3">
                  <c:v>48</c:v>
                </c:pt>
                <c:pt idx="4">
                  <c:v>24</c:v>
                </c:pt>
                <c:pt idx="5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E3F-48D1-92D6-6A3B428B54E7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63</c:v>
                </c:pt>
                <c:pt idx="1">
                  <c:v>54</c:v>
                </c:pt>
                <c:pt idx="2">
                  <c:v>39</c:v>
                </c:pt>
                <c:pt idx="3">
                  <c:v>5</c:v>
                </c:pt>
                <c:pt idx="4">
                  <c:v>22</c:v>
                </c:pt>
                <c:pt idx="5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E3F-48D1-92D6-6A3B428B54E7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HD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Planilha1!$F$2:$F$7</c:f>
              <c:numCache>
                <c:formatCode>General</c:formatCode>
                <c:ptCount val="6"/>
                <c:pt idx="0">
                  <c:v>19</c:v>
                </c:pt>
                <c:pt idx="1">
                  <c:v>16</c:v>
                </c:pt>
                <c:pt idx="2">
                  <c:v>10</c:v>
                </c:pt>
                <c:pt idx="3">
                  <c:v>4</c:v>
                </c:pt>
                <c:pt idx="4">
                  <c:v>5</c:v>
                </c:pt>
                <c:pt idx="5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E3F-48D1-92D6-6A3B428B5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536064"/>
        <c:axId val="182537600"/>
      </c:barChart>
      <c:catAx>
        <c:axId val="1825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537600"/>
        <c:crosses val="autoZero"/>
        <c:auto val="1"/>
        <c:lblAlgn val="ctr"/>
        <c:lblOffset val="100"/>
        <c:noMultiLvlLbl val="0"/>
      </c:catAx>
      <c:valAx>
        <c:axId val="18253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53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TP02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14</c:v>
                </c:pt>
                <c:pt idx="3">
                  <c:v>25</c:v>
                </c:pt>
                <c:pt idx="4">
                  <c:v>7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D1-47EB-BF99-70EE02993ED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7</c:v>
                </c:pt>
                <c:pt idx="1">
                  <c:v>13</c:v>
                </c:pt>
                <c:pt idx="2">
                  <c:v>18</c:v>
                </c:pt>
                <c:pt idx="3">
                  <c:v>27</c:v>
                </c:pt>
                <c:pt idx="4">
                  <c:v>22</c:v>
                </c:pt>
                <c:pt idx="5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D1-47EB-BF99-70EE02993ED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12</c:v>
                </c:pt>
                <c:pt idx="1">
                  <c:v>15</c:v>
                </c:pt>
                <c:pt idx="2">
                  <c:v>26</c:v>
                </c:pt>
                <c:pt idx="3">
                  <c:v>33</c:v>
                </c:pt>
                <c:pt idx="4">
                  <c:v>45</c:v>
                </c:pt>
                <c:pt idx="5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7D1-47EB-BF99-70EE02993ED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42</c:v>
                </c:pt>
                <c:pt idx="3">
                  <c:v>15</c:v>
                </c:pt>
                <c:pt idx="4">
                  <c:v>26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7D1-47EB-BF99-70EE02993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621312"/>
        <c:axId val="182622848"/>
      </c:barChart>
      <c:catAx>
        <c:axId val="18262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622848"/>
        <c:crosses val="autoZero"/>
        <c:auto val="1"/>
        <c:lblAlgn val="ctr"/>
        <c:lblOffset val="100"/>
        <c:noMultiLvlLbl val="0"/>
      </c:catAx>
      <c:valAx>
        <c:axId val="18262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62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TP03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12</c:v>
                </c:pt>
                <c:pt idx="3">
                  <c:v>23</c:v>
                </c:pt>
                <c:pt idx="4">
                  <c:v>6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33-4F20-8B81-4F0994D5C93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14</c:v>
                </c:pt>
                <c:pt idx="3">
                  <c:v>22</c:v>
                </c:pt>
                <c:pt idx="4">
                  <c:v>17</c:v>
                </c:pt>
                <c:pt idx="5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533-4F20-8B81-4F0994D5C93F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9</c:v>
                </c:pt>
                <c:pt idx="1">
                  <c:v>13</c:v>
                </c:pt>
                <c:pt idx="2">
                  <c:v>24</c:v>
                </c:pt>
                <c:pt idx="3">
                  <c:v>47</c:v>
                </c:pt>
                <c:pt idx="4">
                  <c:v>49</c:v>
                </c:pt>
                <c:pt idx="5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533-4F20-8B81-4F0994D5C93F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62</c:v>
                </c:pt>
                <c:pt idx="1">
                  <c:v>52</c:v>
                </c:pt>
                <c:pt idx="2">
                  <c:v>39</c:v>
                </c:pt>
                <c:pt idx="3">
                  <c:v>5</c:v>
                </c:pt>
                <c:pt idx="4">
                  <c:v>23</c:v>
                </c:pt>
                <c:pt idx="5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533-4F20-8B81-4F0994D5C93F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HD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8-16-32</c:v>
                </c:pt>
                <c:pt idx="1">
                  <c:v>16-32-64</c:v>
                </c:pt>
                <c:pt idx="2">
                  <c:v>32-64-128</c:v>
                </c:pt>
                <c:pt idx="3">
                  <c:v>64-128-256</c:v>
                </c:pt>
                <c:pt idx="4">
                  <c:v>16-64-256</c:v>
                </c:pt>
                <c:pt idx="5">
                  <c:v>8-32-128</c:v>
                </c:pt>
              </c:strCache>
            </c:strRef>
          </c:cat>
          <c:val>
            <c:numRef>
              <c:f>Planilha1!$F$2:$F$7</c:f>
              <c:numCache>
                <c:formatCode>General</c:formatCode>
                <c:ptCount val="6"/>
                <c:pt idx="0">
                  <c:v>20</c:v>
                </c:pt>
                <c:pt idx="1">
                  <c:v>18</c:v>
                </c:pt>
                <c:pt idx="2">
                  <c:v>11</c:v>
                </c:pt>
                <c:pt idx="3">
                  <c:v>3</c:v>
                </c:pt>
                <c:pt idx="4">
                  <c:v>5</c:v>
                </c:pt>
                <c:pt idx="5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533-4F20-8B81-4F0994D5C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747520"/>
        <c:axId val="182749056"/>
      </c:barChart>
      <c:catAx>
        <c:axId val="1827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749056"/>
        <c:crosses val="autoZero"/>
        <c:auto val="1"/>
        <c:lblAlgn val="ctr"/>
        <c:lblOffset val="100"/>
        <c:noMultiLvlLbl val="0"/>
      </c:catAx>
      <c:valAx>
        <c:axId val="18274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274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3E569E-378C-4C9D-92AC-03AE47BD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03379"/>
            <a:ext cx="9689500" cy="2387600"/>
          </a:xfrm>
        </p:spPr>
        <p:txBody>
          <a:bodyPr numCol="1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Tp03 – arquivo binário/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tratador de interrupções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AFC552C-1DD9-4155-A068-86261F805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dirty="0"/>
              <a:t>Alunos: </a:t>
            </a:r>
          </a:p>
          <a:p>
            <a:pPr algn="ctr"/>
            <a:r>
              <a:rPr lang="pt-BR" dirty="0"/>
              <a:t>Ananda mendes 		(19.1.4030)</a:t>
            </a:r>
          </a:p>
          <a:p>
            <a:pPr algn="ctr"/>
            <a:r>
              <a:rPr lang="pt-BR" dirty="0"/>
              <a:t>Fábio Henrique soares		(19.1.4008)</a:t>
            </a:r>
          </a:p>
          <a:p>
            <a:pPr algn="ctr"/>
            <a:r>
              <a:rPr lang="pt-BR" dirty="0"/>
              <a:t>Rômulo de oliveira carneiro 	(19.1.4107)</a:t>
            </a:r>
          </a:p>
        </p:txBody>
      </p:sp>
    </p:spTree>
    <p:extLst>
      <p:ext uri="{BB962C8B-B14F-4D97-AF65-F5344CB8AC3E}">
        <p14:creationId xmlns:p14="http://schemas.microsoft.com/office/powerpoint/2010/main" val="36578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BD306D8-1497-4AC2-99ED-526F3753EB1D}"/>
              </a:ext>
            </a:extLst>
          </p:cNvPr>
          <p:cNvSpPr txBox="1"/>
          <p:nvPr/>
        </p:nvSpPr>
        <p:spPr>
          <a:xfrm>
            <a:off x="4585778" y="66521"/>
            <a:ext cx="302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HIT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525A5E-E454-40D3-BB17-A111814D7249}"/>
              </a:ext>
            </a:extLst>
          </p:cNvPr>
          <p:cNvSpPr txBox="1"/>
          <p:nvPr/>
        </p:nvSpPr>
        <p:spPr>
          <a:xfrm>
            <a:off x="4055921" y="801714"/>
            <a:ext cx="408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TAM_FOR: 20  |  REPETIÇÕES: 30/60/90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xmlns="" id="{3969B742-F4E0-49EA-BD41-6A7B0B972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271016"/>
              </p:ext>
            </p:extLst>
          </p:nvPr>
        </p:nvGraphicFramePr>
        <p:xfrm>
          <a:off x="770399" y="1653824"/>
          <a:ext cx="5320270" cy="445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BEBCDB96-7E49-4745-A5BC-5BC7F7012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531375"/>
              </p:ext>
            </p:extLst>
          </p:nvPr>
        </p:nvGraphicFramePr>
        <p:xfrm>
          <a:off x="6101333" y="1653824"/>
          <a:ext cx="5314939" cy="445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620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BD306D8-1497-4AC2-99ED-526F3753EB1D}"/>
              </a:ext>
            </a:extLst>
          </p:cNvPr>
          <p:cNvSpPr txBox="1"/>
          <p:nvPr/>
        </p:nvSpPr>
        <p:spPr>
          <a:xfrm>
            <a:off x="4585778" y="66521"/>
            <a:ext cx="302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HIT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525A5E-E454-40D3-BB17-A111814D7249}"/>
              </a:ext>
            </a:extLst>
          </p:cNvPr>
          <p:cNvSpPr txBox="1"/>
          <p:nvPr/>
        </p:nvSpPr>
        <p:spPr>
          <a:xfrm>
            <a:off x="4055921" y="801714"/>
            <a:ext cx="408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TAM_FOR: 30  |  REPETIÇÕES: 30/60/90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xmlns="" id="{C8965B5F-9C6E-417E-A603-D7F51483A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896750"/>
              </p:ext>
            </p:extLst>
          </p:nvPr>
        </p:nvGraphicFramePr>
        <p:xfrm>
          <a:off x="770399" y="1653824"/>
          <a:ext cx="5320270" cy="445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737AFA26-2E31-4B57-AF25-37E2B048A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513021"/>
              </p:ext>
            </p:extLst>
          </p:nvPr>
        </p:nvGraphicFramePr>
        <p:xfrm>
          <a:off x="6101333" y="1653824"/>
          <a:ext cx="5314939" cy="445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527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8FBE9D-81AF-4900-9444-0C44E809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BECA463-09B9-4AB9-98D2-A511387F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1381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é? 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Memória que fica dentro do processador e realiza o intermédio entre ele e a memória principal; 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dividida em três níveis, conhecidos como L1, L2 e L3. Eles dizem respeito à proximidade da memória cache das unidades de execução do processador;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o processador apresente um melhor desempenho.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6BBFCC9F-46C1-4B03-A731-2E6ECC08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15" y="3996710"/>
            <a:ext cx="7909969" cy="24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65EE4C-8354-40FC-A7BB-ABBA1E85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06" y="148961"/>
            <a:ext cx="11047410" cy="1478570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Método de Substituição e função de mapeamento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065C10-E828-49A9-876B-B797F23F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5884"/>
            <a:ext cx="9905999" cy="354171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LFU (</a:t>
            </a:r>
            <a:r>
              <a:rPr lang="pt-B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política LFU mantém um contador de acesso para cada linha da memória. Ao escolher uma linha para a substituição, a linha com a contagem mais baixa é descartada.</a:t>
            </a:r>
          </a:p>
          <a:p>
            <a:endParaRPr lang="pt-BR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 Associativo</a:t>
            </a:r>
          </a:p>
          <a:p>
            <a:pPr algn="just"/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mecanismo de alocação de blocos da Memória Principal na Cache não segue posição fixa;</a:t>
            </a:r>
          </a:p>
          <a:p>
            <a:pPr algn="just"/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bloco vai ocupar a primeira posição vazia encontrada;</a:t>
            </a:r>
          </a:p>
          <a:p>
            <a:pPr algn="just"/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oferece maior flexibilidade para a escolha do bloco a ser substituído quando um novo bloco é trazido para a memória cache. São utilizados algoritmos de substituição para maximizar a taxa de acertos na cache.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4F57180E-A0F6-4D4B-BDC6-DFE08E9D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Memória externa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A72D9AC-3687-4A1A-ABF6-98552DB1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1" y="1409878"/>
            <a:ext cx="4001608" cy="4381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66933EA-8472-496B-B10D-458498B8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811661"/>
            <a:ext cx="6110101" cy="33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946DA0-0134-4376-9015-DB737286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interrupção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2A82F38-839F-47BF-8DC5-C0D62295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E/S controlada por interrupção, embora mais eficiente, requer a intervenção ativa do processador para transferir dados entre a memória e um módulo de E/S, e quaisquer transferências de dados precisam atravessar um caminho passando pelo processador. Assim, essas duas formas de E/S têm duas desvantagens inerentes: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- </a:t>
            </a:r>
            <a:r>
              <a:rPr lang="pt-BR" dirty="0"/>
              <a:t>A taxa de transferência de E/S é limitada pela velocidade com a qual o processador pode testar e atender a um dispositivo.</a:t>
            </a:r>
          </a:p>
          <a:p>
            <a:pPr marL="0" indent="0">
              <a:buNone/>
            </a:pPr>
            <a:r>
              <a:rPr lang="pt-BR" dirty="0"/>
              <a:t>	- O </a:t>
            </a:r>
            <a:r>
              <a:rPr lang="pt-BR"/>
              <a:t>processador </a:t>
            </a:r>
            <a:r>
              <a:rPr lang="pt-BR" smtClean="0"/>
              <a:t>fica </a:t>
            </a:r>
            <a:r>
              <a:rPr lang="pt-BR" dirty="0"/>
              <a:t>ocupado no gerenciamento de uma transferência de E/S; diversas instruções precisam ser executadas para cada transferência de E/S</a:t>
            </a:r>
          </a:p>
        </p:txBody>
      </p:sp>
    </p:spTree>
    <p:extLst>
      <p:ext uri="{BB962C8B-B14F-4D97-AF65-F5344CB8AC3E}">
        <p14:creationId xmlns:p14="http://schemas.microsoft.com/office/powerpoint/2010/main" val="34038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32ED6E7-0EAA-416D-81B9-6D326F1CA1D9}"/>
              </a:ext>
            </a:extLst>
          </p:cNvPr>
          <p:cNvSpPr txBox="1"/>
          <p:nvPr/>
        </p:nvSpPr>
        <p:spPr>
          <a:xfrm>
            <a:off x="4611835" y="1168500"/>
            <a:ext cx="298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10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30/60/90%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xmlns="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900762"/>
              </p:ext>
            </p:extLst>
          </p:nvPr>
        </p:nvGraphicFramePr>
        <p:xfrm>
          <a:off x="945814" y="2079858"/>
          <a:ext cx="1031778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58">
                  <a:extLst>
                    <a:ext uri="{9D8B030D-6E8A-4147-A177-3AD203B41FA5}">
                      <a16:colId xmlns:a16="http://schemas.microsoft.com/office/drawing/2014/main" xmlns="" val="837303678"/>
                    </a:ext>
                  </a:extLst>
                </a:gridCol>
                <a:gridCol w="928534">
                  <a:extLst>
                    <a:ext uri="{9D8B030D-6E8A-4147-A177-3AD203B41FA5}">
                      <a16:colId xmlns:a16="http://schemas.microsoft.com/office/drawing/2014/main" xmlns="" val="3432707594"/>
                    </a:ext>
                  </a:extLst>
                </a:gridCol>
                <a:gridCol w="928535">
                  <a:extLst>
                    <a:ext uri="{9D8B030D-6E8A-4147-A177-3AD203B41FA5}">
                      <a16:colId xmlns:a16="http://schemas.microsoft.com/office/drawing/2014/main" xmlns="" val="1921477455"/>
                    </a:ext>
                  </a:extLst>
                </a:gridCol>
                <a:gridCol w="987304">
                  <a:extLst>
                    <a:ext uri="{9D8B030D-6E8A-4147-A177-3AD203B41FA5}">
                      <a16:colId xmlns:a16="http://schemas.microsoft.com/office/drawing/2014/main" xmlns="" val="1768602834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xmlns="" val="133913455"/>
                    </a:ext>
                  </a:extLst>
                </a:gridCol>
                <a:gridCol w="1093085">
                  <a:extLst>
                    <a:ext uri="{9D8B030D-6E8A-4147-A177-3AD203B41FA5}">
                      <a16:colId xmlns:a16="http://schemas.microsoft.com/office/drawing/2014/main" xmlns="" val="3298840200"/>
                    </a:ext>
                  </a:extLst>
                </a:gridCol>
                <a:gridCol w="952044">
                  <a:extLst>
                    <a:ext uri="{9D8B030D-6E8A-4147-A177-3AD203B41FA5}">
                      <a16:colId xmlns:a16="http://schemas.microsoft.com/office/drawing/2014/main" xmlns="" val="1810992696"/>
                    </a:ext>
                  </a:extLst>
                </a:gridCol>
                <a:gridCol w="928534">
                  <a:extLst>
                    <a:ext uri="{9D8B030D-6E8A-4147-A177-3AD203B41FA5}">
                      <a16:colId xmlns:a16="http://schemas.microsoft.com/office/drawing/2014/main" xmlns="" val="3251033836"/>
                    </a:ext>
                  </a:extLst>
                </a:gridCol>
                <a:gridCol w="1104839">
                  <a:extLst>
                    <a:ext uri="{9D8B030D-6E8A-4147-A177-3AD203B41FA5}">
                      <a16:colId xmlns:a16="http://schemas.microsoft.com/office/drawing/2014/main" xmlns="" val="503250308"/>
                    </a:ext>
                  </a:extLst>
                </a:gridCol>
                <a:gridCol w="1345164">
                  <a:extLst>
                    <a:ext uri="{9D8B030D-6E8A-4147-A177-3AD203B41FA5}">
                      <a16:colId xmlns:a16="http://schemas.microsoft.com/office/drawing/2014/main" xmlns="" val="3962066730"/>
                    </a:ext>
                  </a:extLst>
                </a:gridCol>
              </a:tblGrid>
              <a:tr h="105551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Disco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Execução (</a:t>
                      </a:r>
                      <a:r>
                        <a:rPr lang="pt-BR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unidade:</a:t>
                      </a:r>
                      <a:r>
                        <a:rPr lang="pt-BR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pt-BR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574604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7907452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87713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2582523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206035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63884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8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32ED6E7-0EAA-416D-81B9-6D326F1CA1D9}"/>
              </a:ext>
            </a:extLst>
          </p:cNvPr>
          <p:cNvSpPr txBox="1"/>
          <p:nvPr/>
        </p:nvSpPr>
        <p:spPr>
          <a:xfrm>
            <a:off x="4611835" y="1168500"/>
            <a:ext cx="298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20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30/60/90%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xmlns="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434107"/>
              </p:ext>
            </p:extLst>
          </p:nvPr>
        </p:nvGraphicFramePr>
        <p:xfrm>
          <a:off x="945814" y="2079858"/>
          <a:ext cx="1031778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58">
                  <a:extLst>
                    <a:ext uri="{9D8B030D-6E8A-4147-A177-3AD203B41FA5}">
                      <a16:colId xmlns:a16="http://schemas.microsoft.com/office/drawing/2014/main" xmlns="" val="837303678"/>
                    </a:ext>
                  </a:extLst>
                </a:gridCol>
                <a:gridCol w="928534">
                  <a:extLst>
                    <a:ext uri="{9D8B030D-6E8A-4147-A177-3AD203B41FA5}">
                      <a16:colId xmlns:a16="http://schemas.microsoft.com/office/drawing/2014/main" xmlns="" val="3432707594"/>
                    </a:ext>
                  </a:extLst>
                </a:gridCol>
                <a:gridCol w="928535">
                  <a:extLst>
                    <a:ext uri="{9D8B030D-6E8A-4147-A177-3AD203B41FA5}">
                      <a16:colId xmlns:a16="http://schemas.microsoft.com/office/drawing/2014/main" xmlns="" val="1921477455"/>
                    </a:ext>
                  </a:extLst>
                </a:gridCol>
                <a:gridCol w="987304">
                  <a:extLst>
                    <a:ext uri="{9D8B030D-6E8A-4147-A177-3AD203B41FA5}">
                      <a16:colId xmlns:a16="http://schemas.microsoft.com/office/drawing/2014/main" xmlns="" val="1768602834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xmlns="" val="133913455"/>
                    </a:ext>
                  </a:extLst>
                </a:gridCol>
                <a:gridCol w="1093085">
                  <a:extLst>
                    <a:ext uri="{9D8B030D-6E8A-4147-A177-3AD203B41FA5}">
                      <a16:colId xmlns:a16="http://schemas.microsoft.com/office/drawing/2014/main" xmlns="" val="3298840200"/>
                    </a:ext>
                  </a:extLst>
                </a:gridCol>
                <a:gridCol w="952044">
                  <a:extLst>
                    <a:ext uri="{9D8B030D-6E8A-4147-A177-3AD203B41FA5}">
                      <a16:colId xmlns:a16="http://schemas.microsoft.com/office/drawing/2014/main" xmlns="" val="1810992696"/>
                    </a:ext>
                  </a:extLst>
                </a:gridCol>
                <a:gridCol w="928534">
                  <a:extLst>
                    <a:ext uri="{9D8B030D-6E8A-4147-A177-3AD203B41FA5}">
                      <a16:colId xmlns:a16="http://schemas.microsoft.com/office/drawing/2014/main" xmlns="" val="3251033836"/>
                    </a:ext>
                  </a:extLst>
                </a:gridCol>
                <a:gridCol w="1104839">
                  <a:extLst>
                    <a:ext uri="{9D8B030D-6E8A-4147-A177-3AD203B41FA5}">
                      <a16:colId xmlns:a16="http://schemas.microsoft.com/office/drawing/2014/main" xmlns="" val="503250308"/>
                    </a:ext>
                  </a:extLst>
                </a:gridCol>
                <a:gridCol w="1345164">
                  <a:extLst>
                    <a:ext uri="{9D8B030D-6E8A-4147-A177-3AD203B41FA5}">
                      <a16:colId xmlns:a16="http://schemas.microsoft.com/office/drawing/2014/main" xmlns="" val="3962066730"/>
                    </a:ext>
                  </a:extLst>
                </a:gridCol>
              </a:tblGrid>
              <a:tr h="105551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Disco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Execução (</a:t>
                      </a:r>
                      <a:r>
                        <a:rPr lang="pt-BR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unidade:</a:t>
                      </a:r>
                      <a:r>
                        <a:rPr lang="pt-BR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pt-BR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574604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7907452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87713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2582523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206035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63884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7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32ED6E7-0EAA-416D-81B9-6D326F1CA1D9}"/>
              </a:ext>
            </a:extLst>
          </p:cNvPr>
          <p:cNvSpPr txBox="1"/>
          <p:nvPr/>
        </p:nvSpPr>
        <p:spPr>
          <a:xfrm>
            <a:off x="4611835" y="1168500"/>
            <a:ext cx="298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30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30/60/90%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xmlns="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756736"/>
              </p:ext>
            </p:extLst>
          </p:nvPr>
        </p:nvGraphicFramePr>
        <p:xfrm>
          <a:off x="945814" y="2079858"/>
          <a:ext cx="1031778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58">
                  <a:extLst>
                    <a:ext uri="{9D8B030D-6E8A-4147-A177-3AD203B41FA5}">
                      <a16:colId xmlns:a16="http://schemas.microsoft.com/office/drawing/2014/main" xmlns="" val="837303678"/>
                    </a:ext>
                  </a:extLst>
                </a:gridCol>
                <a:gridCol w="928534">
                  <a:extLst>
                    <a:ext uri="{9D8B030D-6E8A-4147-A177-3AD203B41FA5}">
                      <a16:colId xmlns:a16="http://schemas.microsoft.com/office/drawing/2014/main" xmlns="" val="3432707594"/>
                    </a:ext>
                  </a:extLst>
                </a:gridCol>
                <a:gridCol w="928535">
                  <a:extLst>
                    <a:ext uri="{9D8B030D-6E8A-4147-A177-3AD203B41FA5}">
                      <a16:colId xmlns:a16="http://schemas.microsoft.com/office/drawing/2014/main" xmlns="" val="1921477455"/>
                    </a:ext>
                  </a:extLst>
                </a:gridCol>
                <a:gridCol w="987304">
                  <a:extLst>
                    <a:ext uri="{9D8B030D-6E8A-4147-A177-3AD203B41FA5}">
                      <a16:colId xmlns:a16="http://schemas.microsoft.com/office/drawing/2014/main" xmlns="" val="1768602834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xmlns="" val="133913455"/>
                    </a:ext>
                  </a:extLst>
                </a:gridCol>
                <a:gridCol w="1093085">
                  <a:extLst>
                    <a:ext uri="{9D8B030D-6E8A-4147-A177-3AD203B41FA5}">
                      <a16:colId xmlns:a16="http://schemas.microsoft.com/office/drawing/2014/main" xmlns="" val="3298840200"/>
                    </a:ext>
                  </a:extLst>
                </a:gridCol>
                <a:gridCol w="952044">
                  <a:extLst>
                    <a:ext uri="{9D8B030D-6E8A-4147-A177-3AD203B41FA5}">
                      <a16:colId xmlns:a16="http://schemas.microsoft.com/office/drawing/2014/main" xmlns="" val="1810992696"/>
                    </a:ext>
                  </a:extLst>
                </a:gridCol>
                <a:gridCol w="928534">
                  <a:extLst>
                    <a:ext uri="{9D8B030D-6E8A-4147-A177-3AD203B41FA5}">
                      <a16:colId xmlns:a16="http://schemas.microsoft.com/office/drawing/2014/main" xmlns="" val="3251033836"/>
                    </a:ext>
                  </a:extLst>
                </a:gridCol>
                <a:gridCol w="1104839">
                  <a:extLst>
                    <a:ext uri="{9D8B030D-6E8A-4147-A177-3AD203B41FA5}">
                      <a16:colId xmlns:a16="http://schemas.microsoft.com/office/drawing/2014/main" xmlns="" val="503250308"/>
                    </a:ext>
                  </a:extLst>
                </a:gridCol>
                <a:gridCol w="1345164">
                  <a:extLst>
                    <a:ext uri="{9D8B030D-6E8A-4147-A177-3AD203B41FA5}">
                      <a16:colId xmlns:a16="http://schemas.microsoft.com/office/drawing/2014/main" xmlns="" val="3962066730"/>
                    </a:ext>
                  </a:extLst>
                </a:gridCol>
              </a:tblGrid>
              <a:tr h="105551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Disco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Execução (</a:t>
                      </a:r>
                      <a:r>
                        <a:rPr lang="pt-BR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unidade:</a:t>
                      </a:r>
                      <a:r>
                        <a:rPr lang="pt-BR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pt-BR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574604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7907452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87713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2582523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7206035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63884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33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BD306D8-1497-4AC2-99ED-526F3753EB1D}"/>
              </a:ext>
            </a:extLst>
          </p:cNvPr>
          <p:cNvSpPr txBox="1"/>
          <p:nvPr/>
        </p:nvSpPr>
        <p:spPr>
          <a:xfrm>
            <a:off x="4585778" y="66521"/>
            <a:ext cx="302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HIT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525A5E-E454-40D3-BB17-A111814D7249}"/>
              </a:ext>
            </a:extLst>
          </p:cNvPr>
          <p:cNvSpPr txBox="1"/>
          <p:nvPr/>
        </p:nvSpPr>
        <p:spPr>
          <a:xfrm>
            <a:off x="4055921" y="801714"/>
            <a:ext cx="408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TAM_FOR: 10  |  REPETIÇÕES: 30/60/90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xmlns="" id="{E5FBF142-5B8C-4C6B-AF29-0C21DF3E3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135567"/>
              </p:ext>
            </p:extLst>
          </p:nvPr>
        </p:nvGraphicFramePr>
        <p:xfrm>
          <a:off x="770399" y="1653824"/>
          <a:ext cx="5320270" cy="445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xmlns="" id="{05FBCF11-FC88-4918-B86A-8872B9757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313598"/>
              </p:ext>
            </p:extLst>
          </p:nvPr>
        </p:nvGraphicFramePr>
        <p:xfrm>
          <a:off x="6101333" y="1653824"/>
          <a:ext cx="5314939" cy="445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23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852</TotalTime>
  <Words>583</Words>
  <Application>Microsoft Office PowerPoint</Application>
  <PresentationFormat>Personalizar</PresentationFormat>
  <Paragraphs>250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Circuito</vt:lpstr>
      <vt:lpstr>Tp03 – arquivo binário/ hd / tratador de interrupções</vt:lpstr>
      <vt:lpstr>Memória cache</vt:lpstr>
      <vt:lpstr>Método de Substituição e função de mapeamento</vt:lpstr>
      <vt:lpstr>Memória externa</vt:lpstr>
      <vt:lpstr>interrupção</vt:lpstr>
      <vt:lpstr>Teste – cache hit</vt:lpstr>
      <vt:lpstr>Teste – cache hit</vt:lpstr>
      <vt:lpstr>Teste – cache hit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Tp02 – memória cache</dc:title>
  <dc:creator>Rômulo</dc:creator>
  <cp:lastModifiedBy>Cliente</cp:lastModifiedBy>
  <cp:revision>75</cp:revision>
  <dcterms:created xsi:type="dcterms:W3CDTF">2019-11-20T21:54:30Z</dcterms:created>
  <dcterms:modified xsi:type="dcterms:W3CDTF">2019-12-11T12:09:29Z</dcterms:modified>
</cp:coreProperties>
</file>