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74" r:id="rId5"/>
    <p:sldId id="262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45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2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2E3F-4BB9-422C-8A79-393415D3A40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278D-DA62-4532-AC46-D1C1059F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214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b="1" dirty="0" smtClean="0"/>
              <a:t>Progress update</a:t>
            </a:r>
          </a:p>
          <a:p>
            <a:pPr algn="ctr">
              <a:spcAft>
                <a:spcPts val="1200"/>
              </a:spcAft>
            </a:pPr>
            <a:r>
              <a:rPr lang="en-US" sz="2400" i="1" dirty="0" smtClean="0"/>
              <a:t>Sabrina and Scott, </a:t>
            </a:r>
            <a:r>
              <a:rPr lang="en-US" sz="2400" i="1" dirty="0" smtClean="0"/>
              <a:t>Elon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809" y="259980"/>
            <a:ext cx="871848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Ongoing research: 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To study the effect of </a:t>
            </a:r>
            <a:r>
              <a:rPr lang="en-US" b="1" dirty="0"/>
              <a:t>particle (grain) size </a:t>
            </a:r>
            <a:r>
              <a:rPr lang="en-US" dirty="0"/>
              <a:t>and </a:t>
            </a:r>
            <a:r>
              <a:rPr lang="en-US" b="1" dirty="0"/>
              <a:t>aperture size </a:t>
            </a:r>
            <a:r>
              <a:rPr lang="en-US" dirty="0"/>
              <a:t>on diffraction pattern </a:t>
            </a:r>
            <a:r>
              <a:rPr lang="en-US" dirty="0" smtClean="0"/>
              <a:t>variability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13" name="Picture 76" descr="design of experi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6" y="1850728"/>
            <a:ext cx="2411082" cy="20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997112" y="2472050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18508" y="2517317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44434" y="2571638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04656" y="2656138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26052" y="2714986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51978" y="2782888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09175" y="3136001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30571" y="3226538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56497" y="3308021"/>
            <a:ext cx="99587" cy="995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1808" y="2628225"/>
            <a:ext cx="151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Aperture size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84080" y="3378154"/>
            <a:ext cx="151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Particle size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5133329" y="3044684"/>
            <a:ext cx="955140" cy="918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16044" y="3578834"/>
            <a:ext cx="439093" cy="488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87708" y="1424113"/>
            <a:ext cx="258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Multi factor space</a:t>
            </a:r>
            <a:endParaRPr lang="en-US" sz="2000" b="1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7042" y="3547676"/>
            <a:ext cx="2013161" cy="1522604"/>
            <a:chOff x="-480352" y="895916"/>
            <a:chExt cx="7153275" cy="54102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0352" y="895916"/>
              <a:ext cx="7153275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85" t="56512" r="48081" b="40727"/>
            <a:stretch/>
          </p:blipFill>
          <p:spPr bwMode="auto">
            <a:xfrm>
              <a:off x="2203155" y="3960473"/>
              <a:ext cx="1722709" cy="126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565554" y="2209372"/>
            <a:ext cx="17865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Aperture size:</a:t>
            </a:r>
          </a:p>
          <a:p>
            <a:r>
              <a:rPr lang="en-US" dirty="0" smtClean="0"/>
              <a:t>  1 x 16 mm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  0.6 x 16 mm</a:t>
            </a:r>
            <a:r>
              <a:rPr lang="en-US" baseline="30000" dirty="0"/>
              <a:t>2</a:t>
            </a:r>
          </a:p>
          <a:p>
            <a:r>
              <a:rPr lang="en-US" dirty="0" smtClean="0"/>
              <a:t>  0.1 x 16 mm</a:t>
            </a:r>
            <a:r>
              <a:rPr lang="en-US" baseline="30000" dirty="0"/>
              <a:t>2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5" b="21101"/>
          <a:stretch/>
        </p:blipFill>
        <p:spPr bwMode="auto">
          <a:xfrm>
            <a:off x="5894239" y="2761508"/>
            <a:ext cx="3033063" cy="30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183061" y="2299260"/>
            <a:ext cx="137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Particle size: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050793" y="2436641"/>
            <a:ext cx="750548" cy="301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4767565" y="2483926"/>
            <a:ext cx="2415496" cy="105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1846" y="5629095"/>
            <a:ext cx="504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 evaluated using X-ray diffraction spectra from </a:t>
            </a:r>
            <a:r>
              <a:rPr lang="en-US" b="1" dirty="0" err="1" smtClean="0"/>
              <a:t>NaCl</a:t>
            </a:r>
            <a:r>
              <a:rPr lang="en-US" b="1" dirty="0" smtClean="0"/>
              <a:t> powder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652" y="2087784"/>
                <a:ext cx="878702" cy="583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𝑉𝐶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52" y="2087784"/>
                <a:ext cx="878702" cy="5832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48059" y="2095328"/>
            <a:ext cx="24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grains in the analyzing volume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9166" y="2800476"/>
                <a:ext cx="1170449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𝑝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6" y="2800476"/>
                <a:ext cx="1170449" cy="5533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31072" y="2173536"/>
                <a:ext cx="2667000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baseline="-2500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𝑆𝑁𝑅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𝑛𝑝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72" y="2173536"/>
                <a:ext cx="2667000" cy="4792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26066" y="2789261"/>
                <a:ext cx="3352800" cy="861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𝐶</m:t>
                      </m:r>
                      <m:r>
                        <a:rPr lang="en-US" sz="1600" b="0" i="1" baseline="-25000" smtClean="0">
                          <a:latin typeface="Cambria Math"/>
                        </a:rPr>
                        <m:t>𝑣</m:t>
                      </m:r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𝐶𝑚</m:t>
                                  </m:r>
                                  <m:r>
                                    <a:rPr lang="en-US" sz="1600" b="0" i="1" baseline="-25000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  <m:r>
                                    <a:rPr lang="en-US" sz="1600" b="0" i="1" baseline="-25000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sz="1600" b="1" i="1" baseline="-2500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66" y="2789261"/>
                <a:ext cx="3352800" cy="8611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94011" y="2822355"/>
            <a:ext cx="255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that a grain is correctly oriented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59493" y="2258235"/>
            <a:ext cx="2133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Coefficient of variation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8" y="4620540"/>
            <a:ext cx="3295945" cy="92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Assumption! </a:t>
            </a:r>
            <a:r>
              <a:rPr lang="en-US" dirty="0" smtClean="0"/>
              <a:t>Random orientation of particles (grains) in the analyzing volume.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15900" y="3944895"/>
                <a:ext cx="4418043" cy="220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 smtClean="0">
                    <a:solidFill>
                      <a:srgbClr val="C00000"/>
                    </a:solidFill>
                  </a:rPr>
                  <a:t>V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 - inspected volume = 1.6, 0.96, and 0.16 mm</a:t>
                </a:r>
                <a:r>
                  <a:rPr lang="en-US" sz="1400" baseline="30000" dirty="0" smtClean="0">
                    <a:solidFill>
                      <a:srgbClr val="C00000"/>
                    </a:solidFill>
                  </a:rPr>
                  <a:t>3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l-GR" sz="1400" b="1" i="1">
                        <a:latin typeface="Cambria Math"/>
                        <a:ea typeface="Cambria Math"/>
                      </a:rPr>
                      <m:t>𝜴</m:t>
                    </m:r>
                    <m:r>
                      <a:rPr lang="en-US" sz="1400" b="1" i="1" baseline="-25000">
                        <a:latin typeface="Cambria Math"/>
                      </a:rPr>
                      <m:t>𝒄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dirty="0" smtClean="0"/>
                  <a:t>– angle defining the normal of the diffraction plane; range of orientations satisfying Bragg’s law = 2.2e-6 </a:t>
                </a:r>
                <a:r>
                  <a:rPr lang="en-US" sz="1400" dirty="0" err="1" smtClean="0"/>
                  <a:t>sr</a:t>
                </a:r>
                <a:r>
                  <a:rPr lang="en-US" sz="1400" dirty="0" smtClean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b="1" dirty="0" smtClean="0"/>
                  <a:t>C</a:t>
                </a:r>
                <a:r>
                  <a:rPr lang="en-US" sz="1400" dirty="0" smtClean="0"/>
                  <a:t> – occupancy of crystals = 0-1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𝒎</m:t>
                    </m:r>
                    <m:r>
                      <a:rPr lang="en-US" sz="1400" b="1" i="1" baseline="-25000">
                        <a:latin typeface="Cambria Math"/>
                      </a:rPr>
                      <m:t>𝒋</m:t>
                    </m:r>
                  </m:oMath>
                </a14:m>
                <a:r>
                  <a:rPr lang="en-US" sz="1400" dirty="0" smtClean="0"/>
                  <a:t> – multiplicity factor for diffraction = 6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dirty="0" smtClean="0"/>
                  <a:t>for {100} family of planes in cubic materials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latin typeface="Cambria Math"/>
                      </a:rPr>
                      <m:t>𝒗</m:t>
                    </m:r>
                    <m:r>
                      <a:rPr lang="en-US" sz="1400" b="1" i="1" baseline="-25000">
                        <a:solidFill>
                          <a:srgbClr val="C0000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sz="1400" dirty="0" smtClean="0"/>
                  <a:t> – volume of each grain = 4/3</a:t>
                </a:r>
                <a:r>
                  <a:rPr lang="en-US" sz="1400" dirty="0" smtClean="0">
                    <a:latin typeface="Symbol" panose="05050102010706020507" pitchFamily="18" charset="2"/>
                  </a:rPr>
                  <a:t>p</a:t>
                </a:r>
                <a:r>
                  <a:rPr lang="en-US" sz="1400" dirty="0" smtClean="0"/>
                  <a:t>r</a:t>
                </a:r>
                <a:r>
                  <a:rPr lang="en-US" sz="1400" baseline="30000" dirty="0" smtClean="0"/>
                  <a:t>3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b="1" dirty="0" smtClean="0"/>
                  <a:t>A</a:t>
                </a:r>
                <a:r>
                  <a:rPr lang="en-US" sz="1400" dirty="0" smtClean="0"/>
                  <a:t> – 2</a:t>
                </a:r>
                <a:r>
                  <a:rPr lang="en-US" sz="1400" dirty="0" smtClean="0">
                    <a:latin typeface="Symbol" panose="05050102010706020507" pitchFamily="18" charset="2"/>
                  </a:rPr>
                  <a:t>p</a:t>
                </a:r>
                <a:r>
                  <a:rPr lang="en-US" sz="1400" dirty="0" smtClean="0"/>
                  <a:t> half space for possible orientations of the grain = ?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00" y="3944895"/>
                <a:ext cx="4418043" cy="2200602"/>
              </a:xfrm>
              <a:prstGeom prst="rect">
                <a:avLst/>
              </a:prstGeom>
              <a:blipFill rotWithShape="1">
                <a:blip r:embed="rId6"/>
                <a:stretch>
                  <a:fillRect l="-414" t="-277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809" y="259980"/>
            <a:ext cx="8718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Ongoing research: 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/>
              <a:t>To study the effect of </a:t>
            </a:r>
            <a:r>
              <a:rPr lang="en-US" b="1" dirty="0"/>
              <a:t>particle (grain) size </a:t>
            </a:r>
            <a:r>
              <a:rPr lang="en-US" dirty="0"/>
              <a:t>and </a:t>
            </a:r>
            <a:r>
              <a:rPr lang="en-US" b="1" dirty="0"/>
              <a:t>aperture size </a:t>
            </a:r>
            <a:r>
              <a:rPr lang="en-US" dirty="0"/>
              <a:t>on diffraction pattern </a:t>
            </a:r>
            <a:r>
              <a:rPr lang="en-US" dirty="0" smtClean="0"/>
              <a:t>variability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- quantified by determining the </a:t>
            </a:r>
            <a:r>
              <a:rPr lang="en-US" b="1" dirty="0" smtClean="0">
                <a:solidFill>
                  <a:srgbClr val="0070C0"/>
                </a:solidFill>
              </a:rPr>
              <a:t>Coefficient of Variation,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v</a:t>
            </a:r>
            <a:endParaRPr lang="en-US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421" y="1638527"/>
            <a:ext cx="42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 of variation – </a:t>
            </a:r>
            <a:r>
              <a:rPr lang="en-US" b="1" i="1" cap="all" dirty="0" smtClean="0"/>
              <a:t>calculated*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9633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*B</a:t>
            </a:r>
            <a:r>
              <a:rPr lang="en-US" sz="1200" dirty="0"/>
              <a:t>. </a:t>
            </a:r>
            <a:r>
              <a:rPr lang="en-US" sz="1200" dirty="0" err="1"/>
              <a:t>Ghammraoui</a:t>
            </a:r>
            <a:r>
              <a:rPr lang="en-US" sz="1200" dirty="0"/>
              <a:t> et al., “</a:t>
            </a:r>
            <a:r>
              <a:rPr lang="en-US" sz="1200" b="1" dirty="0"/>
              <a:t>Effect of grain size on stability of X-ray diffraction patterns used for threat detection</a:t>
            </a:r>
            <a:r>
              <a:rPr lang="en-US" sz="1200" dirty="0"/>
              <a:t>”, Nuclear Instruments and Methods in Physics Research A 683 (2012) 1-12</a:t>
            </a:r>
          </a:p>
        </p:txBody>
      </p:sp>
    </p:spTree>
    <p:extLst>
      <p:ext uri="{BB962C8B-B14F-4D97-AF65-F5344CB8AC3E}">
        <p14:creationId xmlns:p14="http://schemas.microsoft.com/office/powerpoint/2010/main" val="5484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1809" y="259980"/>
            <a:ext cx="8718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Ongoing research: </a:t>
            </a:r>
            <a:endParaRPr lang="en-US" b="1" dirty="0"/>
          </a:p>
          <a:p>
            <a:pPr>
              <a:spcAft>
                <a:spcPts val="600"/>
              </a:spcAft>
            </a:pPr>
            <a:r>
              <a:rPr lang="en-US" dirty="0"/>
              <a:t>To study the effect of </a:t>
            </a:r>
            <a:r>
              <a:rPr lang="en-US" b="1" dirty="0"/>
              <a:t>particle (grain) size </a:t>
            </a:r>
            <a:r>
              <a:rPr lang="en-US" dirty="0"/>
              <a:t>and </a:t>
            </a:r>
            <a:r>
              <a:rPr lang="en-US" b="1" dirty="0"/>
              <a:t>aperture size </a:t>
            </a:r>
            <a:r>
              <a:rPr lang="en-US" dirty="0"/>
              <a:t>on diffraction pattern </a:t>
            </a:r>
            <a:r>
              <a:rPr lang="en-US" dirty="0" smtClean="0"/>
              <a:t>variability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- quantified by determining the </a:t>
            </a:r>
            <a:r>
              <a:rPr lang="en-US" b="1" dirty="0" smtClean="0">
                <a:solidFill>
                  <a:srgbClr val="0070C0"/>
                </a:solidFill>
              </a:rPr>
              <a:t>Coefficient of Variation,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v</a:t>
            </a:r>
            <a:endParaRPr lang="en-US" b="1" baseline="-25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421" y="1638527"/>
            <a:ext cx="59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 of variation – </a:t>
            </a:r>
            <a:r>
              <a:rPr lang="en-US" b="1" i="1" cap="all" dirty="0" smtClean="0"/>
              <a:t>Experimentally determined*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396335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*B</a:t>
            </a:r>
            <a:r>
              <a:rPr lang="en-US" sz="1200" dirty="0"/>
              <a:t>. </a:t>
            </a:r>
            <a:r>
              <a:rPr lang="en-US" sz="1200" dirty="0" err="1"/>
              <a:t>Ghammraoui</a:t>
            </a:r>
            <a:r>
              <a:rPr lang="en-US" sz="1200" dirty="0"/>
              <a:t> et al., “</a:t>
            </a:r>
            <a:r>
              <a:rPr lang="en-US" sz="1200" b="1" dirty="0"/>
              <a:t>Effect of grain size on stability of X-ray diffraction patterns used for threat detection</a:t>
            </a:r>
            <a:r>
              <a:rPr lang="en-US" sz="1200" dirty="0"/>
              <a:t>”, Nuclear Instruments and Methods in Physics Research A 683 (2012) 1-12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5D7EBBA-14DD-A544-99CC-17992D719689}"/>
              </a:ext>
            </a:extLst>
          </p:cNvPr>
          <p:cNvSpPr txBox="1">
            <a:spLocks/>
          </p:cNvSpPr>
          <p:nvPr/>
        </p:nvSpPr>
        <p:spPr>
          <a:xfrm>
            <a:off x="248725" y="2029447"/>
            <a:ext cx="8520001" cy="284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Coefficient of variation inversely proportional to SNR</a:t>
            </a:r>
          </a:p>
          <a:p>
            <a:pPr lvl="1" algn="l"/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 err="1" smtClean="0">
                <a:solidFill>
                  <a:schemeClr val="tx1"/>
                </a:solidFill>
              </a:rPr>
              <a:t>Ghammraoui</a:t>
            </a:r>
            <a:r>
              <a:rPr lang="en-US" sz="1800" dirty="0" smtClean="0">
                <a:solidFill>
                  <a:schemeClr val="tx1"/>
                </a:solidFill>
              </a:rPr>
              <a:t> et.al. evaluated this </a:t>
            </a:r>
            <a:r>
              <a:rPr lang="en-US" sz="1800" b="1" dirty="0" smtClean="0">
                <a:solidFill>
                  <a:schemeClr val="tx1"/>
                </a:solidFill>
              </a:rPr>
              <a:t>numerically</a:t>
            </a:r>
            <a:r>
              <a:rPr lang="en-US" sz="1800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</a:rPr>
              <a:t>experimentally</a:t>
            </a:r>
          </a:p>
          <a:p>
            <a:pPr lvl="1" algn="l"/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b="1" dirty="0" err="1" smtClean="0">
                <a:solidFill>
                  <a:schemeClr val="tx1"/>
                </a:solidFill>
              </a:rPr>
              <a:t>Cv</a:t>
            </a:r>
            <a:r>
              <a:rPr lang="en-US" sz="1800" b="1" dirty="0" smtClean="0">
                <a:solidFill>
                  <a:schemeClr val="tx1"/>
                </a:solidFill>
              </a:rPr>
              <a:t>=(</a:t>
            </a:r>
            <a:r>
              <a:rPr lang="en-US" sz="1800" b="1" dirty="0" err="1" smtClean="0">
                <a:solidFill>
                  <a:schemeClr val="tx1"/>
                </a:solidFill>
              </a:rPr>
              <a:t>std.deviations</a:t>
            </a:r>
            <a:r>
              <a:rPr lang="en-US" sz="1800" b="1" dirty="0" smtClean="0">
                <a:solidFill>
                  <a:schemeClr val="tx1"/>
                </a:solidFill>
              </a:rPr>
              <a:t> of intensities)/(average intensities of scans)</a:t>
            </a:r>
          </a:p>
          <a:p>
            <a:pPr lvl="2" algn="l"/>
            <a:r>
              <a:rPr lang="en-US" sz="1800" dirty="0" smtClean="0">
                <a:solidFill>
                  <a:schemeClr val="tx1"/>
                </a:solidFill>
              </a:rPr>
              <a:t>Simplifies out to 1/std. deviation</a:t>
            </a:r>
          </a:p>
          <a:p>
            <a:pPr lvl="2" algn="l"/>
            <a:endParaRPr lang="en-US" sz="18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34475" y="1999114"/>
                <a:ext cx="2667000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baseline="-2500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𝑆𝑁𝑅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𝑛𝑝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475" y="1999114"/>
                <a:ext cx="2667000" cy="4792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10" b="65358"/>
          <a:stretch/>
        </p:blipFill>
        <p:spPr bwMode="auto">
          <a:xfrm>
            <a:off x="1610934" y="4023153"/>
            <a:ext cx="5761799" cy="166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4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08" y="718676"/>
            <a:ext cx="6424204" cy="304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81" y="3925588"/>
            <a:ext cx="6363259" cy="279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1880" y="2204163"/>
            <a:ext cx="1797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As-entered powder, loose packing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0999" y="5750104"/>
            <a:ext cx="179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Powder pressed into the holder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7995" y="184994"/>
            <a:ext cx="850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x 16 mm</a:t>
            </a:r>
            <a:r>
              <a:rPr lang="en-US" b="1" baseline="30000" dirty="0" smtClean="0"/>
              <a:t>2</a:t>
            </a:r>
            <a:r>
              <a:rPr lang="en-US" b="1" dirty="0" smtClean="0"/>
              <a:t> aperture spectra – example spectra variation, </a:t>
            </a:r>
            <a:r>
              <a:rPr lang="en-US" b="1" dirty="0" err="1" smtClean="0"/>
              <a:t>fn</a:t>
            </a:r>
            <a:r>
              <a:rPr lang="en-US" b="1" dirty="0" smtClean="0"/>
              <a:t>(particle size):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27905" y="581412"/>
            <a:ext cx="1301757" cy="984551"/>
            <a:chOff x="-480352" y="895916"/>
            <a:chExt cx="7153275" cy="54102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0352" y="895916"/>
              <a:ext cx="7153275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85" t="56512" r="48081" b="40727"/>
            <a:stretch/>
          </p:blipFill>
          <p:spPr bwMode="auto">
            <a:xfrm>
              <a:off x="2203155" y="3960473"/>
              <a:ext cx="1722709" cy="126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2558206" y="1294958"/>
            <a:ext cx="1601521" cy="1987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424" y="3419750"/>
            <a:ext cx="1791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Characteristic spectra for random particle distribution – deviation from this spectra… increased </a:t>
            </a:r>
            <a:r>
              <a:rPr lang="en-US" i="1" dirty="0" err="1" smtClean="0"/>
              <a:t>Cv</a:t>
            </a:r>
            <a:endParaRPr lang="en-US" i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781230" y="3197757"/>
            <a:ext cx="819260" cy="755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93989"/>
              </p:ext>
            </p:extLst>
          </p:nvPr>
        </p:nvGraphicFramePr>
        <p:xfrm>
          <a:off x="5019059" y="750142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9059" y="750142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87353"/>
              </p:ext>
            </p:extLst>
          </p:nvPr>
        </p:nvGraphicFramePr>
        <p:xfrm>
          <a:off x="5019059" y="3694204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9059" y="3694204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2" t="17187" r="32356" b="48825"/>
          <a:stretch/>
        </p:blipFill>
        <p:spPr bwMode="auto">
          <a:xfrm>
            <a:off x="766404" y="1511667"/>
            <a:ext cx="3647029" cy="195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995" y="184994"/>
            <a:ext cx="850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2D Contour color fill maps per straight-forward </a:t>
            </a:r>
            <a:r>
              <a:rPr lang="en-US" b="1" dirty="0" err="1"/>
              <a:t>Ghammraoui</a:t>
            </a:r>
            <a:r>
              <a:rPr lang="en-US" b="1" dirty="0"/>
              <a:t> et.al</a:t>
            </a:r>
            <a:r>
              <a:rPr lang="en-US" b="1" dirty="0" smtClean="0"/>
              <a:t>. approach – for ‘as-entered powder, loose packing (random)’ and ‘powder (pressed) into the holder’…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4970" y="4587856"/>
            <a:ext cx="385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approach seems flawed… </a:t>
            </a:r>
            <a:r>
              <a:rPr lang="en-US" dirty="0" smtClean="0"/>
              <a:t>Data outcome not in-line with visual inspection of spectra.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124" y="739897"/>
            <a:ext cx="80763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Data processing (ongoing) will explore the following: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Normalize </a:t>
            </a:r>
            <a:r>
              <a:rPr lang="en-US" sz="2000" dirty="0"/>
              <a:t>the spectra since </a:t>
            </a:r>
            <a:r>
              <a:rPr lang="en-US" sz="2000" dirty="0" smtClean="0"/>
              <a:t>counts are impacted by aperture size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Determine </a:t>
            </a:r>
            <a:r>
              <a:rPr lang="en-US" sz="2000" dirty="0"/>
              <a:t>the </a:t>
            </a:r>
            <a:r>
              <a:rPr lang="en-US" sz="2000" dirty="0" smtClean="0"/>
              <a:t>standard deviation using </a:t>
            </a:r>
            <a:r>
              <a:rPr lang="en-US" sz="2000" dirty="0"/>
              <a:t>a reference spectra for random particle </a:t>
            </a:r>
            <a:r>
              <a:rPr lang="en-US" sz="2000" dirty="0" smtClean="0"/>
              <a:t>distribution – possibly an average spectra from the pressed in holder spectra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Evaluate one </a:t>
            </a:r>
            <a:r>
              <a:rPr lang="en-US" sz="2000" dirty="0"/>
              <a:t>or a few of the prominent </a:t>
            </a:r>
            <a:r>
              <a:rPr lang="en-US" sz="2000" dirty="0" smtClean="0"/>
              <a:t>XRD peaks as opposed to all the spectral peaks</a:t>
            </a:r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We have also begun collecting spectra for sugar (sucrose) and will be collecting spectra for ammonium nitride (AN) and other powder specimen…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126" y="301276"/>
            <a:ext cx="5734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Ongoing and future work</a:t>
            </a:r>
            <a:endParaRPr lang="en-US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50" y="4876206"/>
            <a:ext cx="4729503" cy="175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1381" y="4926132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2575" y="4925250"/>
            <a:ext cx="645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NaCl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6596" y="5010700"/>
            <a:ext cx="131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less faceted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94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584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Origin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Wolter</dc:creator>
  <cp:lastModifiedBy>Scott Wolter</cp:lastModifiedBy>
  <cp:revision>317</cp:revision>
  <dcterms:created xsi:type="dcterms:W3CDTF">2018-03-06T00:54:52Z</dcterms:created>
  <dcterms:modified xsi:type="dcterms:W3CDTF">2018-04-26T21:01:35Z</dcterms:modified>
</cp:coreProperties>
</file>