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8" r:id="rId9"/>
    <p:sldId id="276" r:id="rId10"/>
    <p:sldId id="261" r:id="rId11"/>
    <p:sldId id="269" r:id="rId12"/>
    <p:sldId id="271" r:id="rId13"/>
    <p:sldId id="262" r:id="rId14"/>
    <p:sldId id="274" r:id="rId15"/>
    <p:sldId id="272" r:id="rId16"/>
    <p:sldId id="264" r:id="rId17"/>
    <p:sldId id="263" r:id="rId18"/>
    <p:sldId id="277" r:id="rId19"/>
    <p:sldId id="278" r:id="rId20"/>
    <p:sldId id="275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5" autoAdjust="0"/>
    <p:restoredTop sz="94353" autoAdjust="0"/>
  </p:normalViewPr>
  <p:slideViewPr>
    <p:cSldViewPr snapToGrid="0">
      <p:cViewPr varScale="1">
        <p:scale>
          <a:sx n="74" d="100"/>
          <a:sy n="74" d="100"/>
        </p:scale>
        <p:origin x="372" y="66"/>
      </p:cViewPr>
      <p:guideLst/>
    </p:cSldViewPr>
  </p:slideViewPr>
  <p:outlineViewPr>
    <p:cViewPr>
      <p:scale>
        <a:sx n="33" d="100"/>
        <a:sy n="33" d="100"/>
      </p:scale>
      <p:origin x="0" y="-217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2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7B6C3-BF93-4400-B8A2-61DADF965AFE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2A01B-8276-4E6B-9854-6EAACC163D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30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2A01B-8276-4E6B-9854-6EAACC163D1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12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" dirty="0"/>
              <a:t>The projects are categorized into 15 main categories</a:t>
            </a:r>
          </a:p>
          <a:p>
            <a:r>
              <a:rPr lang="en-US" sz="100" dirty="0"/>
              <a:t>Top 3 categories :</a:t>
            </a:r>
          </a:p>
          <a:p>
            <a:pPr lvl="1"/>
            <a:r>
              <a:rPr lang="en-US" sz="100" dirty="0"/>
              <a:t>Film &amp; Video</a:t>
            </a:r>
          </a:p>
          <a:p>
            <a:pPr lvl="1"/>
            <a:r>
              <a:rPr lang="en-US" sz="100" dirty="0"/>
              <a:t>Music</a:t>
            </a:r>
          </a:p>
          <a:p>
            <a:pPr lvl="1"/>
            <a:r>
              <a:rPr lang="en-US" sz="100" dirty="0"/>
              <a:t>Publishing</a:t>
            </a:r>
          </a:p>
          <a:p>
            <a:r>
              <a:rPr lang="en-US" sz="100" dirty="0"/>
              <a:t>Bottom 3 categories:</a:t>
            </a:r>
          </a:p>
          <a:p>
            <a:pPr lvl="1"/>
            <a:r>
              <a:rPr lang="en-US" sz="100" dirty="0"/>
              <a:t>Crafts</a:t>
            </a:r>
          </a:p>
          <a:p>
            <a:pPr lvl="1"/>
            <a:r>
              <a:rPr lang="en-US" sz="100" dirty="0"/>
              <a:t>Journalism</a:t>
            </a:r>
          </a:p>
          <a:p>
            <a:pPr lvl="1"/>
            <a:r>
              <a:rPr lang="en-US" sz="100" dirty="0"/>
              <a:t>Dance</a:t>
            </a:r>
          </a:p>
          <a:p>
            <a:endParaRPr lang="en-CA" sz="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2A01B-8276-4E6B-9854-6EAACC163D1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933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AC26-A9FD-48C9-B047-64FB14B30A6A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E4E3-4666-4678-92A4-175D9E970C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23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AC26-A9FD-48C9-B047-64FB14B30A6A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E4E3-4666-4678-92A4-175D9E970C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5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AC26-A9FD-48C9-B047-64FB14B30A6A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E4E3-4666-4678-92A4-175D9E970C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AC26-A9FD-48C9-B047-64FB14B30A6A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E4E3-4666-4678-92A4-175D9E970C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8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AC26-A9FD-48C9-B047-64FB14B30A6A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E4E3-4666-4678-92A4-175D9E970C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6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AC26-A9FD-48C9-B047-64FB14B30A6A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E4E3-4666-4678-92A4-175D9E970C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6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AC26-A9FD-48C9-B047-64FB14B30A6A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E4E3-4666-4678-92A4-175D9E970C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2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AC26-A9FD-48C9-B047-64FB14B30A6A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E4E3-4666-4678-92A4-175D9E970C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5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AC26-A9FD-48C9-B047-64FB14B30A6A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E4E3-4666-4678-92A4-175D9E970C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6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AC26-A9FD-48C9-B047-64FB14B30A6A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E4E3-4666-4678-92A4-175D9E970C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4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AC26-A9FD-48C9-B047-64FB14B30A6A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E4E3-4666-4678-92A4-175D9E970C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46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FAC26-A9FD-48C9-B047-64FB14B30A6A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4E4E3-4666-4678-92A4-175D9E970C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58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ickstarte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74837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Kickstarter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Analysis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41562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b="1" u="sng" dirty="0"/>
              <a:t>By</a:t>
            </a:r>
          </a:p>
          <a:p>
            <a:r>
              <a:rPr lang="en-US" dirty="0"/>
              <a:t>Ansh Anand</a:t>
            </a:r>
          </a:p>
          <a:p>
            <a:r>
              <a:rPr lang="en-US" dirty="0"/>
              <a:t>Chi Cheong Lui</a:t>
            </a:r>
          </a:p>
          <a:p>
            <a:r>
              <a:rPr lang="en-US" dirty="0"/>
              <a:t>Jason Tran</a:t>
            </a:r>
          </a:p>
          <a:p>
            <a:r>
              <a:rPr lang="en-US" dirty="0"/>
              <a:t>Mahumd Iqbal Halim</a:t>
            </a:r>
          </a:p>
          <a:p>
            <a:r>
              <a:rPr lang="en-US" dirty="0"/>
              <a:t>Sahand Saremi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5833"/>
            <a:ext cx="4979579" cy="336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3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13" y="323761"/>
            <a:ext cx="9803568" cy="6406824"/>
          </a:xfrm>
        </p:spPr>
      </p:pic>
    </p:spTree>
    <p:extLst>
      <p:ext uri="{BB962C8B-B14F-4D97-AF65-F5344CB8AC3E}">
        <p14:creationId xmlns:p14="http://schemas.microsoft.com/office/powerpoint/2010/main" val="2620051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78" y="269823"/>
            <a:ext cx="10448145" cy="6460761"/>
          </a:xfrm>
        </p:spPr>
      </p:pic>
    </p:spTree>
    <p:extLst>
      <p:ext uri="{BB962C8B-B14F-4D97-AF65-F5344CB8AC3E}">
        <p14:creationId xmlns:p14="http://schemas.microsoft.com/office/powerpoint/2010/main" val="2018691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614" y="59148"/>
            <a:ext cx="7944786" cy="6620656"/>
          </a:xfrm>
        </p:spPr>
      </p:pic>
    </p:spTree>
    <p:extLst>
      <p:ext uri="{BB962C8B-B14F-4D97-AF65-F5344CB8AC3E}">
        <p14:creationId xmlns:p14="http://schemas.microsoft.com/office/powerpoint/2010/main" val="2152395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F6F7DFF1-6BE3-4D7E-8BB6-DB4D5338D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361" y="719528"/>
            <a:ext cx="11255333" cy="57412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365CE6-F646-4E48-9E2B-5F1EDB79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551" y="1202672"/>
            <a:ext cx="3002979" cy="407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5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0A6161B-3A4A-4CD4-9EE3-21A123CA1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490" y="284812"/>
            <a:ext cx="9192526" cy="639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19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8BFBE3-2D8B-464E-9962-805E3B12A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937" y="260708"/>
            <a:ext cx="8424473" cy="641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29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00A958-C19B-4D9B-8513-5A97A2D6E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525" y="275094"/>
            <a:ext cx="9608950" cy="630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29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1D07EE-4CC4-431B-8EA2-F5744D7E8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61" y="599607"/>
            <a:ext cx="10316605" cy="595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42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7ACDEA-847E-4076-BBB8-7C74EE266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537"/>
            <a:ext cx="6246926" cy="62469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2BCCAF-DE2C-4EAA-812B-11727C89B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926" y="305537"/>
            <a:ext cx="5317240" cy="609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96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981918-DEF3-469B-ADD7-FC834D5CB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372" y="297372"/>
            <a:ext cx="6263255" cy="6263255"/>
          </a:xfrm>
        </p:spPr>
      </p:pic>
    </p:spTree>
    <p:extLst>
      <p:ext uri="{BB962C8B-B14F-4D97-AF65-F5344CB8AC3E}">
        <p14:creationId xmlns:p14="http://schemas.microsoft.com/office/powerpoint/2010/main" val="162325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Kickstarter</a:t>
            </a:r>
          </a:p>
          <a:p>
            <a:r>
              <a:rPr lang="en-US" dirty="0"/>
              <a:t>Data Source</a:t>
            </a:r>
          </a:p>
          <a:p>
            <a:r>
              <a:rPr lang="en-US" dirty="0"/>
              <a:t>Definition of success</a:t>
            </a:r>
          </a:p>
          <a:p>
            <a:r>
              <a:rPr lang="en-US" dirty="0"/>
              <a:t>Analysis by Category</a:t>
            </a:r>
          </a:p>
          <a:p>
            <a:r>
              <a:rPr lang="en-US" dirty="0"/>
              <a:t>Analysis by Time</a:t>
            </a:r>
          </a:p>
          <a:p>
            <a:r>
              <a:rPr lang="en-US" dirty="0"/>
              <a:t>Analysis by $$$ Pledged</a:t>
            </a:r>
          </a:p>
          <a:p>
            <a:r>
              <a:rPr lang="en-US" dirty="0"/>
              <a:t>Any correlation…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69044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029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findings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6524"/>
            <a:ext cx="10515600" cy="4850439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3200" dirty="0" smtClean="0"/>
              <a:t>Which </a:t>
            </a:r>
            <a:r>
              <a:rPr lang="en-US" sz="3200" dirty="0"/>
              <a:t>projects have a better chance to succeed </a:t>
            </a:r>
          </a:p>
          <a:p>
            <a:pPr>
              <a:buFontTx/>
              <a:buChar char="-"/>
            </a:pPr>
            <a:r>
              <a:rPr lang="en-US" sz="3200" dirty="0"/>
              <a:t>Increase in Pledged / Goal Ratio over the years</a:t>
            </a:r>
          </a:p>
          <a:p>
            <a:pPr>
              <a:buFontTx/>
              <a:buChar char="-"/>
            </a:pPr>
            <a:r>
              <a:rPr lang="en-US" sz="3200" dirty="0"/>
              <a:t>Increasing number of days doesn’t increase the chance of success</a:t>
            </a:r>
          </a:p>
          <a:p>
            <a:pPr>
              <a:buFontTx/>
              <a:buChar char="-"/>
            </a:pPr>
            <a:r>
              <a:rPr lang="en-US" sz="3200" dirty="0"/>
              <a:t>The most common amount a project can ask for in each category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24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UZ\Desktop\download.jpe">
            <a:extLst>
              <a:ext uri="{FF2B5EF4-FFF2-40B4-BE49-F238E27FC236}">
                <a16:creationId xmlns:a16="http://schemas.microsoft.com/office/drawing/2014/main" id="{7A94E38C-41C8-4351-B1AA-8840E5E8D35D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551" y="1909621"/>
            <a:ext cx="4056898" cy="303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420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 of Kickstarter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5733"/>
            <a:ext cx="10515600" cy="4331230"/>
          </a:xfrm>
        </p:spPr>
        <p:txBody>
          <a:bodyPr/>
          <a:lstStyle/>
          <a:p>
            <a:r>
              <a:rPr lang="en-US" dirty="0"/>
              <a:t>Launched on April 28, 2009</a:t>
            </a:r>
          </a:p>
          <a:p>
            <a:r>
              <a:rPr lang="en-US" dirty="0" smtClean="0"/>
              <a:t>MISSION</a:t>
            </a:r>
            <a:r>
              <a:rPr lang="en-US" dirty="0"/>
              <a:t>: </a:t>
            </a:r>
            <a:r>
              <a:rPr lang="en-US" dirty="0" smtClean="0"/>
              <a:t>Help bring </a:t>
            </a:r>
            <a:r>
              <a:rPr lang="en-US" dirty="0"/>
              <a:t>creative projects to life</a:t>
            </a:r>
          </a:p>
          <a:p>
            <a:r>
              <a:rPr lang="en-US" dirty="0"/>
              <a:t>Some statistics (on </a:t>
            </a:r>
            <a:r>
              <a:rPr lang="en-US" dirty="0">
                <a:hlinkClick r:id="rId2"/>
              </a:rPr>
              <a:t>www.kickstarter.com</a:t>
            </a:r>
            <a:r>
              <a:rPr lang="en-US" dirty="0"/>
              <a:t> as of 2018/12)</a:t>
            </a:r>
          </a:p>
          <a:p>
            <a:pPr lvl="1"/>
            <a:r>
              <a:rPr lang="en-US" dirty="0"/>
              <a:t>Total dollars pledged : 4.05 Billions</a:t>
            </a:r>
          </a:p>
          <a:p>
            <a:pPr lvl="1"/>
            <a:r>
              <a:rPr lang="en-US" dirty="0"/>
              <a:t>Total backers : 15 Millions (about 5M are repeat backers)</a:t>
            </a:r>
          </a:p>
          <a:p>
            <a:pPr lvl="1"/>
            <a:r>
              <a:rPr lang="en-US" dirty="0"/>
              <a:t>Launched Projects : 428,166</a:t>
            </a:r>
          </a:p>
          <a:p>
            <a:pPr lvl="1"/>
            <a:r>
              <a:rPr lang="en-US" dirty="0"/>
              <a:t>Successfully funded projects : 155,476</a:t>
            </a:r>
          </a:p>
          <a:p>
            <a:pPr lvl="1"/>
            <a:r>
              <a:rPr lang="en-US" dirty="0"/>
              <a:t>Overall success rate : 36.60%</a:t>
            </a:r>
          </a:p>
        </p:txBody>
      </p:sp>
    </p:spTree>
    <p:extLst>
      <p:ext uri="{BB962C8B-B14F-4D97-AF65-F5344CB8AC3E}">
        <p14:creationId xmlns:p14="http://schemas.microsoft.com/office/powerpoint/2010/main" val="141631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7467"/>
            <a:ext cx="10515600" cy="400949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Data Source:		</a:t>
            </a:r>
            <a:r>
              <a:rPr lang="en-US" dirty="0">
                <a:hlinkClick r:id="rId2"/>
              </a:rPr>
              <a:t>www.kaggle.com</a:t>
            </a:r>
            <a:r>
              <a:rPr lang="en-US" dirty="0"/>
              <a:t> </a:t>
            </a:r>
          </a:p>
          <a:p>
            <a:r>
              <a:rPr lang="en-US" dirty="0"/>
              <a:t>Number of records :	378,661</a:t>
            </a:r>
          </a:p>
          <a:p>
            <a:r>
              <a:rPr lang="en-US" dirty="0"/>
              <a:t>Date Range:		2009/04 – 2018/01</a:t>
            </a:r>
          </a:p>
        </p:txBody>
      </p:sp>
    </p:spTree>
    <p:extLst>
      <p:ext uri="{BB962C8B-B14F-4D97-AF65-F5344CB8AC3E}">
        <p14:creationId xmlns:p14="http://schemas.microsoft.com/office/powerpoint/2010/main" val="1284811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of a Successful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Every project creator sets their project’s funding goal and deadline.</a:t>
            </a:r>
          </a:p>
          <a:p>
            <a:r>
              <a:rPr lang="en-US" sz="4000" dirty="0"/>
              <a:t>The project succeeds if its funding goal is reached by the deadline.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167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281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of Project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" y="1123406"/>
            <a:ext cx="7730263" cy="5734594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552" y="1679212"/>
            <a:ext cx="4799249" cy="4813663"/>
          </a:xfrm>
        </p:spPr>
      </p:pic>
    </p:spTree>
    <p:extLst>
      <p:ext uri="{BB962C8B-B14F-4D97-AF65-F5344CB8AC3E}">
        <p14:creationId xmlns:p14="http://schemas.microsoft.com/office/powerpoint/2010/main" val="271239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1775"/>
          </a:xfrm>
        </p:spPr>
        <p:txBody>
          <a:bodyPr>
            <a:no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by Category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79" y="749300"/>
            <a:ext cx="10149842" cy="6019800"/>
          </a:xfrm>
        </p:spPr>
      </p:pic>
    </p:spTree>
    <p:extLst>
      <p:ext uri="{BB962C8B-B14F-4D97-AF65-F5344CB8AC3E}">
        <p14:creationId xmlns:p14="http://schemas.microsoft.com/office/powerpoint/2010/main" val="1973406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20674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Rate by Category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685799"/>
            <a:ext cx="10782300" cy="6172201"/>
          </a:xfrm>
        </p:spPr>
      </p:pic>
    </p:spTree>
    <p:extLst>
      <p:ext uri="{BB962C8B-B14F-4D97-AF65-F5344CB8AC3E}">
        <p14:creationId xmlns:p14="http://schemas.microsoft.com/office/powerpoint/2010/main" val="317842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AD34-8390-4D8C-AB03-9A6A7D89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2FC43-1F50-416A-ABBB-40357C8B72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6A58C68-BA04-4DDE-8F5F-EE51507DBB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1371" y="365125"/>
            <a:ext cx="11081657" cy="595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390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208</Words>
  <Application>Microsoft Office PowerPoint</Application>
  <PresentationFormat>Widescreen</PresentationFormat>
  <Paragraphs>54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Kickstarter Data Analysis Report</vt:lpstr>
      <vt:lpstr>Agenda</vt:lpstr>
      <vt:lpstr>Overview of Kickstarter</vt:lpstr>
      <vt:lpstr>Data Source</vt:lpstr>
      <vt:lpstr>Definition of a Successful Project</vt:lpstr>
      <vt:lpstr>State of Project</vt:lpstr>
      <vt:lpstr>Analysis by Category</vt:lpstr>
      <vt:lpstr>Success Rate by Category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findings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Kickstarter Data Analysis Report</dc:title>
  <dc:creator>Arrick Lui</dc:creator>
  <cp:lastModifiedBy>mahmud halim</cp:lastModifiedBy>
  <cp:revision>35</cp:revision>
  <dcterms:created xsi:type="dcterms:W3CDTF">2018-12-13T14:48:56Z</dcterms:created>
  <dcterms:modified xsi:type="dcterms:W3CDTF">2018-12-15T02:47:26Z</dcterms:modified>
</cp:coreProperties>
</file>