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59" r:id="rId5"/>
    <p:sldId id="262" r:id="rId6"/>
    <p:sldId id="257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B41"/>
    <a:srgbClr val="FB4A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A069CB8-F204-4D06-B913-C5A26A89888A}" type="datetimeFigureOut">
              <a:rPr lang="en-US" smtClean="0"/>
            </a:fld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0B6E300-0A13-4A81-945A-7333C271A06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4671962-1EA4-46E7-BCB0-F36CE46D1A5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30BB376-B19C-488D-ABEB-03C7E6E9E3E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29637A9-119A-49DA-BD12-AAC58B377D8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6F077B-A50F-4D64-8574-E2D6A98A555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D9E2A62-1983-43A1-A163-D8AA46534C80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98F3E3B-34E3-4345-B2A1-994B83598A9C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816C96-82A1-4D77-8ADA-627AC6FE3D65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102C1E-28F2-47E9-802D-339E64E2F920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4271A48-F18A-45B3-BC05-1E27DA3F88A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5B747F8-9654-4282-85D2-65F41AAE7A75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DC5B261-8843-42D1-AAFC-05E20E2D9B97}" type="datetimeFigureOut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smtClean="0"/>
              <a:t>Data Mining</a:t>
            </a:r>
            <a:br>
              <a:rPr lang="en-ID" dirty="0" smtClean="0"/>
            </a:br>
            <a:r>
              <a:rPr lang="en-ID" sz="3200" dirty="0" smtClean="0"/>
              <a:t>Classification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6690" y="4965065"/>
            <a:ext cx="7011035" cy="1552575"/>
          </a:xfrm>
        </p:spPr>
        <p:txBody>
          <a:bodyPr>
            <a:normAutofit fontScale="90000" lnSpcReduction="20000"/>
          </a:bodyPr>
          <a:lstStyle/>
          <a:p>
            <a:pPr algn="l"/>
            <a:r>
              <a:rPr lang="en-ID" sz="1300" dirty="0" smtClean="0"/>
              <a:t>NAMA KELOMPOK</a:t>
            </a:r>
            <a:br>
              <a:rPr lang="en-ID" sz="1300" dirty="0" smtClean="0"/>
            </a:br>
            <a:br>
              <a:rPr lang="en-ID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en-ID" sz="20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ANANDA HERWANDI</a:t>
            </a:r>
            <a:r>
              <a:rPr lang="en-ID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ID" sz="20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3311911</a:t>
            </a:r>
            <a:r>
              <a:rPr lang="en-US" altLang="en-ID" sz="20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038</a:t>
            </a:r>
            <a:endParaRPr lang="en-US" altLang="en-ID" sz="2000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en-ID" sz="20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ARIEF FIRMANSYAH</a:t>
            </a:r>
            <a:r>
              <a:rPr lang="en-ID" sz="20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33119110</a:t>
            </a:r>
            <a:r>
              <a:rPr lang="en-US" altLang="en-ID" sz="20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54</a:t>
            </a:r>
            <a:br>
              <a:rPr lang="en-US" altLang="en-ID" sz="20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en-ID" sz="20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AHMAD FIKRI		</a:t>
            </a:r>
            <a:r>
              <a:rPr lang="en-ID" sz="20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33119110</a:t>
            </a:r>
            <a:r>
              <a:rPr lang="en-US" altLang="en-ID" sz="20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59</a:t>
            </a:r>
            <a:r>
              <a:rPr lang="en-US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endParaRPr lang="en-US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400" dirty="0" err="1" smtClean="0"/>
              <a:t>Langkah</a:t>
            </a:r>
            <a:r>
              <a:rPr lang="en-ID" sz="2400" dirty="0" smtClean="0"/>
              <a:t> 5 : </a:t>
            </a:r>
            <a:r>
              <a:rPr lang="en-US" sz="2400" dirty="0" err="1"/>
              <a:t>Pembuatan</a:t>
            </a:r>
            <a:r>
              <a:rPr lang="en-US" sz="2400" dirty="0"/>
              <a:t> model decision tree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</a:t>
            </a:r>
            <a:r>
              <a:rPr lang="en-US" sz="2400" dirty="0"/>
              <a:t>C5.0 </a:t>
            </a:r>
            <a:endParaRPr lang="en-US" sz="2400" dirty="0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59355" y="1616075"/>
            <a:ext cx="6167755" cy="17691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705" y="3829050"/>
            <a:ext cx="5518785" cy="296545"/>
          </a:xfrm>
          <a:prstGeom prst="rect">
            <a:avLst/>
          </a:prstGeom>
        </p:spPr>
      </p:pic>
      <p:sp>
        <p:nvSpPr>
          <p:cNvPr id="13" name="Rectangle 8"/>
          <p:cNvSpPr/>
          <p:nvPr/>
        </p:nvSpPr>
        <p:spPr>
          <a:xfrm>
            <a:off x="2592986" y="3179380"/>
            <a:ext cx="5044794" cy="1866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200" dirty="0" err="1" smtClean="0"/>
              <a:t>Langkah</a:t>
            </a:r>
            <a:r>
              <a:rPr lang="en-ID" sz="3200" dirty="0" smtClean="0"/>
              <a:t> 6 : </a:t>
            </a:r>
            <a:r>
              <a:rPr lang="en-ID" sz="3200" dirty="0" err="1" smtClean="0"/>
              <a:t>Melihat</a:t>
            </a:r>
            <a:r>
              <a:rPr lang="en-ID" sz="3200" dirty="0" smtClean="0"/>
              <a:t> model</a:t>
            </a:r>
            <a:endParaRPr lang="en-US" sz="3200" dirty="0"/>
          </a:p>
        </p:txBody>
      </p:sp>
      <p:pic>
        <p:nvPicPr>
          <p:cNvPr id="12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659380" y="1097915"/>
            <a:ext cx="6360160" cy="5579110"/>
          </a:xfrm>
          <a:prstGeom prst="rect">
            <a:avLst/>
          </a:prstGeom>
        </p:spPr>
      </p:pic>
      <p:sp>
        <p:nvSpPr>
          <p:cNvPr id="13" name="Rectangle 8"/>
          <p:cNvSpPr/>
          <p:nvPr/>
        </p:nvSpPr>
        <p:spPr>
          <a:xfrm>
            <a:off x="2659661" y="1107375"/>
            <a:ext cx="5044794" cy="1866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D" sz="2400" dirty="0" err="1" smtClean="0"/>
              <a:t>Langkah</a:t>
            </a:r>
            <a:r>
              <a:rPr lang="en-ID" sz="2400" dirty="0" smtClean="0"/>
              <a:t> 7 : </a:t>
            </a:r>
            <a:r>
              <a:rPr lang="sv-SE" sz="2400" dirty="0"/>
              <a:t>Menampilkan pohon keputusan yang sudah dibangun</a:t>
            </a:r>
            <a:br>
              <a:rPr lang="en-US" sz="2400" dirty="0"/>
            </a:br>
            <a:r>
              <a:rPr lang="en-US" sz="2400" dirty="0"/>
              <a:t>plot(model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cxnSp>
        <p:nvCxnSpPr>
          <p:cNvPr id="8" name="Elbow Connector 7"/>
          <p:cNvCxnSpPr/>
          <p:nvPr/>
        </p:nvCxnSpPr>
        <p:spPr>
          <a:xfrm rot="10800000" flipH="1" flipV="1">
            <a:off x="402839" y="1702752"/>
            <a:ext cx="4440574" cy="2101133"/>
          </a:xfrm>
          <a:prstGeom prst="bentConnector3">
            <a:avLst>
              <a:gd name="adj1" fmla="val -514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7515" y="1515110"/>
            <a:ext cx="2819400" cy="50292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170" y="1774190"/>
            <a:ext cx="6316980" cy="41529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D" sz="2400" dirty="0" err="1" smtClean="0"/>
              <a:t>Langkah</a:t>
            </a:r>
            <a:r>
              <a:rPr lang="en-ID" sz="2400" dirty="0" smtClean="0"/>
              <a:t> 8 : </a:t>
            </a:r>
            <a:r>
              <a:rPr lang="en-US" sz="2400" dirty="0" err="1"/>
              <a:t>Menjadikan</a:t>
            </a:r>
            <a:r>
              <a:rPr lang="en-US" sz="2400" dirty="0"/>
              <a:t> dataset, </a:t>
            </a:r>
            <a:r>
              <a:rPr lang="en-US" sz="2400" dirty="0" err="1"/>
              <a:t>sebagai</a:t>
            </a:r>
            <a:r>
              <a:rPr lang="en-US" sz="2400" dirty="0"/>
              <a:t> data testing. </a:t>
            </a:r>
            <a:r>
              <a:rPr lang="en-US" sz="2400" dirty="0" err="1"/>
              <a:t>Namun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1,2,3,4,5 </a:t>
            </a:r>
            <a:r>
              <a:rPr lang="en-US" sz="2400" dirty="0" err="1"/>
              <a:t>saja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tanpa</a:t>
            </a:r>
            <a:r>
              <a:rPr lang="en-US" sz="2400" dirty="0"/>
              <a:t> label 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409728" y="3971290"/>
            <a:ext cx="3078480" cy="198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438140" y="3980815"/>
            <a:ext cx="2970530" cy="180340"/>
          </a:xfrm>
          <a:prstGeom prst="rect">
            <a:avLst/>
          </a:prstGeom>
        </p:spPr>
      </p:pic>
      <p:pic>
        <p:nvPicPr>
          <p:cNvPr id="8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76220" y="1905000"/>
            <a:ext cx="5093970" cy="90868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Rectangle 4"/>
          <p:cNvSpPr/>
          <p:nvPr/>
        </p:nvSpPr>
        <p:spPr>
          <a:xfrm>
            <a:off x="2842895" y="2098040"/>
            <a:ext cx="3930015" cy="1981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" name="Elbow Connector 9"/>
          <p:cNvCxnSpPr/>
          <p:nvPr/>
        </p:nvCxnSpPr>
        <p:spPr>
          <a:xfrm>
            <a:off x="2776032" y="2185218"/>
            <a:ext cx="2575560" cy="1905931"/>
          </a:xfrm>
          <a:prstGeom prst="bentConnector3">
            <a:avLst>
              <a:gd name="adj1" fmla="val -3343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000" dirty="0" err="1" smtClean="0"/>
              <a:t>Langkah</a:t>
            </a:r>
            <a:r>
              <a:rPr lang="en-ID" sz="4000" dirty="0" smtClean="0"/>
              <a:t> 9 : Predictions</a:t>
            </a:r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2790190" y="4109756"/>
            <a:ext cx="3596640" cy="213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90190" y="4495165"/>
            <a:ext cx="6443345" cy="3073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829560" y="4153535"/>
            <a:ext cx="2598420" cy="1600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520" y="4514215"/>
            <a:ext cx="6072505" cy="252730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592705" y="1579880"/>
            <a:ext cx="5972810" cy="2414270"/>
          </a:xfrm>
          <a:prstGeom prst="rect">
            <a:avLst/>
          </a:prstGeom>
        </p:spPr>
      </p:pic>
      <p:sp>
        <p:nvSpPr>
          <p:cNvPr id="14" name="Rectangle 5"/>
          <p:cNvSpPr/>
          <p:nvPr/>
        </p:nvSpPr>
        <p:spPr>
          <a:xfrm>
            <a:off x="2790190" y="3606800"/>
            <a:ext cx="4386580" cy="20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200" dirty="0" err="1" smtClean="0"/>
              <a:t>Langkah</a:t>
            </a:r>
            <a:r>
              <a:rPr lang="en-ID" sz="3200" dirty="0" smtClean="0"/>
              <a:t> 10 : </a:t>
            </a:r>
            <a:r>
              <a:rPr lang="en-US" sz="3200" dirty="0" err="1" smtClean="0"/>
              <a:t>Membandingkan</a:t>
            </a:r>
            <a:r>
              <a:rPr lang="en-US" sz="3200" dirty="0" smtClean="0"/>
              <a:t> </a:t>
            </a:r>
            <a:r>
              <a:rPr lang="en-US" sz="3200" dirty="0" err="1"/>
              <a:t>hasil</a:t>
            </a:r>
            <a:r>
              <a:rPr lang="en-US" sz="3200" dirty="0"/>
              <a:t> </a:t>
            </a:r>
            <a:r>
              <a:rPr lang="en-US" sz="3200" dirty="0" err="1"/>
              <a:t>prediksi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dataset 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2688590" y="4444365"/>
            <a:ext cx="3756660" cy="1087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726690" y="4501515"/>
            <a:ext cx="3665855" cy="97790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93950" y="1746885"/>
            <a:ext cx="5944235" cy="2506980"/>
          </a:xfrm>
          <a:prstGeom prst="rect">
            <a:avLst/>
          </a:prstGeom>
        </p:spPr>
      </p:pic>
      <p:sp>
        <p:nvSpPr>
          <p:cNvPr id="11" name="Rectangle 4"/>
          <p:cNvSpPr/>
          <p:nvPr/>
        </p:nvSpPr>
        <p:spPr>
          <a:xfrm>
            <a:off x="2605356" y="3947992"/>
            <a:ext cx="5399453" cy="243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Repository </a:t>
            </a:r>
            <a:r>
              <a:rPr lang="en-ID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70" y="1124928"/>
            <a:ext cx="10058400" cy="419164"/>
          </a:xfrm>
        </p:spPr>
        <p:txBody>
          <a:bodyPr/>
          <a:lstStyle/>
          <a:p>
            <a:pPr marL="0" indent="0">
              <a:buNone/>
            </a:pPr>
            <a:r>
              <a:rPr lang="en-ID" sz="1600" dirty="0" smtClean="0"/>
              <a:t>Link </a:t>
            </a:r>
            <a:r>
              <a:rPr lang="en-ID" sz="1600" dirty="0" err="1" smtClean="0"/>
              <a:t>Github</a:t>
            </a:r>
            <a:r>
              <a:rPr lang="en-ID" sz="1600" dirty="0" smtClean="0"/>
              <a:t>	: </a:t>
            </a:r>
            <a:r>
              <a:rPr lang="en-ID" sz="1600" dirty="0"/>
              <a:t>https://github.com/anandaherwandi24/uas_data_mining_038_054_059</a:t>
            </a:r>
            <a:endParaRPr lang="en-ID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99501" y="1765654"/>
            <a:ext cx="56857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https://github.com/anandaherwandi24</a:t>
            </a:r>
            <a:r>
              <a:rPr lang="en-US" dirty="0" smtClean="0"/>
              <a:t>	</a:t>
            </a:r>
            <a:r>
              <a:rPr lang="en-US" dirty="0" smtClean="0"/>
              <a:t>(3311911038)</a:t>
            </a:r>
            <a:endParaRPr lang="en-US" dirty="0" smtClean="0"/>
          </a:p>
          <a:p>
            <a:pPr algn="l"/>
            <a:r>
              <a:rPr lang="en-US" dirty="0"/>
              <a:t>https://github.com/AriefFirmansyah21</a:t>
            </a:r>
            <a:r>
              <a:rPr lang="en-US" dirty="0" smtClean="0"/>
              <a:t>	(3311911054)</a:t>
            </a:r>
            <a:endParaRPr lang="en-US" dirty="0" smtClean="0"/>
          </a:p>
          <a:p>
            <a:pPr algn="l"/>
            <a:r>
              <a:rPr lang="en-US" dirty="0"/>
              <a:t>https://github.com/AhmadFikri1	</a:t>
            </a:r>
            <a:r>
              <a:rPr lang="en-US" dirty="0" smtClean="0"/>
              <a:t>		(3311911059)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9501" y="3122938"/>
            <a:ext cx="7178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D" dirty="0" smtClean="0"/>
              <a:t>Dataset  	</a:t>
            </a:r>
            <a:r>
              <a:rPr lang="en-ID" dirty="0" smtClean="0"/>
              <a:t>:  https://www.kaggle.com/jr2ngb/superstore-data</a:t>
            </a:r>
            <a:endParaRPr lang="en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81833"/>
            <a:ext cx="10058400" cy="4023360"/>
          </a:xfrm>
        </p:spPr>
        <p:txBody>
          <a:bodyPr/>
          <a:lstStyle/>
          <a:p>
            <a:pPr algn="just"/>
            <a:r>
              <a:rPr lang="en-US" dirty="0"/>
              <a:t>Classification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.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sekelompok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,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class attribute.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butuh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model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class attribute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smtClean="0"/>
              <a:t>input attribute.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ID" dirty="0"/>
              <a:t>superstore_dataset.</a:t>
            </a:r>
            <a:r>
              <a:rPr lang="en-ID" dirty="0" smtClean="0"/>
              <a:t>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655" y="1887936"/>
            <a:ext cx="10058400" cy="4428457"/>
          </a:xfrm>
        </p:spPr>
        <p:txBody>
          <a:bodyPr>
            <a:normAutofit/>
          </a:bodyPr>
          <a:lstStyle/>
          <a:p>
            <a:r>
              <a:rPr lang="en-US" sz="1600" dirty="0" smtClean="0"/>
              <a:t>Superstore_dataset.csv </a:t>
            </a:r>
            <a:r>
              <a:rPr lang="en-US" sz="1600" dirty="0" err="1"/>
              <a:t>merupakan</a:t>
            </a:r>
            <a:r>
              <a:rPr lang="en-US" sz="1600" dirty="0"/>
              <a:t> dataset yang </a:t>
            </a:r>
            <a:r>
              <a:rPr lang="en-US" sz="1600" dirty="0" err="1"/>
              <a:t>berisi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 smtClean="0"/>
              <a:t>tentang</a:t>
            </a:r>
            <a:r>
              <a:rPr lang="en-US" sz="1600" dirty="0" smtClean="0"/>
              <a:t> data penjualan barang di perusahaan superstore diseluruh dunia selama 4 tahun. </a:t>
            </a:r>
            <a:r>
              <a:rPr lang="en-US" sz="1600" dirty="0"/>
              <a:t>Dataset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smtClean="0"/>
              <a:t>20 </a:t>
            </a:r>
            <a:r>
              <a:rPr lang="en-US" sz="1600" dirty="0" err="1"/>
              <a:t>kolom</a:t>
            </a:r>
            <a:r>
              <a:rPr lang="en-US" sz="1600" dirty="0"/>
              <a:t>. </a:t>
            </a:r>
            <a:r>
              <a:rPr lang="en-US" sz="1600" dirty="0" err="1"/>
              <a:t>yaitu</a:t>
            </a:r>
            <a:r>
              <a:rPr lang="en-US" sz="1600" dirty="0"/>
              <a:t>: </a:t>
            </a:r>
            <a:endParaRPr lang="en-US" sz="1600" dirty="0" smtClean="0"/>
          </a:p>
          <a:p>
            <a:r>
              <a:rPr lang="en-ID" sz="1400" dirty="0" smtClean="0"/>
              <a:t>-</a:t>
            </a:r>
            <a:r>
              <a:rPr lang="en-US" altLang="en-ID" sz="1400" dirty="0" smtClean="0"/>
              <a:t>Order Id</a:t>
            </a:r>
            <a:r>
              <a:rPr lang="en-ID" sz="1400" dirty="0" smtClean="0"/>
              <a:t>			:  </a:t>
            </a:r>
            <a:r>
              <a:rPr lang="en-US" altLang="en-ID" sz="1400" dirty="0" smtClean="0"/>
              <a:t>id pemesana barang</a:t>
            </a:r>
            <a:br>
              <a:rPr lang="en-US" sz="1400" dirty="0" smtClean="0"/>
            </a:br>
            <a:r>
              <a:rPr lang="en-US" sz="1400" dirty="0" smtClean="0"/>
              <a:t>-Order Date		: tanggal pemesanan</a:t>
            </a:r>
            <a:br>
              <a:rPr lang="en-US" sz="1400" dirty="0" smtClean="0"/>
            </a:br>
            <a:r>
              <a:rPr lang="en-US" sz="1400" dirty="0" smtClean="0"/>
              <a:t>-</a:t>
            </a:r>
            <a:r>
              <a:rPr lang="en-US" sz="1400" dirty="0" err="1" smtClean="0"/>
              <a:t>Ship Date</a:t>
            </a:r>
            <a:r>
              <a:rPr lang="en-US" sz="1400" dirty="0" smtClean="0"/>
              <a:t> 			: tanggal pengiriman</a:t>
            </a:r>
            <a:br>
              <a:rPr lang="en-US" sz="1400" dirty="0" smtClean="0"/>
            </a:br>
            <a:r>
              <a:rPr lang="en-US" sz="1400" dirty="0" smtClean="0"/>
              <a:t>-</a:t>
            </a:r>
            <a:r>
              <a:rPr lang="en-US" sz="1400" dirty="0" err="1" smtClean="0"/>
              <a:t>Ship Mode		</a:t>
            </a:r>
            <a:r>
              <a:rPr lang="en-US" sz="1400" dirty="0" smtClean="0"/>
              <a:t>	: </a:t>
            </a:r>
            <a:r>
              <a:rPr lang="en-US" sz="1400" dirty="0" err="1" smtClean="0"/>
              <a:t>Jenis Pengiriman</a:t>
            </a:r>
            <a:br>
              <a:rPr lang="en-US" sz="1400" dirty="0" smtClean="0"/>
            </a:br>
            <a:r>
              <a:rPr lang="en-US" sz="1400" dirty="0" smtClean="0"/>
              <a:t>-Customer Id	 	: id pembeli</a:t>
            </a:r>
            <a:br>
              <a:rPr lang="en-US" sz="1400" dirty="0" smtClean="0"/>
            </a:br>
            <a:r>
              <a:rPr lang="en-US" sz="1400" dirty="0" smtClean="0"/>
              <a:t>-Customer Name		: </a:t>
            </a:r>
            <a:r>
              <a:rPr lang="en-US" sz="1400" dirty="0" err="1" smtClean="0"/>
              <a:t>nama pembeli</a:t>
            </a:r>
            <a:br>
              <a:rPr lang="en-US" sz="1400" dirty="0" smtClean="0"/>
            </a:br>
            <a:r>
              <a:rPr lang="en-US" sz="1400" dirty="0" smtClean="0"/>
              <a:t>-Segement 			: kategori pembeli</a:t>
            </a:r>
            <a:br>
              <a:rPr lang="en-US" sz="1400" dirty="0" smtClean="0"/>
            </a:br>
            <a:r>
              <a:rPr lang="en-US" sz="1400" dirty="0" smtClean="0"/>
              <a:t>-</a:t>
            </a:r>
            <a:r>
              <a:rPr lang="en-US" altLang="en-ID" sz="1400" dirty="0" smtClean="0"/>
              <a:t>City</a:t>
            </a:r>
            <a:r>
              <a:rPr lang="en-ID" sz="1400" dirty="0" smtClean="0"/>
              <a:t> 			</a:t>
            </a:r>
            <a:r>
              <a:rPr lang="en-US" altLang="en-ID" sz="1400" dirty="0" smtClean="0"/>
              <a:t>	</a:t>
            </a:r>
            <a:r>
              <a:rPr lang="en-ID" sz="1400" dirty="0" smtClean="0"/>
              <a:t>: </a:t>
            </a:r>
            <a:r>
              <a:rPr lang="en-US" altLang="en-ID" sz="1400" dirty="0" smtClean="0"/>
              <a:t>k</a:t>
            </a:r>
            <a:r>
              <a:rPr lang="en-US" altLang="en-ID" sz="1400" dirty="0" err="1" smtClean="0"/>
              <a:t>ota Pembeli</a:t>
            </a:r>
            <a:br>
              <a:rPr lang="en-ID" sz="1400" dirty="0" smtClean="0"/>
            </a:br>
            <a:r>
              <a:rPr lang="en-ID" sz="1400" dirty="0" smtClean="0"/>
              <a:t>-</a:t>
            </a:r>
            <a:r>
              <a:rPr lang="en-US" altLang="en-ID" sz="1400" dirty="0" smtClean="0"/>
              <a:t>City			</a:t>
            </a:r>
            <a:r>
              <a:rPr lang="en-ID" sz="1400" dirty="0" smtClean="0"/>
              <a:t> 	:  </a:t>
            </a:r>
            <a:r>
              <a:rPr lang="en-US" altLang="en-ID" sz="1400" dirty="0" smtClean="0"/>
              <a:t>negara pembeli</a:t>
            </a:r>
            <a:br>
              <a:rPr lang="en-ID" sz="1400" dirty="0" smtClean="0"/>
            </a:br>
            <a:r>
              <a:rPr lang="en-ID" sz="1400" dirty="0" smtClean="0"/>
              <a:t>-</a:t>
            </a:r>
            <a:r>
              <a:rPr lang="en-US" altLang="en-ID" sz="1400" dirty="0" smtClean="0"/>
              <a:t>Market</a:t>
            </a:r>
            <a:r>
              <a:rPr lang="en-ID" sz="1400" dirty="0" smtClean="0"/>
              <a:t> 			: </a:t>
            </a:r>
            <a:r>
              <a:rPr lang="en-ID" sz="1400" dirty="0" err="1" smtClean="0"/>
              <a:t>lokasi</a:t>
            </a:r>
            <a:r>
              <a:rPr lang="en-ID" sz="1400" dirty="0" smtClean="0"/>
              <a:t> </a:t>
            </a:r>
            <a:r>
              <a:rPr lang="en-US" altLang="en-ID" sz="1400" dirty="0" err="1" smtClean="0"/>
              <a:t>toko</a:t>
            </a:r>
            <a:br>
              <a:rPr lang="en-ID" sz="1600" dirty="0" smtClean="0"/>
            </a:br>
            <a:endParaRPr lang="en-ID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130186" y="2744816"/>
            <a:ext cx="5455920" cy="2461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D" sz="1400" dirty="0" smtClean="0">
                <a:solidFill>
                  <a:schemeClr val="accent5">
                    <a:lumMod val="50000"/>
                  </a:schemeClr>
                </a:solidFill>
              </a:rPr>
              <a:t>			-</a:t>
            </a:r>
            <a:r>
              <a:rPr lang="en-US" altLang="en-ID" sz="1400" dirty="0" smtClean="0">
                <a:solidFill>
                  <a:schemeClr val="accent5">
                    <a:lumMod val="50000"/>
                  </a:schemeClr>
                </a:solidFill>
              </a:rPr>
              <a:t>Region	</a:t>
            </a:r>
            <a:r>
              <a:rPr lang="en-ID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ID" sz="1400" dirty="0" smtClean="0">
                <a:solidFill>
                  <a:schemeClr val="accent5">
                    <a:lumMod val="50000"/>
                  </a:schemeClr>
                </a:solidFill>
              </a:rPr>
              <a:t>		: </a:t>
            </a:r>
            <a:r>
              <a:rPr lang="en-US" altLang="en-ID" sz="1400" dirty="0" smtClean="0">
                <a:solidFill>
                  <a:schemeClr val="accent5">
                    <a:lumMod val="50000"/>
                  </a:schemeClr>
                </a:solidFill>
              </a:rPr>
              <a:t>wilayah toko</a:t>
            </a:r>
            <a:br>
              <a:rPr lang="en-ID" sz="14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ID" sz="1400" dirty="0" smtClean="0">
                <a:solidFill>
                  <a:schemeClr val="accent5">
                    <a:lumMod val="50000"/>
                  </a:schemeClr>
                </a:solidFill>
              </a:rPr>
              <a:t>			-</a:t>
            </a:r>
            <a:r>
              <a:rPr lang="en-US" altLang="en-ID" sz="1400" dirty="0">
                <a:solidFill>
                  <a:schemeClr val="accent5">
                    <a:lumMod val="50000"/>
                  </a:schemeClr>
                </a:solidFill>
              </a:rPr>
              <a:t>Product Id</a:t>
            </a:r>
            <a:r>
              <a:rPr lang="en-ID" sz="1400" dirty="0" smtClean="0">
                <a:solidFill>
                  <a:schemeClr val="accent5">
                    <a:lumMod val="50000"/>
                  </a:schemeClr>
                </a:solidFill>
              </a:rPr>
              <a:t>		: </a:t>
            </a:r>
            <a:r>
              <a:rPr lang="en-US" altLang="en-ID" sz="1400" dirty="0" smtClean="0">
                <a:solidFill>
                  <a:schemeClr val="accent5">
                    <a:lumMod val="50000"/>
                  </a:schemeClr>
                </a:solidFill>
              </a:rPr>
              <a:t>id barang</a:t>
            </a:r>
            <a:br>
              <a:rPr lang="en-ID" sz="14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ID" sz="1400" dirty="0" smtClean="0">
                <a:solidFill>
                  <a:schemeClr val="accent5">
                    <a:lumMod val="50000"/>
                  </a:schemeClr>
                </a:solidFill>
              </a:rPr>
              <a:t>			-</a:t>
            </a:r>
            <a:r>
              <a:rPr lang="en-US" altLang="en-ID" sz="1400" dirty="0" smtClean="0">
                <a:solidFill>
                  <a:schemeClr val="accent5">
                    <a:lumMod val="50000"/>
                  </a:schemeClr>
                </a:solidFill>
              </a:rPr>
              <a:t>Category </a:t>
            </a:r>
            <a:r>
              <a:rPr lang="en-ID" sz="1400" dirty="0" smtClean="0">
                <a:solidFill>
                  <a:schemeClr val="accent5">
                    <a:lumMod val="50000"/>
                  </a:schemeClr>
                </a:solidFill>
              </a:rPr>
              <a:t>		: </a:t>
            </a:r>
            <a:r>
              <a:rPr lang="en-US" altLang="en-ID" sz="1400" dirty="0" err="1">
                <a:solidFill>
                  <a:schemeClr val="accent5">
                    <a:lumMod val="50000"/>
                  </a:schemeClr>
                </a:solidFill>
              </a:rPr>
              <a:t>kategori barang</a:t>
            </a:r>
            <a:br>
              <a:rPr lang="en-ID" sz="14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ID" sz="1400" dirty="0" smtClean="0">
                <a:solidFill>
                  <a:schemeClr val="accent5">
                    <a:lumMod val="50000"/>
                  </a:schemeClr>
                </a:solidFill>
              </a:rPr>
              <a:t>			</a:t>
            </a:r>
            <a:r>
              <a:rPr lang="en-US" altLang="en-ID" sz="1400" dirty="0" smtClean="0">
                <a:solidFill>
                  <a:schemeClr val="accent5">
                    <a:lumMod val="50000"/>
                  </a:schemeClr>
                </a:solidFill>
              </a:rPr>
              <a:t>-Sub </a:t>
            </a:r>
            <a:r>
              <a:rPr lang="en-US" altLang="en-ID" sz="1400" dirty="0" smtClean="0">
                <a:solidFill>
                  <a:schemeClr val="accent5">
                    <a:lumMod val="50000"/>
                  </a:schemeClr>
                </a:solidFill>
                <a:sym typeface="+mn-ea"/>
              </a:rPr>
              <a:t>Category </a:t>
            </a:r>
            <a:r>
              <a:rPr lang="en-ID" sz="1400" dirty="0" smtClean="0">
                <a:solidFill>
                  <a:schemeClr val="accent5">
                    <a:lumMod val="50000"/>
                  </a:schemeClr>
                </a:solidFill>
              </a:rPr>
              <a:t>		: </a:t>
            </a:r>
            <a:r>
              <a:rPr lang="en-US" altLang="en-ID" sz="1400" dirty="0" smtClean="0">
                <a:solidFill>
                  <a:schemeClr val="accent5">
                    <a:lumMod val="50000"/>
                  </a:schemeClr>
                </a:solidFill>
              </a:rPr>
              <a:t>s</a:t>
            </a:r>
            <a:r>
              <a:rPr lang="en-US" altLang="en-ID" sz="1400" dirty="0" err="1">
                <a:solidFill>
                  <a:schemeClr val="accent5">
                    <a:lumMod val="50000"/>
                  </a:schemeClr>
                </a:solidFill>
              </a:rPr>
              <a:t>ub kategori barang</a:t>
            </a:r>
            <a:br>
              <a:rPr lang="en-ID" sz="14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ID" sz="1400" dirty="0" smtClean="0">
                <a:solidFill>
                  <a:schemeClr val="accent5">
                    <a:lumMod val="50000"/>
                  </a:schemeClr>
                </a:solidFill>
              </a:rPr>
              <a:t>			-</a:t>
            </a:r>
            <a:r>
              <a:rPr lang="en-US" altLang="en-ID" sz="1400" dirty="0">
                <a:solidFill>
                  <a:schemeClr val="accent5">
                    <a:lumMod val="50000"/>
                  </a:schemeClr>
                </a:solidFill>
              </a:rPr>
              <a:t>Product Name</a:t>
            </a:r>
            <a:r>
              <a:rPr lang="en-ID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ID" sz="1400" dirty="0" smtClean="0">
                <a:solidFill>
                  <a:schemeClr val="accent5">
                    <a:lumMod val="50000"/>
                  </a:schemeClr>
                </a:solidFill>
              </a:rPr>
              <a:t>	: </a:t>
            </a:r>
            <a:r>
              <a:rPr lang="en-US" altLang="en-ID" sz="1400" dirty="0" err="1">
                <a:solidFill>
                  <a:schemeClr val="accent5">
                    <a:lumMod val="50000"/>
                  </a:schemeClr>
                </a:solidFill>
              </a:rPr>
              <a:t>nama barang</a:t>
            </a:r>
            <a:br>
              <a:rPr lang="en-ID" sz="14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ID" sz="1400" dirty="0" smtClean="0">
                <a:solidFill>
                  <a:schemeClr val="accent5">
                    <a:lumMod val="50000"/>
                  </a:schemeClr>
                </a:solidFill>
              </a:rPr>
              <a:t>			-</a:t>
            </a:r>
            <a:r>
              <a:rPr lang="en-US" altLang="en-ID" sz="1400" dirty="0">
                <a:solidFill>
                  <a:schemeClr val="accent5">
                    <a:lumMod val="50000"/>
                  </a:schemeClr>
                </a:solidFill>
              </a:rPr>
              <a:t>Sales</a:t>
            </a:r>
            <a:r>
              <a:rPr lang="en-ID" sz="1400" dirty="0" smtClean="0">
                <a:solidFill>
                  <a:schemeClr val="accent5">
                    <a:lumMod val="50000"/>
                  </a:schemeClr>
                </a:solidFill>
              </a:rPr>
              <a:t>		</a:t>
            </a:r>
            <a:r>
              <a:rPr lang="en-US" altLang="en-ID" sz="1400" dirty="0" smtClean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ID" sz="1400" dirty="0" smtClean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en-US" altLang="en-ID" sz="1400" dirty="0" err="1" smtClean="0">
                <a:solidFill>
                  <a:schemeClr val="accent5">
                    <a:lumMod val="50000"/>
                  </a:schemeClr>
                </a:solidFill>
              </a:rPr>
              <a:t>harga barang</a:t>
            </a:r>
            <a:br>
              <a:rPr lang="en-ID" sz="14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ID" sz="1400" dirty="0" smtClean="0">
                <a:solidFill>
                  <a:schemeClr val="accent5">
                    <a:lumMod val="50000"/>
                  </a:schemeClr>
                </a:solidFill>
              </a:rPr>
              <a:t>			-</a:t>
            </a:r>
            <a:r>
              <a:rPr lang="en-US" altLang="en-ID" sz="1400" dirty="0">
                <a:solidFill>
                  <a:schemeClr val="accent5">
                    <a:lumMod val="50000"/>
                  </a:schemeClr>
                </a:solidFill>
              </a:rPr>
              <a:t>Quantity</a:t>
            </a:r>
            <a:r>
              <a:rPr lang="en-ID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en-ID" sz="1400" dirty="0">
                <a:solidFill>
                  <a:schemeClr val="accent5">
                    <a:lumMod val="50000"/>
                  </a:schemeClr>
                </a:solidFill>
              </a:rPr>
              <a:t>		</a:t>
            </a:r>
            <a:r>
              <a:rPr lang="en-ID" sz="1400" dirty="0" smtClean="0">
                <a:solidFill>
                  <a:schemeClr val="accent5">
                    <a:lumMod val="50000"/>
                  </a:schemeClr>
                </a:solidFill>
              </a:rPr>
              <a:t>	: </a:t>
            </a:r>
            <a:r>
              <a:rPr lang="en-US" altLang="en-ID" sz="1400" dirty="0" err="1">
                <a:solidFill>
                  <a:schemeClr val="accent5">
                    <a:lumMod val="50000"/>
                  </a:schemeClr>
                </a:solidFill>
              </a:rPr>
              <a:t>Jumlah Pembelian</a:t>
            </a:r>
            <a:br>
              <a:rPr lang="en-ID" sz="14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ID" sz="1400" dirty="0" smtClean="0">
                <a:solidFill>
                  <a:schemeClr val="accent5">
                    <a:lumMod val="50000"/>
                  </a:schemeClr>
                </a:solidFill>
              </a:rPr>
              <a:t>			-</a:t>
            </a:r>
            <a:r>
              <a:rPr lang="en-US" altLang="en-ID" sz="1400" dirty="0">
                <a:solidFill>
                  <a:schemeClr val="accent5">
                    <a:lumMod val="50000"/>
                  </a:schemeClr>
                </a:solidFill>
              </a:rPr>
              <a:t>Discount</a:t>
            </a:r>
            <a:r>
              <a:rPr lang="en-ID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ID" sz="1400" dirty="0" smtClean="0">
                <a:solidFill>
                  <a:schemeClr val="accent5">
                    <a:lumMod val="50000"/>
                  </a:schemeClr>
                </a:solidFill>
              </a:rPr>
              <a:t>		</a:t>
            </a:r>
            <a:r>
              <a:rPr lang="en-US" altLang="en-ID" sz="1400" dirty="0" smtClean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ID" sz="1400" dirty="0" smtClean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en-US" altLang="en-ID" sz="1400" dirty="0" err="1">
                <a:solidFill>
                  <a:schemeClr val="accent5">
                    <a:lumMod val="50000"/>
                  </a:schemeClr>
                </a:solidFill>
              </a:rPr>
              <a:t>potongan harga</a:t>
            </a:r>
            <a:br>
              <a:rPr lang="en-ID" sz="14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ID" sz="1400" dirty="0" smtClean="0">
                <a:solidFill>
                  <a:schemeClr val="accent5">
                    <a:lumMod val="50000"/>
                  </a:schemeClr>
                </a:solidFill>
              </a:rPr>
              <a:t>			-</a:t>
            </a:r>
            <a:r>
              <a:rPr lang="en-ID" sz="1400" dirty="0">
                <a:solidFill>
                  <a:schemeClr val="accent5">
                    <a:lumMod val="50000"/>
                  </a:schemeClr>
                </a:solidFill>
              </a:rPr>
              <a:t>Profit </a:t>
            </a:r>
            <a:r>
              <a:rPr lang="en-ID" sz="1400" dirty="0" smtClean="0">
                <a:solidFill>
                  <a:schemeClr val="accent5">
                    <a:lumMod val="50000"/>
                  </a:schemeClr>
                </a:solidFill>
              </a:rPr>
              <a:t>			: </a:t>
            </a:r>
            <a:r>
              <a:rPr lang="en-ID" sz="1400" dirty="0" err="1">
                <a:solidFill>
                  <a:schemeClr val="accent5">
                    <a:lumMod val="50000"/>
                  </a:schemeClr>
                </a:solidFill>
              </a:rPr>
              <a:t>keuntungan</a:t>
            </a:r>
            <a:r>
              <a:rPr lang="en-ID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en-ID" sz="1400" dirty="0" err="1">
                <a:solidFill>
                  <a:schemeClr val="accent5">
                    <a:lumMod val="50000"/>
                  </a:schemeClr>
                </a:solidFill>
              </a:rPr>
              <a:t>penjualan</a:t>
            </a:r>
            <a:br>
              <a:rPr lang="en-ID" sz="14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ID" sz="1400" dirty="0" smtClean="0">
                <a:solidFill>
                  <a:schemeClr val="accent5">
                    <a:lumMod val="50000"/>
                  </a:schemeClr>
                </a:solidFill>
              </a:rPr>
              <a:t>			-</a:t>
            </a:r>
            <a:r>
              <a:rPr lang="en-US" altLang="en-ID" sz="1400" dirty="0">
                <a:solidFill>
                  <a:schemeClr val="accent5">
                    <a:lumMod val="50000"/>
                  </a:schemeClr>
                </a:solidFill>
              </a:rPr>
              <a:t>Shipping Cost</a:t>
            </a:r>
            <a:r>
              <a:rPr lang="en-ID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ID" sz="1400" dirty="0" smtClean="0">
                <a:solidFill>
                  <a:schemeClr val="accent5">
                    <a:lumMod val="50000"/>
                  </a:schemeClr>
                </a:solidFill>
              </a:rPr>
              <a:t>		: </a:t>
            </a:r>
            <a:r>
              <a:rPr lang="en-US" altLang="en-ID" sz="1400" dirty="0" err="1">
                <a:solidFill>
                  <a:schemeClr val="accent5">
                    <a:lumMod val="50000"/>
                  </a:schemeClr>
                </a:solidFill>
              </a:rPr>
              <a:t>biaya pengiriman</a:t>
            </a:r>
            <a:endParaRPr lang="en-ID" sz="140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9654" y="5311753"/>
            <a:ext cx="103960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sz="1400" dirty="0" err="1" smtClean="0">
                <a:solidFill>
                  <a:schemeClr val="accent5">
                    <a:lumMod val="50000"/>
                  </a:schemeClr>
                </a:solidFill>
              </a:rPr>
              <a:t>Pada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kolom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yang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terdapat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diatas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, kami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menggunakan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UNS(Tingkat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pengetahuan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pengguna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)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sebagai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data 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	yang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akan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klasifikasi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meggunakan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metode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Algoritma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C5.0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Why </a:t>
            </a:r>
            <a:r>
              <a:rPr lang="en-ID" dirty="0" err="1" smtClean="0"/>
              <a:t>Algoritma</a:t>
            </a:r>
            <a:r>
              <a:rPr lang="en-ID" dirty="0" smtClean="0"/>
              <a:t> C5.0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70817"/>
            <a:ext cx="10058400" cy="4023360"/>
          </a:xfrm>
        </p:spPr>
        <p:txBody>
          <a:bodyPr/>
          <a:lstStyle/>
          <a:p>
            <a:pPr algn="just"/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information gain.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memecah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,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menghasilkan</a:t>
            </a:r>
            <a:r>
              <a:rPr lang="en-US" dirty="0"/>
              <a:t> information gain paling </a:t>
            </a:r>
            <a:r>
              <a:rPr lang="en-US" dirty="0" err="1"/>
              <a:t>besar</a:t>
            </a:r>
            <a:r>
              <a:rPr lang="en-US" dirty="0"/>
              <a:t>.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information gain </a:t>
            </a:r>
            <a:r>
              <a:rPr lang="en-US" dirty="0" err="1"/>
              <a:t>tertinggi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parent </a:t>
            </a:r>
            <a:r>
              <a:rPr lang="en-US" dirty="0" err="1"/>
              <a:t>bagi</a:t>
            </a:r>
            <a:r>
              <a:rPr lang="en-US" dirty="0"/>
              <a:t> node </a:t>
            </a:r>
            <a:r>
              <a:rPr lang="en-US" dirty="0" err="1"/>
              <a:t>selanjutnya</a:t>
            </a:r>
            <a:r>
              <a:rPr lang="en-US" dirty="0"/>
              <a:t>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data yang </a:t>
            </a:r>
            <a:r>
              <a:rPr lang="en-US" dirty="0" err="1"/>
              <a:t>fleksibel</a:t>
            </a:r>
            <a:r>
              <a:rPr lang="en-US" dirty="0"/>
              <a:t>,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simpel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FULL Code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92705" y="1410970"/>
            <a:ext cx="6461760" cy="3185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Langkah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1 :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Menentukan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direktori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yang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akan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menyimpan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file 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R</a:t>
            </a:r>
            <a:endParaRPr lang="en-US" sz="2800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18399" y="1664697"/>
            <a:ext cx="2806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 smtClean="0"/>
              <a:t>direktori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02991" y="3277771"/>
            <a:ext cx="2426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</a:t>
            </a:r>
            <a:r>
              <a:rPr lang="en-US" dirty="0" err="1" smtClean="0"/>
              <a:t>kerja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9175" y="1664970"/>
            <a:ext cx="5409565" cy="389382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10" idx="1"/>
          </p:cNvCxnSpPr>
          <p:nvPr/>
        </p:nvCxnSpPr>
        <p:spPr>
          <a:xfrm flipV="1">
            <a:off x="3157855" y="1849755"/>
            <a:ext cx="4360545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2044065" y="2033905"/>
            <a:ext cx="5965825" cy="1459230"/>
          </a:xfrm>
          <a:prstGeom prst="bentConnector3">
            <a:avLst>
              <a:gd name="adj1" fmla="val 5000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200" dirty="0" err="1" smtClean="0"/>
              <a:t>Langkah</a:t>
            </a:r>
            <a:r>
              <a:rPr lang="en-ID" sz="3200" dirty="0" smtClean="0"/>
              <a:t> 2 : Install </a:t>
            </a:r>
            <a:r>
              <a:rPr lang="en-ID" sz="3200" dirty="0" smtClean="0"/>
              <a:t>packages </a:t>
            </a:r>
            <a:r>
              <a:rPr lang="en-ID" sz="3200" dirty="0" err="1" smtClean="0"/>
              <a:t>pendukung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"/>
          <a:srcRect b="56154"/>
          <a:stretch>
            <a:fillRect/>
          </a:stretch>
        </p:blipFill>
        <p:spPr>
          <a:xfrm>
            <a:off x="7646543" y="3669236"/>
            <a:ext cx="4276725" cy="86868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1" name="Elbow Connector 10"/>
          <p:cNvCxnSpPr/>
          <p:nvPr/>
        </p:nvCxnSpPr>
        <p:spPr>
          <a:xfrm rot="10800000" flipH="1">
            <a:off x="7603013" y="2637305"/>
            <a:ext cx="274796" cy="1400278"/>
          </a:xfrm>
          <a:prstGeom prst="bentConnector4">
            <a:avLst>
              <a:gd name="adj1" fmla="val -171924"/>
              <a:gd name="adj2" fmla="val 9924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42250" y="2448292"/>
            <a:ext cx="3562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fungsi untuk membuat pohon </a:t>
            </a:r>
            <a:endParaRPr lang="fi-FI" dirty="0" smtClean="0"/>
          </a:p>
          <a:p>
            <a:r>
              <a:rPr lang="fi-FI" dirty="0" smtClean="0"/>
              <a:t>keputusan </a:t>
            </a:r>
            <a:r>
              <a:rPr lang="fi-FI" dirty="0" smtClean="0"/>
              <a:t>C5.0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150" y="2139315"/>
            <a:ext cx="6386830" cy="31159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dirty="0" err="1" smtClean="0">
                <a:solidFill>
                  <a:schemeClr val="accent5">
                    <a:lumMod val="50000"/>
                  </a:schemeClr>
                </a:solidFill>
              </a:rPr>
              <a:t>Langkah</a:t>
            </a:r>
            <a:r>
              <a:rPr lang="en-ID" sz="2800" dirty="0" smtClean="0">
                <a:solidFill>
                  <a:schemeClr val="accent5">
                    <a:lumMod val="50000"/>
                  </a:schemeClr>
                </a:solidFill>
              </a:rPr>
              <a:t> 3 :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</a:rPr>
              <a:t>mengakses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data yang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</a:rPr>
              <a:t>berada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di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</a:rPr>
              <a:t>luar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 </a:t>
            </a:r>
            <a:r>
              <a:rPr lang="en-US" sz="2800" i="1" dirty="0">
                <a:solidFill>
                  <a:schemeClr val="accent5">
                    <a:lumMod val="50000"/>
                  </a:schemeClr>
                </a:solidFill>
              </a:rPr>
              <a:t>working directory</a:t>
            </a:r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6" name="Elbow Connector 5"/>
          <p:cNvCxnSpPr/>
          <p:nvPr/>
        </p:nvCxnSpPr>
        <p:spPr>
          <a:xfrm>
            <a:off x="2883982" y="3596188"/>
            <a:ext cx="2575560" cy="1905931"/>
          </a:xfrm>
          <a:prstGeom prst="bentConnector3">
            <a:avLst>
              <a:gd name="adj1" fmla="val -3343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59542" y="5317453"/>
            <a:ext cx="27209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ID" dirty="0" smtClean="0"/>
              <a:t>superstore_dataset</a:t>
            </a:r>
            <a:r>
              <a:rPr lang="en-ID" dirty="0" smtClean="0"/>
              <a:t>.csv</a:t>
            </a:r>
            <a:endParaRPr lang="en-US" dirty="0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65120" y="2327910"/>
            <a:ext cx="6177280" cy="14236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120" y="3984625"/>
            <a:ext cx="6109970" cy="294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200" dirty="0" err="1" smtClean="0"/>
              <a:t>Langkah</a:t>
            </a:r>
            <a:r>
              <a:rPr lang="en-ID" sz="3200" dirty="0" smtClean="0"/>
              <a:t> 4 : </a:t>
            </a:r>
            <a:r>
              <a:rPr lang="en-ID" sz="3200" dirty="0" err="1" smtClean="0"/>
              <a:t>Melihat</a:t>
            </a:r>
            <a:r>
              <a:rPr lang="en-ID" sz="3200" dirty="0" smtClean="0"/>
              <a:t> dataset yang </a:t>
            </a:r>
            <a:r>
              <a:rPr lang="en-ID" sz="3200" dirty="0" err="1" smtClean="0"/>
              <a:t>kita</a:t>
            </a:r>
            <a:r>
              <a:rPr lang="en-ID" sz="3200" dirty="0" smtClean="0"/>
              <a:t> </a:t>
            </a:r>
            <a:r>
              <a:rPr lang="en-ID" sz="3200" dirty="0" err="1" smtClean="0"/>
              <a:t>miliki</a:t>
            </a:r>
            <a:endParaRPr lang="en-US" sz="3200" dirty="0"/>
          </a:p>
        </p:txBody>
      </p:sp>
      <p:cxnSp>
        <p:nvCxnSpPr>
          <p:cNvPr id="8" name="Elbow Connector 7"/>
          <p:cNvCxnSpPr/>
          <p:nvPr/>
        </p:nvCxnSpPr>
        <p:spPr>
          <a:xfrm rot="10800000" flipV="1">
            <a:off x="2269906" y="3950336"/>
            <a:ext cx="1569107" cy="92773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9155" y="4682894"/>
            <a:ext cx="1485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View(dataset)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47415" y="1899920"/>
            <a:ext cx="6788150" cy="4090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2816</Words>
  <Application>WPS Presentation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SimSun</vt:lpstr>
      <vt:lpstr>Wingdings</vt:lpstr>
      <vt:lpstr>Wingdings 3</vt:lpstr>
      <vt:lpstr>Arial</vt:lpstr>
      <vt:lpstr>Vollkorn Semibold</vt:lpstr>
      <vt:lpstr>AMGDT</vt:lpstr>
      <vt:lpstr>Century Gothic</vt:lpstr>
      <vt:lpstr>Microsoft YaHei</vt:lpstr>
      <vt:lpstr>Arial Unicode MS</vt:lpstr>
      <vt:lpstr>Calibri</vt:lpstr>
      <vt:lpstr>Blue Waves</vt:lpstr>
      <vt:lpstr>Data Mining Classification</vt:lpstr>
      <vt:lpstr>Classification</vt:lpstr>
      <vt:lpstr>storedata.csv</vt:lpstr>
      <vt:lpstr>Why Algoritma C5.0</vt:lpstr>
      <vt:lpstr>FULL Code</vt:lpstr>
      <vt:lpstr>Langkah 1 : Menentukan direktori yang akan menyimpan file R</vt:lpstr>
      <vt:lpstr>Langkah 2 : Install packages pendukung</vt:lpstr>
      <vt:lpstr>Langkah 3 : mengakses data yang berada di luar working directory</vt:lpstr>
      <vt:lpstr>Langkah 4 : Melihat dataset yang kita miliki</vt:lpstr>
      <vt:lpstr>Langkah 5 : Pembuatan model decision tree menggunakan algoritma C5.0 </vt:lpstr>
      <vt:lpstr>Langkah 6 : Melihat model</vt:lpstr>
      <vt:lpstr>Langkah 7 : Menampilkan pohon keputusan yang sudah dibangun plot(model)</vt:lpstr>
      <vt:lpstr>Langkah 8 : Menjadikan dataset, sebagai data testing. Namun hanya kolom 1,2,3,4,5 saja dan tanpa label </vt:lpstr>
      <vt:lpstr>Langkah 9 : Predictions</vt:lpstr>
      <vt:lpstr>Langkah 10 : Membandingkan hasil prediksi dengan dataset </vt:lpstr>
      <vt:lpstr>Repository Github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Classification</dc:title>
  <dc:creator>Asus</dc:creator>
  <cp:lastModifiedBy>USER</cp:lastModifiedBy>
  <cp:revision>35</cp:revision>
  <dcterms:created xsi:type="dcterms:W3CDTF">2019-12-16T10:35:00Z</dcterms:created>
  <dcterms:modified xsi:type="dcterms:W3CDTF">2021-01-25T16:08:03Z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1033-11.2.0.9967</vt:lpwstr>
  </property>
</Properties>
</file>