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41"/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069CB8-F204-4D06-B913-C5A26A89888A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DC5B261-8843-42D1-AAFC-05E20E2D9B97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Data Mining</a:t>
            </a:r>
            <a:br>
              <a:rPr lang="en-ID" dirty="0"/>
            </a:br>
            <a:r>
              <a:rPr lang="en-ID" sz="3200" dirty="0"/>
              <a:t>Classification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690" y="4965065"/>
            <a:ext cx="7011035" cy="1552575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en-ID" sz="1300" dirty="0"/>
              <a:t>NAMA KELOMPOK</a:t>
            </a:r>
            <a:br>
              <a:rPr lang="en-ID" sz="1300" dirty="0"/>
            </a:br>
            <a:br>
              <a:rPr lang="en-ID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ANANDA HERWANDI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3311911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038</a:t>
            </a:r>
          </a:p>
          <a:p>
            <a:pPr algn="l"/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ARIEF FIRMANSYAH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33119110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b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AHMAD FIKRI		</a:t>
            </a:r>
            <a:r>
              <a:rPr 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33119110</a:t>
            </a:r>
            <a:r>
              <a:rPr lang="en-US" altLang="en-ID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59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5 : </a:t>
            </a:r>
            <a:r>
              <a:rPr lang="en-US" sz="2400" dirty="0" err="1"/>
              <a:t>Pembuatan</a:t>
            </a:r>
            <a:r>
              <a:rPr lang="en-US" sz="2400" dirty="0"/>
              <a:t> model decision tree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C5.0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55" y="1616075"/>
            <a:ext cx="6167755" cy="1769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3829050"/>
            <a:ext cx="5518785" cy="296545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592986" y="3179380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6 : </a:t>
            </a:r>
            <a:r>
              <a:rPr lang="en-ID" sz="3200" dirty="0" err="1"/>
              <a:t>Melihat</a:t>
            </a:r>
            <a:r>
              <a:rPr lang="en-ID" sz="3200" dirty="0"/>
              <a:t> model</a:t>
            </a:r>
            <a:endParaRPr lang="en-US" sz="3200" dirty="0"/>
          </a:p>
        </p:txBody>
      </p:sp>
      <p:pic>
        <p:nvPicPr>
          <p:cNvPr id="12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9380" y="1097915"/>
            <a:ext cx="6360160" cy="5579110"/>
          </a:xfrm>
          <a:prstGeom prst="rect">
            <a:avLst/>
          </a:prstGeom>
        </p:spPr>
      </p:pic>
      <p:sp>
        <p:nvSpPr>
          <p:cNvPr id="13" name="Rectangle 8"/>
          <p:cNvSpPr/>
          <p:nvPr/>
        </p:nvSpPr>
        <p:spPr>
          <a:xfrm>
            <a:off x="2659661" y="1107375"/>
            <a:ext cx="5044794" cy="1866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7 : </a:t>
            </a:r>
            <a:r>
              <a:rPr lang="sv-SE" sz="2400" dirty="0"/>
              <a:t>Menampilkan pohon keputusan yang sudah dibangun</a:t>
            </a:r>
            <a:br>
              <a:rPr lang="en-US" sz="2400" dirty="0"/>
            </a:br>
            <a:r>
              <a:rPr lang="en-US" sz="2400" dirty="0"/>
              <a:t>plot(model)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H="1" flipV="1">
            <a:off x="402839" y="1702752"/>
            <a:ext cx="4440574" cy="2101133"/>
          </a:xfrm>
          <a:prstGeom prst="bentConnector3">
            <a:avLst>
              <a:gd name="adj1" fmla="val -5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15" y="1515110"/>
            <a:ext cx="2819400" cy="5029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0" y="1774190"/>
            <a:ext cx="6316980" cy="4152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 err="1"/>
              <a:t>Langkah</a:t>
            </a:r>
            <a:r>
              <a:rPr lang="en-ID" sz="2400" dirty="0"/>
              <a:t> 8 : </a:t>
            </a:r>
            <a:r>
              <a:rPr lang="en-US" sz="2400" dirty="0" err="1"/>
              <a:t>Menjadikan</a:t>
            </a:r>
            <a:r>
              <a:rPr lang="en-US" sz="2400" dirty="0"/>
              <a:t> dataset,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1,2,3,4,5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9728" y="3971290"/>
            <a:ext cx="3078480" cy="198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38140" y="3980815"/>
            <a:ext cx="2970530" cy="18034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76220" y="1905000"/>
            <a:ext cx="5093970" cy="9086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4"/>
          <p:cNvSpPr/>
          <p:nvPr/>
        </p:nvSpPr>
        <p:spPr>
          <a:xfrm>
            <a:off x="2842895" y="2098040"/>
            <a:ext cx="3930015" cy="198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>
            <a:off x="2776032" y="218521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/>
              <a:t>Langkah</a:t>
            </a:r>
            <a:r>
              <a:rPr lang="en-ID" sz="4000" dirty="0"/>
              <a:t> 9 : Predictions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790190" y="4109756"/>
            <a:ext cx="3596640" cy="21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0190" y="4495165"/>
            <a:ext cx="6443345" cy="307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9560" y="4153535"/>
            <a:ext cx="2598420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20" y="4514215"/>
            <a:ext cx="6072505" cy="25273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592705" y="1579880"/>
            <a:ext cx="5972810" cy="2414270"/>
          </a:xfrm>
          <a:prstGeom prst="rect">
            <a:avLst/>
          </a:prstGeom>
        </p:spPr>
      </p:pic>
      <p:sp>
        <p:nvSpPr>
          <p:cNvPr id="14" name="Rectangle 5"/>
          <p:cNvSpPr/>
          <p:nvPr/>
        </p:nvSpPr>
        <p:spPr>
          <a:xfrm>
            <a:off x="2790190" y="3606800"/>
            <a:ext cx="438658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10 : </a:t>
            </a:r>
            <a:r>
              <a:rPr lang="en-US" sz="3200" dirty="0" err="1"/>
              <a:t>Membandingkan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dataset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590" y="4444365"/>
            <a:ext cx="3756660" cy="108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6690" y="4501515"/>
            <a:ext cx="3665855" cy="9779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93950" y="1746885"/>
            <a:ext cx="5944235" cy="2506980"/>
          </a:xfrm>
          <a:prstGeom prst="rect">
            <a:avLst/>
          </a:prstGeom>
        </p:spPr>
      </p:pic>
      <p:sp>
        <p:nvSpPr>
          <p:cNvPr id="11" name="Rectangle 4"/>
          <p:cNvSpPr/>
          <p:nvPr/>
        </p:nvSpPr>
        <p:spPr>
          <a:xfrm>
            <a:off x="2605356" y="3947992"/>
            <a:ext cx="5399453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Repository </a:t>
            </a:r>
            <a:r>
              <a:rPr lang="en-ID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70" y="1124928"/>
            <a:ext cx="10058400" cy="419164"/>
          </a:xfrm>
        </p:spPr>
        <p:txBody>
          <a:bodyPr/>
          <a:lstStyle/>
          <a:p>
            <a:pPr marL="0" indent="0">
              <a:buNone/>
            </a:pPr>
            <a:r>
              <a:rPr lang="en-ID" sz="1600" dirty="0"/>
              <a:t>Link </a:t>
            </a:r>
            <a:r>
              <a:rPr lang="en-ID" sz="1600" dirty="0" err="1"/>
              <a:t>Github</a:t>
            </a:r>
            <a:r>
              <a:rPr lang="en-ID" sz="1600" dirty="0"/>
              <a:t>	: https://github.com/anandaherwandi24/uas_data_mining_038_054_059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501" y="1765654"/>
            <a:ext cx="56857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https://github.com/anandaherwandi24	(3311911038)</a:t>
            </a:r>
          </a:p>
          <a:p>
            <a:pPr algn="l"/>
            <a:r>
              <a:rPr lang="en-US" dirty="0"/>
              <a:t>https://github.com/AriefFirmansyah21	(3311911054)</a:t>
            </a:r>
          </a:p>
          <a:p>
            <a:pPr algn="l"/>
            <a:r>
              <a:rPr lang="en-US" dirty="0"/>
              <a:t>https://github.com/AhmadFikri1			(3311911059)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01" y="3122938"/>
            <a:ext cx="717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dirty="0"/>
              <a:t>Dataset  	:  https://www.kaggle.com/jr2ngb/superstore-data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1833"/>
            <a:ext cx="10058400" cy="4023360"/>
          </a:xfrm>
        </p:spPr>
        <p:txBody>
          <a:bodyPr/>
          <a:lstStyle/>
          <a:p>
            <a:pPr algn="just"/>
            <a:r>
              <a:rPr lang="en-US" dirty="0"/>
              <a:t>Classification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attribute.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model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class attribute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attribute.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D" dirty="0"/>
              <a:t>superstore_dataset.</a:t>
            </a:r>
            <a:r>
              <a:rPr lang="en-ID" dirty="0"/>
              <a:t>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1887936"/>
            <a:ext cx="10058400" cy="4428457"/>
          </a:xfrm>
        </p:spPr>
        <p:txBody>
          <a:bodyPr>
            <a:normAutofit/>
          </a:bodyPr>
          <a:lstStyle/>
          <a:p>
            <a:r>
              <a:rPr lang="en-US" sz="1600" dirty="0"/>
              <a:t>Superstore_dataset.csv </a:t>
            </a:r>
            <a:r>
              <a:rPr lang="en-US" sz="1600" dirty="0" err="1"/>
              <a:t>merupakan</a:t>
            </a:r>
            <a:r>
              <a:rPr lang="en-US" sz="1600" dirty="0"/>
              <a:t> dataset yang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data penjualan barang di perusahaan superstore diseluruh dunia selama 4 tahun. Dataset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20 </a:t>
            </a:r>
            <a:r>
              <a:rPr lang="en-US" sz="1600" dirty="0" err="1"/>
              <a:t>kolom</a:t>
            </a:r>
            <a:r>
              <a:rPr lang="en-US" sz="1600" dirty="0"/>
              <a:t>.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</a:p>
          <a:p>
            <a:r>
              <a:rPr lang="en-ID" sz="1400" dirty="0"/>
              <a:t>-</a:t>
            </a:r>
            <a:r>
              <a:rPr lang="en-US" altLang="en-ID" sz="1400" dirty="0"/>
              <a:t>Order Id</a:t>
            </a:r>
            <a:r>
              <a:rPr lang="en-ID" sz="1400" dirty="0"/>
              <a:t>		:  </a:t>
            </a:r>
            <a:r>
              <a:rPr lang="en-US" altLang="en-ID" sz="1400" dirty="0"/>
              <a:t>id pemesana barang</a:t>
            </a:r>
            <a:br>
              <a:rPr lang="en-US" sz="1400" dirty="0"/>
            </a:br>
            <a:r>
              <a:rPr lang="en-US" sz="1400" dirty="0"/>
              <a:t>-Order Date		: tanggal pemesanan</a:t>
            </a:r>
            <a:br>
              <a:rPr lang="en-US" sz="1400" dirty="0"/>
            </a:br>
            <a:r>
              <a:rPr lang="en-US" sz="1400" dirty="0"/>
              <a:t>-Ship Date 		: tanggal pengiriman</a:t>
            </a:r>
            <a:br>
              <a:rPr lang="en-US" sz="1400" dirty="0"/>
            </a:br>
            <a:r>
              <a:rPr lang="en-US" sz="1400" dirty="0"/>
              <a:t>-Ship Mode		: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br>
              <a:rPr lang="en-US" sz="1400" dirty="0"/>
            </a:br>
            <a:r>
              <a:rPr lang="en-US" sz="1400" dirty="0"/>
              <a:t>-Customer Id	 	: id pembeli</a:t>
            </a:r>
            <a:br>
              <a:rPr lang="en-US" sz="1400" dirty="0"/>
            </a:br>
            <a:r>
              <a:rPr lang="en-US" sz="1400" dirty="0"/>
              <a:t>-Customer Name		: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pembeli</a:t>
            </a:r>
            <a:br>
              <a:rPr lang="en-US" sz="1400" dirty="0"/>
            </a:br>
            <a:r>
              <a:rPr lang="en-US" sz="1400" dirty="0"/>
              <a:t>-Segement 		: kategori pembeli</a:t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altLang="en-ID" sz="1400" dirty="0"/>
              <a:t>City</a:t>
            </a:r>
            <a:r>
              <a:rPr lang="en-ID" sz="1400" dirty="0"/>
              <a:t> 			: </a:t>
            </a:r>
            <a:r>
              <a:rPr lang="en-US" altLang="en-ID" sz="1400" dirty="0"/>
              <a:t>k</a:t>
            </a:r>
            <a:r>
              <a:rPr lang="en-US" altLang="en-ID" sz="1400" dirty="0" err="1"/>
              <a:t>ota Pembeli</a:t>
            </a:r>
            <a:br>
              <a:rPr lang="en-ID" sz="1400" dirty="0"/>
            </a:br>
            <a:r>
              <a:rPr lang="en-ID" sz="1400" dirty="0"/>
              <a:t>-</a:t>
            </a:r>
            <a:r>
              <a:rPr lang="en-US" altLang="en-ID" sz="1400" dirty="0"/>
              <a:t>City			</a:t>
            </a:r>
            <a:r>
              <a:rPr lang="en-ID" sz="1400" dirty="0"/>
              <a:t> :  </a:t>
            </a:r>
            <a:r>
              <a:rPr lang="en-US" altLang="en-ID" sz="1400" dirty="0"/>
              <a:t>negara pembeli</a:t>
            </a:r>
            <a:br>
              <a:rPr lang="en-ID" sz="1400" dirty="0"/>
            </a:br>
            <a:r>
              <a:rPr lang="en-ID" sz="1400" dirty="0"/>
              <a:t>-</a:t>
            </a:r>
            <a:r>
              <a:rPr lang="en-US" altLang="en-ID" sz="1400" dirty="0"/>
              <a:t>Market</a:t>
            </a:r>
            <a:r>
              <a:rPr lang="en-ID" sz="1400" dirty="0"/>
              <a:t> 		: </a:t>
            </a:r>
            <a:r>
              <a:rPr lang="en-ID" sz="1400" dirty="0" err="1"/>
              <a:t>lokasi</a:t>
            </a:r>
            <a:r>
              <a:rPr lang="en-ID" sz="1400" dirty="0"/>
              <a:t> </a:t>
            </a:r>
            <a:r>
              <a:rPr lang="en-US" altLang="en-ID" sz="1400" dirty="0" err="1"/>
              <a:t>toko</a:t>
            </a:r>
            <a:br>
              <a:rPr lang="en-ID" sz="1600" dirty="0"/>
            </a:br>
            <a:endParaRPr lang="en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30183" y="2420491"/>
            <a:ext cx="5455920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sz="1400" dirty="0"/>
              <a:t>			-</a:t>
            </a:r>
            <a:r>
              <a:rPr lang="en-US" altLang="en-ID" sz="1400" dirty="0"/>
              <a:t>Region	</a:t>
            </a:r>
            <a:r>
              <a:rPr lang="en-ID" sz="1400" dirty="0"/>
              <a:t> 		: </a:t>
            </a:r>
            <a:r>
              <a:rPr lang="en-US" altLang="en-ID" sz="1400" dirty="0"/>
              <a:t>wilayah toko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Product Id</a:t>
            </a:r>
            <a:r>
              <a:rPr lang="en-ID" sz="1400" dirty="0"/>
              <a:t>		: </a:t>
            </a:r>
            <a:r>
              <a:rPr lang="en-US" altLang="en-ID" sz="1400" dirty="0"/>
              <a:t>id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Category </a:t>
            </a:r>
            <a:r>
              <a:rPr lang="en-ID" sz="1400" dirty="0"/>
              <a:t>		: </a:t>
            </a:r>
            <a:r>
              <a:rPr lang="en-US" altLang="en-ID" sz="1400" dirty="0" err="1"/>
              <a:t>kategori barang</a:t>
            </a:r>
            <a:br>
              <a:rPr lang="en-ID" sz="1400" dirty="0"/>
            </a:br>
            <a:r>
              <a:rPr lang="en-ID" sz="1400" dirty="0"/>
              <a:t>			</a:t>
            </a:r>
            <a:r>
              <a:rPr lang="en-US" altLang="en-ID" sz="1400" dirty="0"/>
              <a:t>-Sub </a:t>
            </a:r>
            <a:r>
              <a:rPr lang="en-US" altLang="en-ID" sz="1400" dirty="0">
                <a:sym typeface="+mn-ea"/>
              </a:rPr>
              <a:t>Category </a:t>
            </a:r>
            <a:r>
              <a:rPr lang="en-ID" sz="1400" dirty="0"/>
              <a:t>		: </a:t>
            </a:r>
            <a:r>
              <a:rPr lang="en-US" altLang="en-ID" sz="1400" dirty="0"/>
              <a:t>s</a:t>
            </a:r>
            <a:r>
              <a:rPr lang="en-US" altLang="en-ID" sz="1400" dirty="0" err="1"/>
              <a:t>ub kategori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Product Name</a:t>
            </a:r>
            <a:r>
              <a:rPr lang="en-ID" sz="1400" dirty="0"/>
              <a:t> 	: </a:t>
            </a:r>
            <a:r>
              <a:rPr lang="en-US" altLang="en-ID" sz="1400" dirty="0" err="1"/>
              <a:t>nama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Sales</a:t>
            </a:r>
            <a:r>
              <a:rPr lang="en-ID" sz="1400" dirty="0"/>
              <a:t>		</a:t>
            </a:r>
            <a:r>
              <a:rPr lang="en-US" altLang="en-ID" sz="1400" dirty="0"/>
              <a:t>	</a:t>
            </a:r>
            <a:r>
              <a:rPr lang="en-ID" sz="1400" dirty="0"/>
              <a:t>: </a:t>
            </a:r>
            <a:r>
              <a:rPr lang="en-US" altLang="en-ID" sz="1400" dirty="0" err="1"/>
              <a:t>harga barang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Quantity</a:t>
            </a:r>
            <a:r>
              <a:rPr lang="en-ID" sz="1400" dirty="0"/>
              <a:t> </a:t>
            </a:r>
            <a:r>
              <a:rPr lang="en-US" altLang="en-ID" sz="1400" dirty="0"/>
              <a:t>		</a:t>
            </a:r>
            <a:r>
              <a:rPr lang="en-ID" sz="1400" dirty="0"/>
              <a:t>	: </a:t>
            </a:r>
            <a:r>
              <a:rPr lang="en-US" altLang="en-ID" sz="1400" dirty="0" err="1"/>
              <a:t>Jumlah Pembelian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Discount</a:t>
            </a:r>
            <a:r>
              <a:rPr lang="en-ID" sz="1400" dirty="0"/>
              <a:t> 		</a:t>
            </a:r>
            <a:r>
              <a:rPr lang="en-US" altLang="en-ID" sz="1400" dirty="0"/>
              <a:t>	</a:t>
            </a:r>
            <a:r>
              <a:rPr lang="en-ID" sz="1400" dirty="0"/>
              <a:t>: </a:t>
            </a:r>
            <a:r>
              <a:rPr lang="en-US" altLang="en-ID" sz="1400" dirty="0" err="1"/>
              <a:t>potongan harga</a:t>
            </a:r>
            <a:br>
              <a:rPr lang="en-ID" sz="1400" dirty="0"/>
            </a:br>
            <a:r>
              <a:rPr lang="en-ID" sz="1400" dirty="0"/>
              <a:t>			-Profit 			: </a:t>
            </a:r>
            <a:r>
              <a:rPr lang="en-ID" sz="1400" dirty="0" err="1"/>
              <a:t>keuntungan</a:t>
            </a:r>
            <a:r>
              <a:rPr lang="en-ID" sz="1400" dirty="0"/>
              <a:t> </a:t>
            </a:r>
            <a:r>
              <a:rPr lang="en-US" altLang="en-ID" sz="1400" dirty="0" err="1"/>
              <a:t>penjualan</a:t>
            </a:r>
            <a:br>
              <a:rPr lang="en-ID" sz="1400" dirty="0"/>
            </a:br>
            <a:r>
              <a:rPr lang="en-ID" sz="1400" dirty="0"/>
              <a:t>			-</a:t>
            </a:r>
            <a:r>
              <a:rPr lang="en-US" altLang="en-ID" sz="1400" dirty="0"/>
              <a:t>Shipping Cost</a:t>
            </a:r>
            <a:r>
              <a:rPr lang="en-ID" sz="1400" dirty="0"/>
              <a:t> 		: </a:t>
            </a:r>
            <a:r>
              <a:rPr lang="en-US" altLang="en-ID" sz="1400" dirty="0" err="1"/>
              <a:t>biaya pengiriman</a:t>
            </a:r>
            <a:endParaRPr lang="en-ID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9654" y="5311753"/>
            <a:ext cx="10396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Pada </a:t>
            </a:r>
            <a:r>
              <a:rPr lang="en-US" sz="1400" dirty="0" err="1"/>
              <a:t>kolom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, kami </a:t>
            </a:r>
            <a:r>
              <a:rPr lang="en-US" sz="1400" dirty="0" err="1"/>
              <a:t>menggunakan</a:t>
            </a:r>
            <a:r>
              <a:rPr lang="en-US" sz="1400" dirty="0"/>
              <a:t> UNS(Tingkat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) </a:t>
            </a:r>
            <a:r>
              <a:rPr lang="en-US" sz="1400" dirty="0" err="1"/>
              <a:t>sebagai</a:t>
            </a:r>
            <a:r>
              <a:rPr lang="en-US" sz="1400" dirty="0"/>
              <a:t> data 	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klasifikasi</a:t>
            </a:r>
            <a:r>
              <a:rPr lang="en-US" sz="1400" dirty="0"/>
              <a:t> </a:t>
            </a:r>
            <a:r>
              <a:rPr lang="en-US" sz="1400" dirty="0" err="1"/>
              <a:t>meggunakan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C5.0</a:t>
            </a:r>
          </a:p>
          <a:p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Why </a:t>
            </a:r>
            <a:r>
              <a:rPr lang="en-ID" dirty="0" err="1"/>
              <a:t>Algoritma</a:t>
            </a:r>
            <a:r>
              <a:rPr lang="en-ID" dirty="0"/>
              <a:t> C5.0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0817"/>
            <a:ext cx="10058400" cy="4023360"/>
          </a:xfrm>
        </p:spPr>
        <p:txBody>
          <a:bodyPr/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information gain.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information gain paling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information 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parent </a:t>
            </a:r>
            <a:r>
              <a:rPr lang="en-US" dirty="0" err="1"/>
              <a:t>bagi</a:t>
            </a:r>
            <a:r>
              <a:rPr lang="en-US" dirty="0"/>
              <a:t> node </a:t>
            </a:r>
            <a:r>
              <a:rPr lang="en-US" dirty="0" err="1"/>
              <a:t>selanjutnya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yang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FULL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705" y="1410970"/>
            <a:ext cx="646176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Langkah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1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direktori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akan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menyimpan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file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8399" y="1664697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2991" y="3277771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1664970"/>
            <a:ext cx="5409565" cy="38938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3157855" y="1849755"/>
            <a:ext cx="4360545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044065" y="2033905"/>
            <a:ext cx="5965825" cy="1459230"/>
          </a:xfrm>
          <a:prstGeom prst="bentConnector3">
            <a:avLst>
              <a:gd name="adj1" fmla="val 500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2 : Install packages </a:t>
            </a:r>
            <a:r>
              <a:rPr lang="en-ID" sz="3200" dirty="0" err="1"/>
              <a:t>pendukung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6154"/>
          <a:stretch>
            <a:fillRect/>
          </a:stretch>
        </p:blipFill>
        <p:spPr>
          <a:xfrm>
            <a:off x="7646543" y="3669236"/>
            <a:ext cx="4276725" cy="868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Elbow Connector 10"/>
          <p:cNvCxnSpPr/>
          <p:nvPr/>
        </p:nvCxnSpPr>
        <p:spPr>
          <a:xfrm rot="10800000" flipH="1">
            <a:off x="7603013" y="2637305"/>
            <a:ext cx="274796" cy="1400278"/>
          </a:xfrm>
          <a:prstGeom prst="bentConnector4">
            <a:avLst>
              <a:gd name="adj1" fmla="val -171924"/>
              <a:gd name="adj2" fmla="val 992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2250" y="2448292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fungsi untuk membuat pohon </a:t>
            </a:r>
          </a:p>
          <a:p>
            <a:r>
              <a:rPr lang="fi-FI" dirty="0"/>
              <a:t>keputusan C5.0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150" y="2139315"/>
            <a:ext cx="6386830" cy="3115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800" dirty="0" err="1">
                <a:solidFill>
                  <a:schemeClr val="accent5">
                    <a:lumMod val="50000"/>
                  </a:schemeClr>
                </a:solidFill>
              </a:rPr>
              <a:t>Langkah</a:t>
            </a:r>
            <a:r>
              <a:rPr lang="en-ID" sz="2800" dirty="0">
                <a:solidFill>
                  <a:schemeClr val="accent5">
                    <a:lumMod val="50000"/>
                  </a:schemeClr>
                </a:solidFill>
              </a:rPr>
              <a:t> 3 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mengakses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data yang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berada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di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luar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2800" i="1" dirty="0">
                <a:solidFill>
                  <a:schemeClr val="accent5">
                    <a:lumMod val="50000"/>
                  </a:schemeClr>
                </a:solidFill>
              </a:rPr>
              <a:t>working directory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2883982" y="3596188"/>
            <a:ext cx="2575560" cy="1905931"/>
          </a:xfrm>
          <a:prstGeom prst="bentConnector3">
            <a:avLst>
              <a:gd name="adj1" fmla="val -334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9542" y="5317453"/>
            <a:ext cx="2720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D" dirty="0"/>
              <a:t>superstore_dataset</a:t>
            </a:r>
            <a:r>
              <a:rPr lang="en-ID" dirty="0"/>
              <a:t>.csv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20" y="2327910"/>
            <a:ext cx="6177280" cy="1423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3984625"/>
            <a:ext cx="6109970" cy="294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dirty="0" err="1"/>
              <a:t>Langkah</a:t>
            </a:r>
            <a:r>
              <a:rPr lang="en-ID" sz="3200" dirty="0"/>
              <a:t> 4 : </a:t>
            </a:r>
            <a:r>
              <a:rPr lang="en-ID" sz="3200" dirty="0" err="1"/>
              <a:t>Melihat</a:t>
            </a:r>
            <a:r>
              <a:rPr lang="en-ID" sz="3200" dirty="0"/>
              <a:t> dataset yang </a:t>
            </a:r>
            <a:r>
              <a:rPr lang="en-ID" sz="3200" dirty="0" err="1"/>
              <a:t>kita</a:t>
            </a:r>
            <a:r>
              <a:rPr lang="en-ID" sz="3200" dirty="0"/>
              <a:t> </a:t>
            </a:r>
            <a:r>
              <a:rPr lang="en-ID" sz="3200" dirty="0" err="1"/>
              <a:t>miliki</a:t>
            </a:r>
            <a:endParaRPr lang="en-US" sz="3200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269906" y="3950336"/>
            <a:ext cx="1569107" cy="927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155" y="4682894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View(dataset)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415" y="1899920"/>
            <a:ext cx="6788150" cy="4090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586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Blue Waves</vt:lpstr>
      <vt:lpstr>Data Mining Classification</vt:lpstr>
      <vt:lpstr>Classification</vt:lpstr>
      <vt:lpstr>superstore_dataset.csv</vt:lpstr>
      <vt:lpstr>Why Algoritma C5.0</vt:lpstr>
      <vt:lpstr>FULL Code</vt:lpstr>
      <vt:lpstr>Langkah 1 : Menentukan direktori yang akan menyimpan file R</vt:lpstr>
      <vt:lpstr>Langkah 2 : Install packages pendukung</vt:lpstr>
      <vt:lpstr>Langkah 3 : mengakses data yang berada di luar working directory</vt:lpstr>
      <vt:lpstr>Langkah 4 : Melihat dataset yang kita miliki</vt:lpstr>
      <vt:lpstr>Langkah 5 : Pembuatan model decision tree menggunakan algoritma C5.0 </vt:lpstr>
      <vt:lpstr>Langkah 6 : Melihat model</vt:lpstr>
      <vt:lpstr>Langkah 7 : Menampilkan pohon keputusan yang sudah dibangun plot(model)</vt:lpstr>
      <vt:lpstr>Langkah 8 : Menjadikan dataset, sebagai data testing. Namun hanya kolom 1,2,3,4,5 saja dan tanpa label </vt:lpstr>
      <vt:lpstr>Langkah 9 : Predictions</vt:lpstr>
      <vt:lpstr>Langkah 10 : Membandingkan hasil prediksi dengan dataset </vt:lpstr>
      <vt:lpstr>Repository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Classification</dc:title>
  <dc:creator>Asus</dc:creator>
  <cp:lastModifiedBy>USER</cp:lastModifiedBy>
  <cp:revision>37</cp:revision>
  <dcterms:created xsi:type="dcterms:W3CDTF">2019-12-16T10:35:00Z</dcterms:created>
  <dcterms:modified xsi:type="dcterms:W3CDTF">2021-01-25T16:13:51Z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