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acf259a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acf259a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acf259a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acf259a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9b09b8e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9b09b8e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9b09b8e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9b09b8e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9b09b8e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9b09b8e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9b09b8e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9b09b8e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nandaltekar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4.png"/><Relationship Id="rId13" Type="http://schemas.openxmlformats.org/officeDocument/2006/relationships/image" Target="../media/image1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15" Type="http://schemas.openxmlformats.org/officeDocument/2006/relationships/image" Target="../media/image6.png"/><Relationship Id="rId14" Type="http://schemas.openxmlformats.org/officeDocument/2006/relationships/image" Target="../media/image15.png"/><Relationship Id="rId17" Type="http://schemas.openxmlformats.org/officeDocument/2006/relationships/image" Target="../media/image1.png"/><Relationship Id="rId16" Type="http://schemas.openxmlformats.org/officeDocument/2006/relationships/image" Target="../media/image12.png"/><Relationship Id="rId5" Type="http://schemas.openxmlformats.org/officeDocument/2006/relationships/image" Target="../media/image8.png"/><Relationship Id="rId19" Type="http://schemas.openxmlformats.org/officeDocument/2006/relationships/image" Target="../media/image11.png"/><Relationship Id="rId6" Type="http://schemas.openxmlformats.org/officeDocument/2006/relationships/image" Target="../media/image5.png"/><Relationship Id="rId18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9141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DB954"/>
                </a:solidFill>
              </a:rPr>
              <a:t>CrowdDJ</a:t>
            </a:r>
            <a:endParaRPr sz="6000">
              <a:solidFill>
                <a:srgbClr val="1DB95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Anand Altekar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Georgia"/>
                <a:ea typeface="Georgia"/>
                <a:cs typeface="Georgia"/>
                <a:sym typeface="Georgia"/>
              </a:rPr>
              <a:t>NYU-Courant</a:t>
            </a:r>
            <a:endParaRPr i="1"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anandaltekar@gmail.com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9293913898, New York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9141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WHAT IS IT?</a:t>
            </a:r>
            <a:endParaRPr sz="4800">
              <a:solidFill>
                <a:srgbClr val="1DB95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428" y="69200"/>
            <a:ext cx="918725" cy="91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225" y="69200"/>
            <a:ext cx="614199" cy="61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50" y="96225"/>
            <a:ext cx="560151" cy="56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900" y="146000"/>
            <a:ext cx="560151" cy="5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6625" y="1046775"/>
            <a:ext cx="29271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Imagine you’re at a party and want to play music that everyone will enjoy</a:t>
            </a:r>
            <a:endParaRPr b="1" sz="18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75" y="169675"/>
            <a:ext cx="512801" cy="51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195975" y="1050375"/>
            <a:ext cx="26091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You create a playlist on Spotify and invite your friends to join it</a:t>
            </a:r>
            <a:endParaRPr b="1" sz="1800">
              <a:solidFill>
                <a:srgbClr val="666666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6125" y="56425"/>
            <a:ext cx="918725" cy="91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6350" y="-33302"/>
            <a:ext cx="1083675" cy="1083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5"/>
          <p:cNvGrpSpPr/>
          <p:nvPr/>
        </p:nvGrpSpPr>
        <p:grpSpPr>
          <a:xfrm>
            <a:off x="6633300" y="1556612"/>
            <a:ext cx="2510700" cy="2030275"/>
            <a:chOff x="5216000" y="2141050"/>
            <a:chExt cx="2510700" cy="2030275"/>
          </a:xfrm>
        </p:grpSpPr>
        <p:pic>
          <p:nvPicPr>
            <p:cNvPr id="75" name="Google Shape;75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099338" y="2468825"/>
              <a:ext cx="744000" cy="7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185812" y="2141050"/>
              <a:ext cx="265150" cy="265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636375" y="2315343"/>
              <a:ext cx="512801" cy="512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5216000" y="3212825"/>
              <a:ext cx="2510700" cy="9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66666"/>
                  </a:solidFill>
                </a:rPr>
                <a:t>An algorithm populates the playlist*</a:t>
              </a:r>
              <a:endParaRPr b="1" sz="1800">
                <a:solidFill>
                  <a:srgbClr val="666666"/>
                </a:solidFill>
              </a:endParaRPr>
            </a:p>
          </p:txBody>
        </p:sp>
        <p:pic>
          <p:nvPicPr>
            <p:cNvPr id="79" name="Google Shape;79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487600" y="2141050"/>
              <a:ext cx="265150" cy="265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843350" y="2406193"/>
              <a:ext cx="512801" cy="512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15"/>
          <p:cNvGrpSpPr/>
          <p:nvPr/>
        </p:nvGrpSpPr>
        <p:grpSpPr>
          <a:xfrm>
            <a:off x="4195975" y="3012425"/>
            <a:ext cx="2609100" cy="2072850"/>
            <a:chOff x="1956975" y="2430625"/>
            <a:chExt cx="2609100" cy="207285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580625" y="2430625"/>
              <a:ext cx="641076" cy="641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918025" y="2440350"/>
              <a:ext cx="903875" cy="903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 txBox="1"/>
            <p:nvPr/>
          </p:nvSpPr>
          <p:spPr>
            <a:xfrm>
              <a:off x="1956975" y="3286675"/>
              <a:ext cx="2609100" cy="12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66666"/>
                  </a:solidFill>
                </a:rPr>
                <a:t>The algorithm learns through users’ interactions with the playlist</a:t>
              </a:r>
              <a:endParaRPr b="1" sz="1800">
                <a:solidFill>
                  <a:srgbClr val="666666"/>
                </a:solidFill>
              </a:endParaRPr>
            </a:p>
          </p:txBody>
        </p:sp>
        <p:pic>
          <p:nvPicPr>
            <p:cNvPr id="85" name="Google Shape;85;p1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350800" y="2510225"/>
              <a:ext cx="641076" cy="6410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86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0475" y="3867139"/>
            <a:ext cx="363400" cy="3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50950" y="3826975"/>
            <a:ext cx="443749" cy="44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33876" y="3271926"/>
            <a:ext cx="958626" cy="95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33970" y="3010700"/>
            <a:ext cx="443749" cy="44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792075" y="3050875"/>
            <a:ext cx="363400" cy="36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5"/>
          <p:cNvGrpSpPr/>
          <p:nvPr/>
        </p:nvGrpSpPr>
        <p:grpSpPr>
          <a:xfrm>
            <a:off x="86200" y="3324288"/>
            <a:ext cx="3105175" cy="1647775"/>
            <a:chOff x="72950" y="130725"/>
            <a:chExt cx="3105175" cy="1647775"/>
          </a:xfrm>
        </p:grpSpPr>
        <p:pic>
          <p:nvPicPr>
            <p:cNvPr id="92" name="Google Shape;9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65300" y="130725"/>
              <a:ext cx="614199" cy="614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7325" y="157750"/>
              <a:ext cx="560151" cy="56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17975" y="207525"/>
              <a:ext cx="560151" cy="560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 txBox="1"/>
            <p:nvPr/>
          </p:nvSpPr>
          <p:spPr>
            <a:xfrm>
              <a:off x="184775" y="1034500"/>
              <a:ext cx="29043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66666"/>
                  </a:solidFill>
                  <a:latin typeface="Cambria"/>
                  <a:ea typeface="Cambria"/>
                  <a:cs typeface="Cambria"/>
                  <a:sym typeface="Cambria"/>
                </a:rPr>
                <a:t>Thanks to CrowdDJ the party just got better!</a:t>
              </a:r>
              <a:endParaRPr b="1"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pic>
          <p:nvPicPr>
            <p:cNvPr id="96" name="Google Shape;96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950" y="231200"/>
              <a:ext cx="512801" cy="5128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7" name="Google Shape;97;p15"/>
          <p:cNvCxnSpPr/>
          <p:nvPr/>
        </p:nvCxnSpPr>
        <p:spPr>
          <a:xfrm>
            <a:off x="3349375" y="426075"/>
            <a:ext cx="108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/>
          <p:nvPr/>
        </p:nvCxnSpPr>
        <p:spPr>
          <a:xfrm flipH="1">
            <a:off x="7064175" y="4455825"/>
            <a:ext cx="8247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/>
          <p:nvPr/>
        </p:nvCxnSpPr>
        <p:spPr>
          <a:xfrm>
            <a:off x="6965850" y="406850"/>
            <a:ext cx="96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7938100" y="419175"/>
            <a:ext cx="12300" cy="78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78" idx="2"/>
          </p:cNvCxnSpPr>
          <p:nvPr/>
        </p:nvCxnSpPr>
        <p:spPr>
          <a:xfrm>
            <a:off x="7888650" y="3586888"/>
            <a:ext cx="300" cy="89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 flipH="1">
            <a:off x="3032575" y="4480288"/>
            <a:ext cx="11634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7395150" y="4736650"/>
            <a:ext cx="14979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*Refer to How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3078" l="0" r="0" t="3068"/>
          <a:stretch/>
        </p:blipFill>
        <p:spPr>
          <a:xfrm>
            <a:off x="212100" y="59225"/>
            <a:ext cx="1952575" cy="39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3078" l="0" r="0" t="3068"/>
          <a:stretch/>
        </p:blipFill>
        <p:spPr>
          <a:xfrm>
            <a:off x="2460238" y="59225"/>
            <a:ext cx="1952575" cy="39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b="3078" l="0" r="0" t="3068"/>
          <a:stretch/>
        </p:blipFill>
        <p:spPr>
          <a:xfrm>
            <a:off x="4708400" y="59225"/>
            <a:ext cx="1952575" cy="39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9775" y="59225"/>
            <a:ext cx="1952575" cy="39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236763" y="4240550"/>
            <a:ext cx="1903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INVITE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484925" y="4240550"/>
            <a:ext cx="1903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CREATE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733088" y="4240550"/>
            <a:ext cx="1903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INTERACT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84463" y="4240550"/>
            <a:ext cx="1903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ENGAGE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9141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B954"/>
                </a:solidFill>
              </a:rPr>
              <a:t>WHY:</a:t>
            </a:r>
            <a:endParaRPr>
              <a:solidFill>
                <a:srgbClr val="1DB954"/>
              </a:solidFill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Users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en" sz="1600">
                <a:solidFill>
                  <a:srgbClr val="EFEFEF"/>
                </a:solidFill>
              </a:rPr>
              <a:t>Solves the problem of deciding what to play and lets users focus on the event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en" sz="1600">
                <a:solidFill>
                  <a:srgbClr val="EFEFEF"/>
                </a:solidFill>
              </a:rPr>
              <a:t>Increases social interaction around music and creates fun moments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Spotify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en" sz="1600">
                <a:solidFill>
                  <a:srgbClr val="EFEFEF"/>
                </a:solidFill>
              </a:rPr>
              <a:t>Create stories around spotify =&gt; Increased brand awareness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en" sz="1600">
                <a:solidFill>
                  <a:srgbClr val="EFEFEF"/>
                </a:solidFill>
              </a:rPr>
              <a:t>Social pressure to join spotify on guests who are not customers =&gt; Growth</a:t>
            </a:r>
            <a:endParaRPr sz="1600">
              <a:solidFill>
                <a:srgbClr val="EFEFE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</a:pPr>
            <a:r>
              <a:rPr lang="en" sz="1600">
                <a:solidFill>
                  <a:srgbClr val="EFEFEF"/>
                </a:solidFill>
              </a:rPr>
              <a:t>Understand user networks within Spotify =&gt; Better recommendations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9141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B954"/>
                </a:solidFill>
                <a:latin typeface="Georgia"/>
                <a:ea typeface="Georgia"/>
                <a:cs typeface="Georgia"/>
                <a:sym typeface="Georgia"/>
              </a:rPr>
              <a:t>HOW</a:t>
            </a:r>
            <a:r>
              <a:rPr lang="en">
                <a:solidFill>
                  <a:srgbClr val="1DB954"/>
                </a:solidFill>
              </a:rPr>
              <a:t>:</a:t>
            </a:r>
            <a:endParaRPr>
              <a:solidFill>
                <a:srgbClr val="1DB954"/>
              </a:solidFill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Could build on top of existing recommender system.</a:t>
            </a:r>
            <a:endParaRPr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Collaborative Filtering</a:t>
            </a:r>
            <a:endParaRPr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Latent features in music audio</a:t>
            </a:r>
            <a:endParaRPr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Factor in additional data</a:t>
            </a:r>
            <a:endParaRPr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Ex: Start, end time and occasion will help understand changes in moods over time</a:t>
            </a:r>
            <a:endParaRPr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Song votes can help in improving personal recommendations</a:t>
            </a:r>
            <a:endParaRPr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There’s more but keeping it short for the sake of this presentation. </a:t>
            </a:r>
            <a:endParaRPr i="1" sz="1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B954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>
              <a:solidFill>
                <a:srgbClr val="1DB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