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4T08:19:26.135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3268-4C62-46ED-AE01-3B217557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E72BA-9BC2-4E99-A6D7-8E3D89559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B7F7-FE11-4D99-AE22-E74779C0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2292-24A9-49E4-80F7-CAAE0BA58FA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9B2C-86D1-45D8-B2EF-93D4636F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792A-19A8-466D-83C8-64138B1C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8AB8-3028-4428-98DE-A1DF4B12D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4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6110-FF48-43E8-8380-18834C4BD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6D878-93B1-43EF-B71C-A96AB1677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32228-6C78-40FE-87F4-AB845C77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2292-24A9-49E4-80F7-CAAE0BA58FA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2B6A-1867-4148-953F-AE2334D4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5CD4-B120-4560-A162-0BD167E8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8AB8-3028-4428-98DE-A1DF4B12D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9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CD510-E88F-4426-BCF0-55E056B69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E851D-2132-4A30-B382-981C0780F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5D255-643A-4C2D-956D-0DF66B54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2292-24A9-49E4-80F7-CAAE0BA58FA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6A4B0-7D78-4247-B6D0-FCB1920E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3294-538B-42BF-A7A9-746338CB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8AB8-3028-4428-98DE-A1DF4B12D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37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4B49-9E14-4788-947A-23B55F0A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E90D-13DD-4D27-BD63-B11EABE24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216E-3E72-4EB8-ABCE-7BDDA6D5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2292-24A9-49E4-80F7-CAAE0BA58FA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AA4A0-206C-4A6D-ABE3-0C1E6F3B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15E3-2740-4167-AB5B-B6AE27AE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8AB8-3028-4428-98DE-A1DF4B12D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91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23D22-ACC5-4570-B81D-D50D43803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A89B7-F946-4A26-B04D-FB825D744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1915C-8632-4AA8-B925-36CA703F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2292-24A9-49E4-80F7-CAAE0BA58FA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372E-5BFA-44F5-AE88-84C18D1C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25B7-540A-4887-83CE-15E46FA4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8AB8-3028-4428-98DE-A1DF4B12D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1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38BE-0B98-4B16-9730-6EA3C3DA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5415-5618-4B8D-9850-5E0C08F31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640FA-A72D-4E75-81B6-6C55C28BC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B3A73-5F11-4EAC-8F15-3CB0A561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2292-24A9-49E4-80F7-CAAE0BA58FA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68A5B-E572-4315-BFE0-2A5FC38D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C033F-6FA2-4E80-80FF-BDF6E258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8AB8-3028-4428-98DE-A1DF4B12D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48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89D6-75B0-475A-AD33-7D77BDB7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600E1-485B-458B-B2E6-18D28725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C0D58-BEE7-4F63-A53B-98441F0F9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EE36E-A585-4864-8A24-AB4EE9A62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A5954-3A2B-4DCA-BEF6-641004F10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FF78A-A6B1-46F6-987C-0643A043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2292-24A9-49E4-80F7-CAAE0BA58FA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36551-AA4E-49AA-A946-5B04D9EF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399A5-9B00-49A2-B29B-764C8DB8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8AB8-3028-4428-98DE-A1DF4B12D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64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018D-551E-409F-BBF5-DD7FF6E6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413A1-9F43-49ED-88A8-480BCE50B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2292-24A9-49E4-80F7-CAAE0BA58FA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C5035-AC60-474A-A6A9-ECB7930F7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741F3-1DF5-4B97-ABE1-08BB2CA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8AB8-3028-4428-98DE-A1DF4B12D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6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CB639-4DA0-40C1-ADC1-668BFADD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2292-24A9-49E4-80F7-CAAE0BA58FA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1737C-B716-4EDA-B2F6-5A502603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1AA52-305A-41AB-A1AF-C6FF9DA8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8AB8-3028-4428-98DE-A1DF4B12D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6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6F2D-D32A-458E-A69F-37E31351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9A80-D3D5-456B-9CB0-F7BD9028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6845A-BDA8-472F-9931-2124A687F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566E-1BC1-41B4-A4C4-A26F28FB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2292-24A9-49E4-80F7-CAAE0BA58FA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46741-74D6-4BB4-88B7-B498FB87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E249C-0484-4929-AC62-710201E7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8AB8-3028-4428-98DE-A1DF4B12D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0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97AA-AF5B-4627-9EA0-6A2AFA98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C5DE4-3E14-4DCD-A8A8-7B58AD131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07216-A173-4B34-8953-8B3FDEAB3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7565F-B12F-4F09-A7A5-6D0C39FB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2292-24A9-49E4-80F7-CAAE0BA58FA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7A89D-FB9F-4A9C-B916-ECEE2872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549A0-3E91-4941-847C-F630FC6B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48AB8-3028-4428-98DE-A1DF4B12D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44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44594-99C7-4101-8390-CAED8660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FF190-80D2-4C5C-92F8-23063929F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4CA01-0A4C-4936-A402-218D8E275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2292-24A9-49E4-80F7-CAAE0BA58FAE}" type="datetimeFigureOut">
              <a:rPr lang="en-IN" smtClean="0"/>
              <a:t>08-03-2022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E9AEB-B9E9-45EB-8706-030DAE68F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6387-4F21-42ED-B6EA-85A9B1B96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48AB8-3028-4428-98DE-A1DF4B12D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4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0A5E-9507-453F-BAED-04749B12C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114829"/>
            <a:ext cx="9144000" cy="1036638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PROBABILTY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31AAE-9512-4642-97E2-42AA59DCB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49401"/>
            <a:ext cx="9144000" cy="37084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/>
              <a:t>PROBABILTY IS A NUMBER THAT REFLECTS THE CHANCE THAT A PARTICULAR EVENT WILL OCCUR.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/>
              <a:t>PROBABILTY IS A NUMBER BETWEEN ‘0’ AND ‘1’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400" dirty="0"/>
              <a:t>0 = IMPOSSIBLE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400" dirty="0"/>
              <a:t>1= CERTAINTY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800" dirty="0"/>
              <a:t>FORMULA -: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1600" b="1" dirty="0"/>
              <a:t>PROBABILITY= WAYS/OUTCOMES                                             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lvl="1" algn="l"/>
            <a:r>
              <a:rPr lang="en-IN" sz="1600" dirty="0"/>
              <a:t>WHERE </a:t>
            </a:r>
          </a:p>
          <a:p>
            <a:pPr lvl="1" algn="l"/>
            <a:endParaRPr lang="en-IN" sz="1600" dirty="0"/>
          </a:p>
          <a:p>
            <a:pPr lvl="1" algn="l"/>
            <a:r>
              <a:rPr lang="en-IN" sz="1600" dirty="0"/>
              <a:t>WAYS- THE NUMBER OF WAYS IT CAN HAPPEN.</a:t>
            </a:r>
          </a:p>
          <a:p>
            <a:pPr lvl="1" algn="l"/>
            <a:r>
              <a:rPr lang="en-IN" sz="1600" dirty="0"/>
              <a:t>OUTCOMES- THE NUMBER OF POSSIBLE OUTCOMES.</a:t>
            </a:r>
          </a:p>
        </p:txBody>
      </p:sp>
    </p:spTree>
    <p:extLst>
      <p:ext uri="{BB962C8B-B14F-4D97-AF65-F5344CB8AC3E}">
        <p14:creationId xmlns:p14="http://schemas.microsoft.com/office/powerpoint/2010/main" val="92413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D15F-6E38-44B0-B976-B943489F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/>
              <a:t>MUTUALLY EXCLUSIVE EVENT-: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49B8-F4BC-4ABB-958A-63983D7A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THE EVENT IF THEY BOTH CAN NOT OCCUR AT THE SAME TIME IS CALLED </a:t>
            </a:r>
            <a:r>
              <a:rPr lang="en-IN" sz="1600" b="1" dirty="0"/>
              <a:t>A MUTUALLY EXCLUSIVE EVENT</a:t>
            </a:r>
            <a:r>
              <a:rPr lang="en-IN" sz="1600" dirty="0"/>
              <a:t>.</a:t>
            </a:r>
          </a:p>
          <a:p>
            <a:pPr marL="0" indent="0">
              <a:buNone/>
            </a:pPr>
            <a:r>
              <a:rPr lang="en-IN" sz="1600" dirty="0"/>
              <a:t> </a:t>
            </a:r>
          </a:p>
          <a:p>
            <a:r>
              <a:rPr lang="en-IN" sz="1600" dirty="0"/>
              <a:t>FORMULA-:  </a:t>
            </a:r>
            <a:r>
              <a:rPr lang="en-IN" sz="1600" b="1" dirty="0"/>
              <a:t>P(A OR B)= P(A)+P(B)</a:t>
            </a:r>
          </a:p>
          <a:p>
            <a:pPr marL="0" indent="0">
              <a:buNone/>
            </a:pPr>
            <a:r>
              <a:rPr lang="en-IN" sz="1600" dirty="0"/>
              <a:t>WHERE A OR B ARE TWO MUTUALLY EXCLUSIVE EVENTS.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u="sng" dirty="0"/>
              <a:t>EXAMPLE-:   </a:t>
            </a:r>
          </a:p>
          <a:p>
            <a:pPr marL="0" indent="0">
              <a:buNone/>
            </a:pPr>
            <a:r>
              <a:rPr lang="en-IN" sz="1200" dirty="0"/>
              <a:t> 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600" dirty="0"/>
              <a:t>SO THERE IS NO INTERSECTION PART BETWEEN A AND B. 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EC2E39B-A99B-40AA-81BA-66B9BFF489EC}"/>
                  </a:ext>
                </a:extLst>
              </p14:cNvPr>
              <p14:cNvContentPartPr/>
              <p14:nvPr/>
            </p14:nvContentPartPr>
            <p14:xfrm>
              <a:off x="4173520" y="38778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EC2E39B-A99B-40AA-81BA-66B9BFF489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5880" y="3769800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C47DFA4-A3D9-44CD-BEF5-A7660B9F708C}"/>
              </a:ext>
            </a:extLst>
          </p:cNvPr>
          <p:cNvSpPr/>
          <p:nvPr/>
        </p:nvSpPr>
        <p:spPr>
          <a:xfrm>
            <a:off x="2582333" y="3674533"/>
            <a:ext cx="1041040" cy="111688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3AC6070-AF9E-4FD1-A80D-C7597E431D8A}"/>
              </a:ext>
            </a:extLst>
          </p:cNvPr>
          <p:cNvSpPr/>
          <p:nvPr/>
        </p:nvSpPr>
        <p:spPr>
          <a:xfrm>
            <a:off x="4504267" y="3590227"/>
            <a:ext cx="1183533" cy="1201186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6127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790D-D173-4D88-B876-96D1A83B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/>
              <a:t>MUTUALLY INCLUSIVE/ NON- MUTUALLY EXCLUSIVE EVENTS-: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B27BE-3DF6-4B8E-8ECB-89138F51D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67" y="1602769"/>
                <a:ext cx="11285351" cy="5137078"/>
              </a:xfrm>
            </p:spPr>
            <p:txBody>
              <a:bodyPr>
                <a:normAutofit/>
              </a:bodyPr>
              <a:lstStyle/>
              <a:p>
                <a:r>
                  <a:rPr lang="en-IN" sz="1600" dirty="0"/>
                  <a:t>THIS EVENT CAN HAPPEN AT THE SAME TIME OR OCCUR IN A SINGLE TRIAL IS CALLED </a:t>
                </a:r>
                <a:r>
                  <a:rPr lang="en-IN" sz="1600" b="1" dirty="0"/>
                  <a:t>MUTUALLY INCLUSIVE EVENTS</a:t>
                </a:r>
                <a:r>
                  <a:rPr lang="en-IN" sz="1600" dirty="0"/>
                  <a:t>.</a:t>
                </a:r>
              </a:p>
              <a:p>
                <a:endParaRPr lang="en-IN" sz="1600" dirty="0"/>
              </a:p>
              <a:p>
                <a:r>
                  <a:rPr lang="en-IN" sz="1600" dirty="0"/>
                  <a:t>FORMULA-:  </a:t>
                </a:r>
                <a:r>
                  <a:rPr lang="en-IN" sz="1600" b="1" dirty="0"/>
                  <a:t>P(A OR B)= P(A)+P(B)- P(A     B)</a:t>
                </a:r>
              </a:p>
              <a:p>
                <a:pPr marL="0" indent="0">
                  <a:buNone/>
                </a:pPr>
                <a:r>
                  <a:rPr lang="en-IN" sz="1600" dirty="0"/>
                  <a:t>WHERE -:</a:t>
                </a:r>
              </a:p>
              <a:p>
                <a:pPr marL="0" indent="0">
                  <a:buNone/>
                </a:pPr>
                <a:r>
                  <a:rPr lang="en-IN" sz="1600" dirty="0"/>
                  <a:t>P(A)- PROB. OF A                          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IN" sz="1600" dirty="0"/>
                  <a:t>P(B)-PROB.  OF B                                  </a:t>
                </a:r>
              </a:p>
              <a:p>
                <a:pPr marL="0" indent="0">
                  <a:buNone/>
                </a:pPr>
                <a:r>
                  <a:rPr lang="en-IN" sz="1600" dirty="0"/>
                  <a:t>P(A </a:t>
                </a:r>
                <a14:m>
                  <m:oMath xmlns:m="http://schemas.openxmlformats.org/officeDocument/2006/math">
                    <m:r>
                      <a:rPr lang="en-IN" sz="1600" dirty="0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IN" sz="1600" dirty="0"/>
                  <a:t> B)- INTERSECTION PART / COMMON PART OF A AND B</a:t>
                </a:r>
              </a:p>
              <a:p>
                <a:pPr marL="0" indent="0">
                  <a:buNone/>
                </a:pPr>
                <a:endParaRPr lang="en-IN" sz="1600" dirty="0"/>
              </a:p>
              <a:p>
                <a:pPr marL="0" indent="0">
                  <a:buNone/>
                </a:pPr>
                <a:endParaRPr lang="en-IN" sz="1600" dirty="0"/>
              </a:p>
              <a:p>
                <a:pPr marL="0" indent="0">
                  <a:buNone/>
                </a:pPr>
                <a:r>
                  <a:rPr lang="en-IN" sz="1600" dirty="0"/>
                  <a:t>HH                                                                                     IN THE VENN DIAGRAM, THE OVERLAPPING PART = P(A</a:t>
                </a:r>
                <a14:m>
                  <m:oMath xmlns:m="http://schemas.openxmlformats.org/officeDocument/2006/math">
                    <m:r>
                      <a:rPr lang="en-IN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IN" sz="1600" b="0" i="0" dirty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IN" sz="1600" dirty="0"/>
                  <a:t>)</a:t>
                </a:r>
                <a:br>
                  <a:rPr lang="en-IN" sz="1600" dirty="0"/>
                </a:br>
                <a:r>
                  <a:rPr lang="en-IN" sz="1600" dirty="0"/>
                  <a:t>)</a:t>
                </a:r>
              </a:p>
              <a:p>
                <a:pPr marL="0" indent="0">
                  <a:buNone/>
                </a:pPr>
                <a:endParaRPr lang="en-IN" sz="1600" dirty="0"/>
              </a:p>
              <a:p>
                <a:pPr marL="0" indent="0">
                  <a:buNone/>
                </a:pPr>
                <a:r>
                  <a:rPr lang="en-IN" sz="1600" dirty="0"/>
                  <a:t> </a:t>
                </a:r>
              </a:p>
              <a:p>
                <a:endParaRPr lang="en-IN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B27BE-3DF6-4B8E-8ECB-89138F51D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67" y="1602769"/>
                <a:ext cx="11285351" cy="5137078"/>
              </a:xfrm>
              <a:blipFill>
                <a:blip r:embed="rId2"/>
                <a:stretch>
                  <a:fillRect l="-324" t="-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8FAFAC-EE6A-4B63-BFA3-B55F27610D1D}"/>
                  </a:ext>
                </a:extLst>
              </p:cNvPr>
              <p:cNvSpPr txBox="1"/>
              <p:nvPr/>
            </p:nvSpPr>
            <p:spPr>
              <a:xfrm>
                <a:off x="4233238" y="2271541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8FAFAC-EE6A-4B63-BFA3-B55F27610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38" y="2271541"/>
                <a:ext cx="209994" cy="276999"/>
              </a:xfrm>
              <a:prstGeom prst="rect">
                <a:avLst/>
              </a:prstGeom>
              <a:blipFill>
                <a:blip r:embed="rId3"/>
                <a:stretch>
                  <a:fillRect l="-20000" r="-20000" b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Picture 109">
            <a:extLst>
              <a:ext uri="{FF2B5EF4-FFF2-40B4-BE49-F238E27FC236}">
                <a16:creationId xmlns:a16="http://schemas.microsoft.com/office/drawing/2014/main" id="{D0C6C9EE-2B08-48B7-AF66-10AA68174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8" y="3965608"/>
            <a:ext cx="3950620" cy="2892392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37EC8E25-5CE5-4C71-B92B-262699FAF747}"/>
              </a:ext>
            </a:extLst>
          </p:cNvPr>
          <p:cNvSpPr txBox="1"/>
          <p:nvPr/>
        </p:nvSpPr>
        <p:spPr>
          <a:xfrm>
            <a:off x="1582220" y="52271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D24097-2BCD-41A4-B1AA-525CCB11C7F6}"/>
              </a:ext>
            </a:extLst>
          </p:cNvPr>
          <p:cNvSpPr txBox="1"/>
          <p:nvPr/>
        </p:nvSpPr>
        <p:spPr>
          <a:xfrm>
            <a:off x="3503488" y="52271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6332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8DCC7-EB2C-43CB-B1F6-886ED6C2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675205"/>
            <a:ext cx="5157787" cy="823912"/>
          </a:xfrm>
        </p:spPr>
        <p:txBody>
          <a:bodyPr/>
          <a:lstStyle/>
          <a:p>
            <a:pPr algn="ctr"/>
            <a:r>
              <a:rPr lang="en-IN" u="sng" dirty="0"/>
              <a:t>INDEPENDENT EVENT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BBC6C-CBDA-45D5-8805-DA5563DE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02769"/>
            <a:ext cx="5157787" cy="4586894"/>
          </a:xfrm>
        </p:spPr>
        <p:txBody>
          <a:bodyPr>
            <a:normAutofit/>
          </a:bodyPr>
          <a:lstStyle/>
          <a:p>
            <a:r>
              <a:rPr lang="en-IN" sz="1800" dirty="0"/>
              <a:t>TWO  EVENTS ARE INDEPENDENT IF THE OUTCOMES OR OCCURRENCE OF THE FIRST </a:t>
            </a:r>
            <a:r>
              <a:rPr lang="en-IN" sz="1800" b="1" dirty="0"/>
              <a:t>DOES NOT AFFECT </a:t>
            </a:r>
            <a:r>
              <a:rPr lang="en-IN" sz="1800" dirty="0"/>
              <a:t>THE OUTCOME OR OCCURRENCE OF THE SECOND. </a:t>
            </a:r>
          </a:p>
          <a:p>
            <a:endParaRPr lang="en-IN" sz="1800" dirty="0"/>
          </a:p>
          <a:p>
            <a:r>
              <a:rPr lang="en-IN" sz="1800" b="1" dirty="0"/>
              <a:t>P(A &amp; B)= P(A) * P(B)</a:t>
            </a:r>
          </a:p>
          <a:p>
            <a:endParaRPr lang="en-IN" sz="1800" b="1" dirty="0"/>
          </a:p>
          <a:p>
            <a:r>
              <a:rPr lang="en-IN" sz="1800" dirty="0"/>
              <a:t>EXAMPLE-  FLIP A COIN AND WE WILL GET HEAD, AGAIN WE FLIP THE SECOND COIN WE WILL GET TAIL, SO BOTH COIN DID NOT AFFECT EACH OTHER.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09EA1-1B46-40DC-AB63-05C797704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675205"/>
            <a:ext cx="5183188" cy="823912"/>
          </a:xfrm>
        </p:spPr>
        <p:txBody>
          <a:bodyPr/>
          <a:lstStyle/>
          <a:p>
            <a:pPr algn="ctr"/>
            <a:r>
              <a:rPr lang="en-IN" u="sng" dirty="0"/>
              <a:t>DEPENDENT</a:t>
            </a:r>
            <a:r>
              <a:rPr lang="en-IN" dirty="0"/>
              <a:t> </a:t>
            </a:r>
            <a:r>
              <a:rPr lang="en-IN" u="sng" dirty="0"/>
              <a:t>EVENT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0BF7E-9B44-4BEC-915D-1FC3B4C23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02769"/>
            <a:ext cx="5183188" cy="4586894"/>
          </a:xfrm>
        </p:spPr>
        <p:txBody>
          <a:bodyPr>
            <a:normAutofit/>
          </a:bodyPr>
          <a:lstStyle/>
          <a:p>
            <a:r>
              <a:rPr lang="en-IN" sz="1800" dirty="0"/>
              <a:t>TWO EVENTS ARE DEPENDENT IF THE OUTCOME OF THE FIRST EVENT </a:t>
            </a:r>
            <a:r>
              <a:rPr lang="en-IN" sz="1800" b="1" dirty="0"/>
              <a:t>AFFECTS THE OUTCOME OF THE SECOND </a:t>
            </a:r>
            <a:r>
              <a:rPr lang="en-IN" sz="1800" dirty="0"/>
              <a:t> </a:t>
            </a:r>
            <a:r>
              <a:rPr lang="en-IN" sz="1800" b="1" dirty="0"/>
              <a:t>EVENT. </a:t>
            </a:r>
          </a:p>
          <a:p>
            <a:endParaRPr lang="en-IN" sz="1800" b="1" dirty="0"/>
          </a:p>
          <a:p>
            <a:r>
              <a:rPr lang="en-IN" sz="1800" b="1" dirty="0"/>
              <a:t>P(A &amp; B)= P(A) * P(B/A)</a:t>
            </a:r>
          </a:p>
          <a:p>
            <a:r>
              <a:rPr lang="en-IN" sz="1800" b="1" dirty="0"/>
              <a:t>P(A &amp; B)= P(B) * P(A/B)</a:t>
            </a:r>
          </a:p>
          <a:p>
            <a:pPr marL="0" indent="0">
              <a:buNone/>
            </a:pPr>
            <a:endParaRPr lang="en-IN" sz="1800" b="1" dirty="0"/>
          </a:p>
          <a:p>
            <a:r>
              <a:rPr lang="en-IN" sz="1800" dirty="0"/>
              <a:t>P(A)- PROB. OF A</a:t>
            </a:r>
          </a:p>
          <a:p>
            <a:r>
              <a:rPr lang="en-IN" sz="1800" dirty="0"/>
              <a:t>P(B)- PROB. OF B</a:t>
            </a:r>
          </a:p>
          <a:p>
            <a:endParaRPr lang="en-IN" sz="1800" dirty="0"/>
          </a:p>
          <a:p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pPr marL="0" indent="0">
              <a:buNone/>
            </a:pPr>
            <a:endParaRPr lang="en-IN" sz="1800" b="1" dirty="0"/>
          </a:p>
          <a:p>
            <a:endParaRPr lang="en-IN" sz="1800" b="1" dirty="0"/>
          </a:p>
          <a:p>
            <a:endParaRPr lang="en-IN" sz="1800" b="1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93183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67F6-BCD2-46C9-AFD6-F21DC86B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u="sng" dirty="0"/>
              <a:t>CONDITIONAL PROBABILITY -: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1385E-0DB4-4D95-A7F3-1D0C4F891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Conditional probability is the probability of an event occurring given that another event has already occurred.</a:t>
                </a:r>
              </a:p>
              <a:p>
                <a:r>
                  <a:rPr lang="en-US" sz="2000" dirty="0"/>
                  <a:t>FORMULA-:</a:t>
                </a:r>
              </a:p>
              <a:p>
                <a:pPr marL="0" indent="0">
                  <a:buNone/>
                </a:pPr>
                <a:r>
                  <a:rPr lang="en-IN" sz="2000" dirty="0"/>
                  <a:t>                        </a:t>
                </a:r>
                <a:r>
                  <a:rPr lang="en-IN" sz="2000" b="1" dirty="0"/>
                  <a:t>P(A/B)= P(A</a:t>
                </a:r>
                <a14:m>
                  <m:oMath xmlns:m="http://schemas.openxmlformats.org/officeDocument/2006/math">
                    <m:r>
                      <a:rPr lang="en-US" sz="2000" b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b="1" dirty="0"/>
              </a:p>
              <a:p>
                <a:pPr marL="0" indent="0">
                  <a:buNone/>
                </a:pPr>
                <a:r>
                  <a:rPr lang="en-IN" sz="2000" b="1" dirty="0"/>
                  <a:t>                        P(B/A)= P(A</a:t>
                </a:r>
                <a14:m>
                  <m:oMath xmlns:m="http://schemas.openxmlformats.org/officeDocument/2006/math">
                    <m:r>
                      <a:rPr lang="en-US" sz="2000" b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IN" sz="20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WHERE,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:r>
                  <a:rPr lang="en-IN" sz="2000" dirty="0"/>
                  <a:t>P(A/B)</a:t>
                </a:r>
                <a:r>
                  <a:rPr lang="en-US" sz="2000" dirty="0"/>
                  <a:t> – PROB. OF A GIVE B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:r>
                  <a:rPr lang="en-IN" sz="2000" dirty="0"/>
                  <a:t>P(A</a:t>
                </a:r>
                <a14:m>
                  <m:oMath xmlns:m="http://schemas.openxmlformats.org/officeDocument/2006/math">
                    <m:r>
                      <a:rPr lang="en-US" sz="2000" b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IN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– PROB. OF A AND B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P(A)- PROB OF A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1385E-0DB4-4D95-A7F3-1D0C4F891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03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241B-D809-491E-B191-754E1B5B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u="sng" dirty="0"/>
              <a:t>BAYE’S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9A7A9-AB47-4FF8-A19B-C12F33E4F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Another way of calculating conditional probability is by using the Bayes’ theorem. The theorem can be used to determine.</a:t>
            </a:r>
          </a:p>
          <a:p>
            <a:endParaRPr lang="en-US" sz="2000" dirty="0"/>
          </a:p>
          <a:p>
            <a:r>
              <a:rPr lang="en-US" sz="2000" b="1" dirty="0"/>
              <a:t>P(A/B) = [P(B/A)*p(A)]/P(B)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conditional probability of event A, given that event B has occurred, by knowing the conditional probability of event B, </a:t>
            </a:r>
          </a:p>
          <a:p>
            <a:r>
              <a:rPr lang="en-US" sz="2000" dirty="0"/>
              <a:t>given the event A has occurred, as well as the individual probabilities of events A and B.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5324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2A5D-7439-48B4-B289-EA0EAA1D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051"/>
          </a:xfrm>
        </p:spPr>
        <p:txBody>
          <a:bodyPr>
            <a:normAutofit/>
          </a:bodyPr>
          <a:lstStyle/>
          <a:p>
            <a:r>
              <a:rPr lang="en-US" sz="2000" b="1" dirty="0"/>
              <a:t>Q.)Let X and Y are two independent events such that P(X) = 0.3 and P(Y) = 0.7. Find P(X and Y)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DFCB9-8F86-4D70-BA88-112A30B7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</a:t>
            </a:r>
          </a:p>
          <a:p>
            <a:pPr marL="0" indent="0">
              <a:buNone/>
            </a:pPr>
            <a:r>
              <a:rPr lang="en-IN" sz="2000" dirty="0"/>
              <a:t> P(X)=0.3     AND   P(Y)= 0.7</a:t>
            </a:r>
          </a:p>
          <a:p>
            <a:pPr marL="0" indent="0">
              <a:buNone/>
            </a:pPr>
            <a:r>
              <a:rPr lang="en-IN" sz="2000" dirty="0"/>
              <a:t> PUT THE VALUE IN FORMULA</a:t>
            </a:r>
          </a:p>
          <a:p>
            <a:pPr marL="0" indent="0">
              <a:buNone/>
            </a:pPr>
            <a:r>
              <a:rPr lang="en-IN" sz="2000" b="1" dirty="0"/>
              <a:t> P(A &amp; B)= P(A) * P(B)</a:t>
            </a:r>
          </a:p>
          <a:p>
            <a:pPr marL="0" indent="0">
              <a:buNone/>
            </a:pPr>
            <a:r>
              <a:rPr lang="en-IN" sz="2000" b="1" dirty="0"/>
              <a:t> </a:t>
            </a:r>
          </a:p>
          <a:p>
            <a:pPr marL="0" indent="0">
              <a:buNone/>
            </a:pPr>
            <a:r>
              <a:rPr lang="en-IN" sz="2000" dirty="0"/>
              <a:t>P(X AND Y)= 0.3 * 0.7            =</a:t>
            </a:r>
            <a:r>
              <a:rPr lang="en-IN" sz="2000" b="1" dirty="0"/>
              <a:t>0.21</a:t>
            </a:r>
            <a:r>
              <a:rPr lang="en-IN" sz="2000" dirty="0"/>
              <a:t>  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                   P(X AND Y)  =21%</a:t>
            </a:r>
          </a:p>
        </p:txBody>
      </p:sp>
    </p:spTree>
    <p:extLst>
      <p:ext uri="{BB962C8B-B14F-4D97-AF65-F5344CB8AC3E}">
        <p14:creationId xmlns:p14="http://schemas.microsoft.com/office/powerpoint/2010/main" val="44650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35A7-3BB0-4D8D-94DE-6EF7AA87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051"/>
          </a:xfrm>
        </p:spPr>
        <p:txBody>
          <a:bodyPr>
            <a:noAutofit/>
          </a:bodyPr>
          <a:lstStyle/>
          <a:p>
            <a:r>
              <a:rPr lang="en-US" sz="2400" b="1" dirty="0"/>
              <a:t>Q.) What is the probability of spinning a prime number or an odd number on a spinner numbered 1 to 8?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C9C5C-97AA-48C8-98AF-8B2A8F066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688"/>
            <a:ext cx="10515600" cy="506927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000" dirty="0"/>
              <a:t>S={1,2,3,4,5,6,7,8}              (SO THIS IS A NON-MUTUALLY EXCLUSIVE EVENT)</a:t>
            </a:r>
          </a:p>
          <a:p>
            <a:pPr marL="0" indent="0">
              <a:buNone/>
            </a:pPr>
            <a:r>
              <a:rPr lang="en-IN" sz="2000" dirty="0"/>
              <a:t>TOTAL OUTCOMES= 8</a:t>
            </a:r>
          </a:p>
          <a:p>
            <a:pPr marL="0" indent="0">
              <a:buNone/>
            </a:pPr>
            <a:r>
              <a:rPr lang="en-IN" sz="2000" dirty="0"/>
              <a:t>PRIME NUMBERS = {2,3,5,7}   P(P)= 4/8</a:t>
            </a:r>
          </a:p>
          <a:p>
            <a:pPr marL="0" indent="0">
              <a:buNone/>
            </a:pPr>
            <a:r>
              <a:rPr lang="en-IN" sz="2000" dirty="0"/>
              <a:t>ODD NUMBERS= {1,3,5,7}        P(O) = 4/8</a:t>
            </a:r>
          </a:p>
          <a:p>
            <a:pPr marL="0" indent="0">
              <a:buNone/>
            </a:pPr>
            <a:r>
              <a:rPr lang="en-IN" sz="2000" dirty="0"/>
              <a:t>P(P AND 0)= {3,5,7}                 =3/8       FORMULA- :  </a:t>
            </a:r>
            <a:r>
              <a:rPr lang="en-IN" sz="2000" b="1" dirty="0"/>
              <a:t>P(A OR B)= P(A)+P(B)- P(A     B)</a:t>
            </a:r>
          </a:p>
          <a:p>
            <a:pPr marL="0" indent="0">
              <a:buNone/>
            </a:pPr>
            <a:r>
              <a:rPr lang="en-IN" sz="2000" dirty="0"/>
              <a:t>PUT THE VALUE IN FORMULA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P(P AND O)= 4/8 + 4/8 – 3/8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P(P AND O)= </a:t>
            </a:r>
            <a:r>
              <a:rPr lang="en-IN" sz="2000" b="1" dirty="0"/>
              <a:t>5/8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071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A4F6-1A2B-4C2B-8CEC-CE92B7D9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958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Q.)For numbers, one to nine, find the probability of getting a number  2  or no.  less than 4?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5798-9024-43A3-995C-949F8C637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3873"/>
            <a:ext cx="10515600" cy="52030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TOTAL NUMBERS- {1,2,3,4,5,6,7,8,9}</a:t>
            </a:r>
          </a:p>
          <a:p>
            <a:pPr marL="0" indent="0">
              <a:buNone/>
            </a:pPr>
            <a:r>
              <a:rPr lang="en-IN" sz="2000" dirty="0"/>
              <a:t>PROBABILITY OF GETTING NO 2  P(2)= 1/9</a:t>
            </a:r>
          </a:p>
          <a:p>
            <a:pPr marL="0" indent="0">
              <a:buNone/>
            </a:pPr>
            <a:r>
              <a:rPr lang="en-IN" sz="2000" dirty="0"/>
              <a:t>PROBABILITY OF GETTING LESS THAN 4 P(&lt;4)= 3/9</a:t>
            </a:r>
          </a:p>
          <a:p>
            <a:pPr marL="0" indent="0">
              <a:buNone/>
            </a:pPr>
            <a:r>
              <a:rPr lang="en-IN" sz="2000" dirty="0"/>
              <a:t>PROB. OF BOTH AT SAME TIME = 1/9      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FORMULA= :  </a:t>
            </a:r>
            <a:r>
              <a:rPr lang="en-IN" sz="2000" b="1" dirty="0"/>
              <a:t>P(A OR B)= P(A)+P(B)- P(A     B)</a:t>
            </a:r>
          </a:p>
          <a:p>
            <a:pPr marL="0" indent="0">
              <a:buNone/>
            </a:pPr>
            <a:r>
              <a:rPr lang="en-IN" sz="2000" dirty="0"/>
              <a:t>SO</a:t>
            </a:r>
          </a:p>
          <a:p>
            <a:pPr marL="0" indent="0">
              <a:buNone/>
            </a:pPr>
            <a:r>
              <a:rPr lang="en-IN" sz="2000" dirty="0"/>
              <a:t>P(2 AND &lt;4) = 1/9+3/9-1/9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P(2 AND &lt;4)</a:t>
            </a:r>
            <a:r>
              <a:rPr lang="en-IN" sz="2000" b="1" dirty="0"/>
              <a:t>= </a:t>
            </a:r>
            <a:r>
              <a:rPr lang="en-IN" sz="2000" dirty="0"/>
              <a:t>3/9 OR 1/3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40800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</TotalTime>
  <Words>860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PROBABILTY</vt:lpstr>
      <vt:lpstr>MUTUALLY EXCLUSIVE EVENT-:</vt:lpstr>
      <vt:lpstr>MUTUALLY INCLUSIVE/ NON- MUTUALLY EXCLUSIVE EVENTS-:</vt:lpstr>
      <vt:lpstr>PowerPoint Presentation</vt:lpstr>
      <vt:lpstr>CONDITIONAL PROBABILITY -:</vt:lpstr>
      <vt:lpstr>BAYE’S THEOREM</vt:lpstr>
      <vt:lpstr>Q.)Let X and Y are two independent events such that P(X) = 0.3 and P(Y) = 0.7. Find P(X and Y)</vt:lpstr>
      <vt:lpstr>Q.) What is the probability of spinning a prime number or an odd number on a spinner numbered 1 to 8?</vt:lpstr>
      <vt:lpstr>Q.)For numbers, one to nine, find the probability of getting a number  2  or no.  less than 4?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PROBABILTY</dc:title>
  <dc:creator>DELL</dc:creator>
  <cp:lastModifiedBy>Anand Ameta</cp:lastModifiedBy>
  <cp:revision>35</cp:revision>
  <dcterms:created xsi:type="dcterms:W3CDTF">2022-03-04T07:56:51Z</dcterms:created>
  <dcterms:modified xsi:type="dcterms:W3CDTF">2022-03-08T07:27:05Z</dcterms:modified>
</cp:coreProperties>
</file>