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501" r:id="rId3"/>
    <p:sldId id="2147470502" r:id="rId4"/>
    <p:sldId id="2147470487" r:id="rId5"/>
    <p:sldId id="2147470506" r:id="rId6"/>
    <p:sldId id="2147470507" r:id="rId7"/>
    <p:sldId id="2147470508" r:id="rId8"/>
    <p:sldId id="2147470509" r:id="rId9"/>
    <p:sldId id="2147470494" r:id="rId10"/>
    <p:sldId id="2147470504" r:id="rId11"/>
    <p:sldId id="2147470505" r:id="rId12"/>
    <p:sldId id="2147470497" r:id="rId13"/>
    <p:sldId id="2147470498" r:id="rId14"/>
    <p:sldId id="2147470500" r:id="rId15"/>
    <p:sldId id="214747049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M.Tech/MCA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Review II</a:t>
            </a:r>
          </a:p>
          <a:p>
            <a:pPr algn="ctr"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Anandam Paul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70637-64B7-8784-2291-CB3DADAB5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6EAE88-26D2-7E45-8994-936DBB9A70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8"/>
            <a:ext cx="10624338" cy="4722077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Model Development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Baseline: CNN for initial event detection.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Advanced: CNN + Vision Transformer (ViT) hybrid → best accuracy.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Experimental: CNN + ViT + RNN for sequence-based event analysis.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Reporting &amp; Insights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Lightweight LLM integration to generate match summaries.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Highlight team strengths, weaknesses, and key match events.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B43C1-08F8-4679-7F2F-B0A9CB82451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26DC2A4-EC31-D0E7-B2E0-5E020A19F73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DC9F4A-9FB4-5575-CD90-9BBD0E72CFAF}"/>
              </a:ext>
            </a:extLst>
          </p:cNvPr>
          <p:cNvSpPr txBox="1"/>
          <p:nvPr/>
        </p:nvSpPr>
        <p:spPr>
          <a:xfrm>
            <a:off x="2196548" y="57036"/>
            <a:ext cx="9995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702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909CE6-32FE-AE02-4BD6-C8ECEAA9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983872-77EA-FA77-1A0C-98F50C97E8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5936" y="1281157"/>
            <a:ext cx="10624338" cy="4672381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</a:rPr>
              <a:t>Deployment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Interactive </a:t>
            </a:r>
            <a:r>
              <a:rPr lang="en-US" sz="2400" b="0" dirty="0" err="1">
                <a:solidFill>
                  <a:srgbClr val="5583D1"/>
                </a:solidFill>
              </a:rPr>
              <a:t>Streamlit</a:t>
            </a:r>
            <a:r>
              <a:rPr lang="en-US" sz="2400" b="0" dirty="0">
                <a:solidFill>
                  <a:srgbClr val="5583D1"/>
                </a:solidFill>
              </a:rPr>
              <a:t> frontend for real-time visualization.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</a:rPr>
              <a:t>Display predictions, metrics, and generated reports.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AB1968-C856-E195-3147-BEACB4BCA47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AB38278-00C4-D50A-DE1A-8988702721BC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452EB3-220C-B941-2F83-F7A977942A32}"/>
              </a:ext>
            </a:extLst>
          </p:cNvPr>
          <p:cNvSpPr txBox="1"/>
          <p:nvPr/>
        </p:nvSpPr>
        <p:spPr>
          <a:xfrm>
            <a:off x="2574235" y="0"/>
            <a:ext cx="9617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86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Removed duplicates &amp; standardized image size.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Normalized pixel values for consistency.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Applied augmentation (flip, rotate, brightness).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Split data into train, validation, and test sets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Data preprocessing &amp; EDA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2693505" y="57036"/>
            <a:ext cx="949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</a:t>
            </a:r>
            <a:r>
              <a:rPr lang="en-US" sz="1800" b="1" i="1" dirty="0" err="1">
                <a:solidFill>
                  <a:srgbClr val="FFFFFF"/>
                </a:solidFill>
              </a:rPr>
              <a:t>Inteligence</a:t>
            </a:r>
            <a:r>
              <a:rPr lang="en-US" sz="1800" b="1" i="1" dirty="0">
                <a:solidFill>
                  <a:srgbClr val="FFFFFF"/>
                </a:solidFill>
              </a:rPr>
              <a:t> for </a:t>
            </a:r>
            <a:r>
              <a:rPr lang="en-US" sz="1800" b="1" i="1" dirty="0" err="1">
                <a:solidFill>
                  <a:srgbClr val="FFFFFF"/>
                </a:solidFill>
              </a:rPr>
              <a:t>football:Deep</a:t>
            </a:r>
            <a:r>
              <a:rPr lang="en-US" sz="1800" b="1" i="1" dirty="0">
                <a:solidFill>
                  <a:srgbClr val="FFFFFF"/>
                </a:solidFill>
              </a:rPr>
              <a:t> learning based image analysis with automated reporting</a:t>
            </a:r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E7B675-E694-7663-D55C-2461C40B8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E433592-8155-CD6F-B5E3-78AB52F31D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Algorithms: CNN,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CNN+ViT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CNN+VIT+RNN hybrid.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Tools: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PyTorch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Matplotlib.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Metrics: Accuracy, Precision, Recall, F1-score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243BDD-B44E-04F0-FA93-336DD2FFA77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Approach/Algorithms/Tools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4963133-FFA1-7CF4-9FAD-E6A120EF423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A3EC9D-D5AF-E54C-A3D0-5E42F32DC03B}"/>
              </a:ext>
            </a:extLst>
          </p:cNvPr>
          <p:cNvSpPr txBox="1"/>
          <p:nvPr/>
        </p:nvSpPr>
        <p:spPr>
          <a:xfrm>
            <a:off x="2941983" y="57036"/>
            <a:ext cx="92500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Visual </a:t>
            </a:r>
            <a:r>
              <a:rPr lang="en-US" sz="1800" b="1" i="1" dirty="0" err="1">
                <a:solidFill>
                  <a:srgbClr val="FFFFFF"/>
                </a:solidFill>
              </a:rPr>
              <a:t>Inteligence</a:t>
            </a:r>
            <a:r>
              <a:rPr lang="en-US" sz="1800" b="1" i="1" dirty="0">
                <a:solidFill>
                  <a:srgbClr val="FFFFFF"/>
                </a:solidFill>
              </a:rPr>
              <a:t>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94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9A058-E477-163A-1B3E-61A05B0F3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69BAD7-4402-029D-94EE-84728E7A1B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Literature review completed.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Dataset collected, preprocessed.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Baseline CNN trained.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CNN+ViT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hybrid tested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CNN+ViT+RNN in progress.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+ LLM-based reporting integrated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F67352-6E77-1E87-24B7-ED7906E0679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Project plan/</a:t>
            </a:r>
            <a:r>
              <a:rPr lang="fr-FR" sz="3600" b="1" dirty="0" err="1">
                <a:solidFill>
                  <a:srgbClr val="5B9BD5">
                    <a:lumMod val="50000"/>
                  </a:srgbClr>
                </a:solidFill>
              </a:rPr>
              <a:t>milestones</a:t>
            </a: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 </a:t>
            </a:r>
            <a:r>
              <a:rPr lang="fr-FR" sz="3600" b="1">
                <a:solidFill>
                  <a:srgbClr val="5B9BD5">
                    <a:lumMod val="50000"/>
                  </a:srgbClr>
                </a:solidFill>
              </a:rPr>
              <a:t>progress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F4198-C244-16A7-B796-A2E4B5EA6A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C26B487-77E4-5D5B-7416-E64E3C867A98}"/>
              </a:ext>
            </a:extLst>
          </p:cNvPr>
          <p:cNvSpPr txBox="1"/>
          <p:nvPr/>
        </p:nvSpPr>
        <p:spPr>
          <a:xfrm>
            <a:off x="3061253" y="57036"/>
            <a:ext cx="91307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</a:t>
            </a:r>
            <a:r>
              <a:rPr lang="en-US" b="1" i="1" dirty="0" err="1">
                <a:solidFill>
                  <a:srgbClr val="FFFFFF"/>
                </a:solidFill>
              </a:rPr>
              <a:t>Inteligence</a:t>
            </a:r>
            <a:r>
              <a:rPr lang="en-US" b="1" i="1" dirty="0">
                <a:solidFill>
                  <a:srgbClr val="FFFFFF"/>
                </a:solidFill>
              </a:rPr>
              <a:t> for Football: Deep Learning Based Image Analysis with automated reporting</a:t>
            </a:r>
          </a:p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10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5BBC5-46B5-0DF4-A2AC-5289D2957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7872131-A6C0-4ECF-9994-EA002B6EA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 Collection → Preprocessing &amp; EDA → Model Training (CNN,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RNN) → Evaluation → LLM Integration → Visualization (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>
                <a:solidFill>
                  <a:srgbClr val="5583D1"/>
                </a:solidFill>
                <a:latin typeface="+mn-lt"/>
              </a:rPr>
              <a:t> UI)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EA9949-295E-B2C7-8E3A-639B0AD48F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fr-FR" sz="3600" b="1" dirty="0">
                <a:solidFill>
                  <a:srgbClr val="5B9BD5">
                    <a:lumMod val="50000"/>
                  </a:srgbClr>
                </a:solidFill>
              </a:rPr>
              <a:t>Pipeline structure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C3477A6-BED1-8211-5527-9030F1E8694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B5AC1E1-8B68-1019-1B7A-0CF7BDC8B3EC}"/>
              </a:ext>
            </a:extLst>
          </p:cNvPr>
          <p:cNvSpPr txBox="1"/>
          <p:nvPr/>
        </p:nvSpPr>
        <p:spPr>
          <a:xfrm>
            <a:off x="2832653" y="57036"/>
            <a:ext cx="9359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</a:t>
            </a:r>
            <a:r>
              <a:rPr lang="en-US" b="1" i="1" dirty="0" err="1">
                <a:solidFill>
                  <a:srgbClr val="FFFFFF"/>
                </a:solidFill>
              </a:rPr>
              <a:t>Inteligence</a:t>
            </a:r>
            <a:r>
              <a:rPr lang="en-US" b="1" i="1" dirty="0">
                <a:solidFill>
                  <a:srgbClr val="FFFFFF"/>
                </a:solidFill>
              </a:rPr>
              <a:t> for Football: Deep Learning Based Image Analysis with automated reporting</a:t>
            </a:r>
            <a:endParaRPr lang="en-US" sz="1800" b="1" i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3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5084235"/>
          </a:xfrm>
        </p:spPr>
        <p:txBody>
          <a:bodyPr numCol="1"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Football matches produce massive visual data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Manual analysis is slow and biased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Deep learning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Analysis 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Converts images into match insights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Solution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2743201" y="57036"/>
            <a:ext cx="9448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02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Ai systems for football analysis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Detect key events automatically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different deep learning models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Generate simple match reports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Show team strengths and weaknesses</a:t>
            </a:r>
          </a:p>
          <a:p>
            <a:pPr>
              <a:lnSpc>
                <a:spcPct val="10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Scalable Framework</a:t>
            </a:r>
          </a:p>
          <a:p>
            <a:pPr>
              <a:lnSpc>
                <a:spcPct val="10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2998381" y="57036"/>
            <a:ext cx="9193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prstClr val="white"/>
                </a:solidFill>
                <a:cs typeface="Calibri" panose="020F0502020204030204" pitchFamily="34" charset="0"/>
              </a:rPr>
              <a:t>Visual Intelligence for Football: Deep Learning-based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71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3131" y="1299499"/>
            <a:ext cx="10624338" cy="444565"/>
          </a:xfrm>
        </p:spPr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Source: Kaggle Football Image Segmentation dataset.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Contains players in all positions from multiple angles.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Pixel-level masks for players, ball, and field regions.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Supports tasks like detection, identifying key events, and performance analysis.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1: Dataset Collection &amp; Annotation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F466C-DC08-2D86-AD17-BFD41C0CA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5B4F34A-4022-F080-2653-7356C95340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Remove unwanted/duplicate images.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Standardize image size and normalize pixel values.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Data augmentation: rotation, flipping, brightness variation.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Extract meaningful features for event classification.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6FB5C7-79FC-4153-A127-A5F472AC767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2: Preprocessing &amp; Feature Extraction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A6B01EC-F06D-8407-F171-D4F9092A3DA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57722565-6A44-14F8-2D33-251FFBAE2BC0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544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9839A-DC0B-CAA6-71FB-2433EEA91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05D0E72-8C72-1712-03A7-8A304EE60F8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Baseline: CNN for simple event recognition.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Hybrid: CNN + Vision Transformer (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) → improved accuracy.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Experimental: CNN + </a:t>
            </a:r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ViT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 + RNN for sequential event modeling.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Evaluation metrics: Accuracy, Precision, Recall, F1-score.</a:t>
            </a:r>
            <a:endParaRPr lang="en-US" sz="2400" b="0" dirty="0">
              <a:solidFill>
                <a:srgbClr val="242424"/>
              </a:solidFill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2FE396-4392-7A16-09B2-01564D78ECD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3: Deep Learning Architectures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FA171B-EDD9-7BF9-46D2-A0BC6B690B1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D911C64-7A18-391C-E21F-DDAA7122ADE3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0282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B5B95-E33C-BA2D-AA3D-1D8F8284E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A95F364-DBF6-16F5-126D-7FDA5C0B84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Integrate a lightweight LLM with event detection models.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Convert detected events into natural-language summaries.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Reports highlight team strengths, weaknesses, and match flow.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Future: Multilingual reports &amp; fan engagement features.</a:t>
            </a:r>
          </a:p>
          <a:p>
            <a:endParaRPr lang="en-US" sz="2400" b="0" i="0" dirty="0">
              <a:solidFill>
                <a:srgbClr val="242424"/>
              </a:solidFill>
              <a:effectLst/>
              <a:highlight>
                <a:srgbClr val="FFFFFF"/>
              </a:highlight>
              <a:latin typeface="+mn-lt"/>
            </a:endParaRPr>
          </a:p>
          <a:p>
            <a:pPr lvl="1"/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DD31D3-8610-56A7-7DD8-CBCE242DE4B9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4: LLM Integration for Reporting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1F8D820-A5B2-757A-C97B-F86790A5D11A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06CC1C7-912C-3C35-0D8E-39B757403B1C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58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00B67-BE3D-F127-CA22-49A977F6F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C47033-EFC8-7015-D9F7-A0E17FBE77C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sz="2400" b="0" dirty="0" err="1">
                <a:solidFill>
                  <a:srgbClr val="242424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242424"/>
                </a:solidFill>
                <a:latin typeface="+mn-lt"/>
              </a:rPr>
              <a:t>-based user interface.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Display classified events (goals, fouls, passes) with images and timelines.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Show evaluation metrics (confusion matrix, performance graphs).</a:t>
            </a:r>
          </a:p>
          <a:p>
            <a:endParaRPr lang="en-US" sz="2400" b="0" dirty="0">
              <a:solidFill>
                <a:srgbClr val="242424"/>
              </a:solidFill>
              <a:latin typeface="+mn-lt"/>
            </a:endParaRPr>
          </a:p>
          <a:p>
            <a:r>
              <a:rPr lang="en-US" sz="2400" b="0" dirty="0">
                <a:solidFill>
                  <a:srgbClr val="242424"/>
                </a:solidFill>
                <a:latin typeface="+mn-lt"/>
              </a:rPr>
              <a:t>Generate LLM-based match reports within the UI.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D12918-35C9-0B1F-B963-B72FDF3AC977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Module 5: Visualization &amp; Insights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51C269B-83FE-12CC-4187-11C6BBCA887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3D5D998-9B36-069C-0642-DB15A913FF0E}"/>
              </a:ext>
            </a:extLst>
          </p:cNvPr>
          <p:cNvSpPr txBox="1"/>
          <p:nvPr/>
        </p:nvSpPr>
        <p:spPr>
          <a:xfrm>
            <a:off x="2395331" y="0"/>
            <a:ext cx="9640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Visual Intelligence for football 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504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Dataset Preparation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Football Image Segmentation dataset from Kaggle.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Images annotated with masks for players, ball, and field regions.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Preprocessing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Image cleaning, resizing, normalization.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Data augmentation (flipping, rotation, brightness adjustments).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Methodology/Modeling Plan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2633871" y="57036"/>
            <a:ext cx="9558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V</a:t>
            </a:r>
            <a:r>
              <a:rPr lang="en-US" sz="1800" b="1" i="1" dirty="0">
                <a:solidFill>
                  <a:srgbClr val="FFFFFF"/>
                </a:solidFill>
              </a:rPr>
              <a:t>isual Intelligence for football: Deep Learning based image analysis with automated reporting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440</TotalTime>
  <Words>775</Words>
  <Application>Microsoft Office PowerPoint</Application>
  <PresentationFormat>Widescreen</PresentationFormat>
  <Paragraphs>125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Anandam</dc:creator>
  <cp:lastModifiedBy>Anandam Paul</cp:lastModifiedBy>
  <cp:revision>16</cp:revision>
  <dcterms:created xsi:type="dcterms:W3CDTF">2024-05-13T10:33:11Z</dcterms:created>
  <dcterms:modified xsi:type="dcterms:W3CDTF">2025-09-30T05:44:50Z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