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502" r:id="rId7"/>
    <p:sldId id="2147470503" r:id="rId8"/>
    <p:sldId id="2147470496" r:id="rId9"/>
    <p:sldId id="2147470504" r:id="rId10"/>
    <p:sldId id="2147470505" r:id="rId11"/>
    <p:sldId id="2147470497" r:id="rId12"/>
    <p:sldId id="2147470491" r:id="rId13"/>
    <p:sldId id="2147470487" r:id="rId14"/>
    <p:sldId id="2147470498" r:id="rId15"/>
    <p:sldId id="2147470499" r:id="rId16"/>
    <p:sldId id="2147470500" r:id="rId17"/>
    <p:sldId id="214747050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0"/>
            <a:ext cx="12254538" cy="6898127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Anandam Paul (T-8635)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83208"/>
              </p:ext>
            </p:extLst>
          </p:nvPr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58F06-7F7F-A18E-7070-E36B3B8C0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C5C6DF-1CB3-2B65-9F5D-0A70B519C0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999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Over reliance on video based analytics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High Cost of Deployment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Lack of fast solutions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No integration with LLMs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Need for Lightweight Solutions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95232-40D2-9424-6F05-A12052B233D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RESEARCH GAP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2237EF-5DB6-E99D-C649-7DF856C671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0D7835A-904D-0DA7-5C4F-EF81FF329A0C}"/>
              </a:ext>
            </a:extLst>
          </p:cNvPr>
          <p:cNvSpPr txBox="1"/>
          <p:nvPr/>
        </p:nvSpPr>
        <p:spPr>
          <a:xfrm>
            <a:off x="2912165" y="57036"/>
            <a:ext cx="9279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01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216667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b="0" dirty="0"/>
              <a:t>Football Player Segmentation- </a:t>
            </a:r>
          </a:p>
          <a:p>
            <a:pPr>
              <a:lnSpc>
                <a:spcPct val="100000"/>
              </a:lnSpc>
            </a:pPr>
            <a:r>
              <a:rPr lang="en-US" b="0" dirty="0"/>
              <a:t>      Focused on player detection and segmentation in football.</a:t>
            </a:r>
          </a:p>
          <a:p>
            <a:pPr>
              <a:lnSpc>
                <a:spcPct val="100000"/>
              </a:lnSpc>
            </a:pPr>
            <a:r>
              <a:rPr lang="en-US" b="0" dirty="0"/>
              <a:t>      Includes players in all positions from various angles.</a:t>
            </a:r>
          </a:p>
          <a:p>
            <a:pPr>
              <a:lnSpc>
                <a:spcPct val="100000"/>
              </a:lnSpc>
            </a:pPr>
            <a:r>
              <a:rPr lang="en-US" b="0" dirty="0"/>
              <a:t>      Pixel-level masks indicate player location and boundaries.</a:t>
            </a:r>
          </a:p>
          <a:p>
            <a:pPr>
              <a:lnSpc>
                <a:spcPct val="100000"/>
              </a:lnSpc>
            </a:pPr>
            <a:r>
              <a:rPr lang="en-US" b="0" dirty="0"/>
              <a:t>      Useful for training deep learning models.</a:t>
            </a:r>
          </a:p>
          <a:p>
            <a:pPr>
              <a:lnSpc>
                <a:spcPct val="100000"/>
              </a:lnSpc>
            </a:pPr>
            <a:r>
              <a:rPr lang="en-US" b="0" dirty="0"/>
              <a:t>      Supports tracking, movement analysis, and performance metrics.</a:t>
            </a:r>
          </a:p>
          <a:p>
            <a:pPr>
              <a:lnSpc>
                <a:spcPct val="100000"/>
              </a:lnSpc>
            </a:pPr>
            <a:r>
              <a:rPr lang="en-US" b="0" dirty="0"/>
              <a:t>      Valuable for researchers, developers, and sports analysts.</a:t>
            </a:r>
            <a:endParaRPr lang="en-IN" b="0" dirty="0"/>
          </a:p>
          <a:p>
            <a:pPr marL="0" indent="0">
              <a:lnSpc>
                <a:spcPct val="100000"/>
              </a:lnSpc>
              <a:buNone/>
            </a:pPr>
            <a:r>
              <a:rPr lang="en-IN" b="0" dirty="0"/>
              <a:t>     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800" b="0" dirty="0">
              <a:solidFill>
                <a:srgbClr val="5583D1"/>
              </a:solidFill>
              <a:latin typeface="Calibri (Body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DATASET USED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2679405" y="57036"/>
            <a:ext cx="951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Calibri (Body)"/>
              </a:rPr>
              <a:t>Dataset Collection &amp; Annotation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Calibri (Body)"/>
              </a:rPr>
              <a:t>Image Preprocessing &amp; Feature Extraction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Deep Learning Architectures for Event Recognition</a:t>
            </a:r>
            <a:endParaRPr lang="en-US" dirty="0">
              <a:solidFill>
                <a:srgbClr val="5583D1"/>
              </a:solidFill>
              <a:latin typeface="Calibri (Body)"/>
            </a:endParaRP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Calibri (Body)"/>
              </a:rPr>
              <a:t>Integration of LLM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Calibri (Body)"/>
              </a:rPr>
              <a:t>Visualization and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2828261" y="57036"/>
            <a:ext cx="936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812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242424"/>
                </a:solidFill>
                <a:latin typeface="+mn-lt"/>
                <a:cs typeface="+mn-cs"/>
              </a:rPr>
              <a:t>Dataset collected from Kaggle (Football Image Segmentation dataset).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242424"/>
                </a:solidFill>
                <a:latin typeface="+mn-lt"/>
                <a:cs typeface="+mn-cs"/>
              </a:rPr>
              <a:t>Images labeled for segmentation masks highlighting players, ball, and field regions.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242424"/>
                </a:solidFill>
                <a:latin typeface="+mn-lt"/>
                <a:cs typeface="+mn-cs"/>
              </a:rPr>
              <a:t>Event categories: goals, fouls, passes, and general play actions.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242424"/>
                </a:solidFill>
                <a:latin typeface="+mn-lt"/>
                <a:cs typeface="+mn-cs"/>
              </a:rPr>
              <a:t>Train/validation/test splits prepared for robust model evaluation.</a:t>
            </a:r>
            <a:endParaRPr lang="en-US" sz="2800" b="0" dirty="0">
              <a:solidFill>
                <a:srgbClr val="242424"/>
              </a:solidFill>
              <a:highlight>
                <a:srgbClr val="FFFFFF"/>
              </a:highlight>
              <a:latin typeface="+mn-l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Dataset Collection &amp; Annotation</a:t>
            </a:r>
          </a:p>
          <a:p>
            <a:pPr lvl="0"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870791" y="57036"/>
            <a:ext cx="9321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F149B-9FD6-8E53-FD2F-666C3716F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16A9-902F-8F9D-D711-660FFE239D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Data Cleaning &amp; Normalization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242424"/>
                </a:solidFill>
                <a:latin typeface="source-serif-pro"/>
              </a:rPr>
              <a:t>Remove </a:t>
            </a:r>
            <a:r>
              <a:rPr lang="en-US" sz="2800" dirty="0">
                <a:solidFill>
                  <a:srgbClr val="242424"/>
                </a:solidFill>
                <a:latin typeface="source-serif-pro"/>
              </a:rPr>
              <a:t>unwanted images</a:t>
            </a:r>
            <a:r>
              <a:rPr lang="en-US" sz="2800" b="0" dirty="0">
                <a:solidFill>
                  <a:srgbClr val="242424"/>
                </a:solidFill>
                <a:latin typeface="source-serif-pro"/>
              </a:rPr>
              <a:t>, standardize </a:t>
            </a:r>
            <a:r>
              <a:rPr lang="en-US" sz="2800" dirty="0">
                <a:solidFill>
                  <a:srgbClr val="242424"/>
                </a:solidFill>
                <a:latin typeface="source-serif-pro"/>
              </a:rPr>
              <a:t>image size </a:t>
            </a:r>
            <a:r>
              <a:rPr lang="en-US" sz="2800" b="0" dirty="0">
                <a:solidFill>
                  <a:srgbClr val="242424"/>
                </a:solidFill>
                <a:latin typeface="source-serif-pro"/>
              </a:rPr>
              <a:t>, and scale features for consistency.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Augmentation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242424"/>
                </a:solidFill>
                <a:latin typeface="source-serif-pro"/>
              </a:rPr>
              <a:t>Apply augmentation to increase robustness.</a:t>
            </a:r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F73FE-2E10-C6BC-3F59-CF589DCDBC62}"/>
              </a:ext>
            </a:extLst>
          </p:cNvPr>
          <p:cNvSpPr txBox="1"/>
          <p:nvPr/>
        </p:nvSpPr>
        <p:spPr>
          <a:xfrm>
            <a:off x="255996" y="502545"/>
            <a:ext cx="1062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Image Preprocessing &amp; Feature Extraction</a:t>
            </a:r>
          </a:p>
          <a:p>
            <a:pPr lvl="0"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D49335-D74F-48A4-CE9D-F8B42FF9211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1B567C-4FEE-15A2-8950-502ECC57E527}"/>
              </a:ext>
            </a:extLst>
          </p:cNvPr>
          <p:cNvSpPr txBox="1"/>
          <p:nvPr/>
        </p:nvSpPr>
        <p:spPr>
          <a:xfrm>
            <a:off x="2892287" y="57036"/>
            <a:ext cx="929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86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5537B-C03F-0B33-580E-15CFBF57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F8C47D-F73E-0178-795F-5A42B27646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Model Selection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242424"/>
                </a:solidFill>
                <a:latin typeface="source-serif-pro"/>
              </a:rPr>
              <a:t>Use algorithms like CNN for baseline reports and Vision Transform and RNN for advanced reports.</a:t>
            </a:r>
            <a:endParaRPr lang="en-US" sz="2800" b="0" dirty="0">
              <a:solidFill>
                <a:srgbClr val="242424"/>
              </a:solidFill>
              <a:latin typeface="source-serif-pr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Training &amp; Evaluation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242424"/>
                </a:solidFill>
                <a:latin typeface="source-serif-pro"/>
              </a:rPr>
              <a:t>Train models on the training data, tune hyperparameters, and evaluate using metrics like RMSE and accuracy.</a:t>
            </a:r>
            <a:endParaRPr lang="en-US" sz="2800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DB1A5-B094-B124-56E4-01B0D2E53D75}"/>
              </a:ext>
            </a:extLst>
          </p:cNvPr>
          <p:cNvSpPr txBox="1"/>
          <p:nvPr/>
        </p:nvSpPr>
        <p:spPr>
          <a:xfrm>
            <a:off x="255996" y="502545"/>
            <a:ext cx="10624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Deep Learning Architectures for Event Recognition</a:t>
            </a:r>
          </a:p>
          <a:p>
            <a:pPr lvl="0"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C5126D-7205-DDAF-1502-F6D5BE6DB00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B72243-526F-B352-6266-5774BE4447C1}"/>
              </a:ext>
            </a:extLst>
          </p:cNvPr>
          <p:cNvSpPr txBox="1"/>
          <p:nvPr/>
        </p:nvSpPr>
        <p:spPr>
          <a:xfrm>
            <a:off x="1311667" y="57036"/>
            <a:ext cx="1088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78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67D4E-CEE9-5A14-45A2-DF52C3D9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EAA5F-C356-EFB8-4DEC-D0D0D064E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b="0" dirty="0">
              <a:solidFill>
                <a:srgbClr val="1C3898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Integrate a lightweight LLM with event recognition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Translate event detections into structured natural-language reports.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Highlight team strengths, weaknesses, and current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Generate concise, dynamic match summaries.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CF391-7CAC-E321-D1BD-491EACDE46B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sv-SE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Integration of LLM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EC6F23-3278-BC18-3113-BBD02F19AED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194D7D-B1C5-F7DE-1619-60D804D62681}"/>
              </a:ext>
            </a:extLst>
          </p:cNvPr>
          <p:cNvSpPr txBox="1"/>
          <p:nvPr/>
        </p:nvSpPr>
        <p:spPr>
          <a:xfrm>
            <a:off x="2733261" y="57036"/>
            <a:ext cx="9458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31517-FC07-59FC-AFF1-51CBC548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0160B8-2E19-F17A-8D40-7596D2861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b="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Develop an interactive </a:t>
            </a:r>
            <a:r>
              <a:rPr lang="en-US" b="0" dirty="0" err="1">
                <a:solidFill>
                  <a:schemeClr val="tx1"/>
                </a:solidFill>
              </a:rPr>
              <a:t>Streamlit</a:t>
            </a:r>
            <a:r>
              <a:rPr lang="en-US" b="0" dirty="0">
                <a:solidFill>
                  <a:schemeClr val="tx1"/>
                </a:solidFill>
              </a:rPr>
              <a:t> frontend.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Display classified events (goals, fouls, passes) with images and timelines.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Show model performance using metrics (accuracy, precision, recall, confusion matrix).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</a:rPr>
              <a:t>Generate and present LLM-based match reports directly in the </a:t>
            </a:r>
            <a:r>
              <a:rPr lang="en-US" b="0" dirty="0" err="1">
                <a:solidFill>
                  <a:schemeClr val="tx1"/>
                </a:solidFill>
              </a:rPr>
              <a:t>Streamlit</a:t>
            </a:r>
            <a:r>
              <a:rPr lang="en-US" b="0" dirty="0">
                <a:solidFill>
                  <a:schemeClr val="tx1"/>
                </a:solidFill>
              </a:rPr>
              <a:t> web page.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488-FECF-3524-846C-159B2987CA5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Visualization and Insights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D1682F-46DE-2016-FB7D-2CD5D77209E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DDA6CC-BD78-59DD-3287-8FFD0C07CA4C}"/>
              </a:ext>
            </a:extLst>
          </p:cNvPr>
          <p:cNvSpPr txBox="1"/>
          <p:nvPr/>
        </p:nvSpPr>
        <p:spPr>
          <a:xfrm>
            <a:off x="2941983" y="57036"/>
            <a:ext cx="9250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97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5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Football matches produce massive visual data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Manual analysis is slow and biased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Deep learning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Analysis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Converts images into match insights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Solution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2743201" y="57036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 Ai systems for football analysis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Detect key events automatically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Compare different deep learning models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Generate simple match reports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Show team strengths and weaknesses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Framework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2998381" y="57036"/>
            <a:ext cx="919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461083" cy="44239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Applications → Event detection, match reporting, performance review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Users → Teams, coaches, analysts, media, fans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Technology Focus → Deep learning models, LLM-based reporting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Future Expansion → Real-time video analysis, multilingual summaries, fan engagement platforms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Training &amp; Research → Academic projects, sports analytics, AI in media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1222745" y="57036"/>
            <a:ext cx="10969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Zheng, F.; Al-Hamid, D. Z.; Chong, P. H. J.; Yang, C.; Li, X. J. (2025). A Review of Computer Vision Technology for Football Videos.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Seweryn, K.;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Chęć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G.;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Łukasik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S.;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Wróblewska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 (2024). Improving Object Detection Quality in Football Through Super-Resolution.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2621619" y="0"/>
            <a:ext cx="9570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47730-CC54-5C9C-0829-F5492DB34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15424-D11A-A6BC-5438-219ADB4C83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An Image is Worth 16×16 Words: Transformers for Image Recognition at Scale —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Dosovitskiy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A.; Kolesnikov, A.; Beyer, L.; Weissenborn, D.; Zhai, X.;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Unterthiner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T.; Dehghani, M.;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Minderer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M.;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Heigold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G.; Gelly, S. (2021).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Detecting and Tracking Player in Football Videos Using Two-Stage Mask R-CNN Approach — Husein, A. M.;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Chalvin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;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Kalvintirta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Ciptady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; Raymond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Suryadi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; Mawaddah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Harahap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(2023)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E90F9-FD9C-1F54-F262-DE4AF85CC2B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D4F66A-6083-DDFE-EA4E-0CC5FFFB00D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3EAE69-CEFE-9BE4-CD21-4F8AABF1A3F3}"/>
              </a:ext>
            </a:extLst>
          </p:cNvPr>
          <p:cNvSpPr txBox="1"/>
          <p:nvPr/>
        </p:nvSpPr>
        <p:spPr>
          <a:xfrm>
            <a:off x="2902226" y="57035"/>
            <a:ext cx="928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</a:t>
            </a:r>
            <a:r>
              <a:rPr lang="en-US" b="1" i="1" dirty="0">
                <a:solidFill>
                  <a:srgbClr val="FFFFFF"/>
                </a:solidFill>
                <a:cs typeface="Calibri" panose="020F0502020204030204" pitchFamily="34" charset="0"/>
              </a:rPr>
              <a:t>ed reporting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0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2B65E-8904-A15E-E112-85AEAE3D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5B8F5F-C2A6-D336-4F90-00E2E91806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4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Wang, J.; Zhang, Y.; Li, X.; Huang, Z.; Yu, X. (2024).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SportsMetrics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: Blending Text and Numerical Data to Understand Information Fusion in Large Language Models.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Xia, H.; Yang, Z.; Zou, J.; Tracy, R.; Wang, Y.; Lu, C.; Lai, C.; He, Y.; Shao, X.; Xie, Z.; Wang, Y.; Shen, W.; Chen, H. (2024). SPORTU: A Comprehensive Sports Understanding Benchmark for Multimodal Large Language Models.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A4C70-C6DA-2C34-C018-B52994C573F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0ACEE3-E85D-FC8C-5431-7F303EEF3AB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58B6915-044E-5A8E-FA07-D49C56FE955C}"/>
              </a:ext>
            </a:extLst>
          </p:cNvPr>
          <p:cNvSpPr txBox="1"/>
          <p:nvPr/>
        </p:nvSpPr>
        <p:spPr>
          <a:xfrm>
            <a:off x="2613992" y="57035"/>
            <a:ext cx="957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9997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</a:rPr>
              <a:t>Computer Vision in Football Videos (Zheng et al., 2025) – Reviews state-of-the-art CV techniques for analyzing football matches, including tracking, detection, and event recognition.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</a:rPr>
              <a:t>Super-Resolution for Football Object Detection (Seweryn et al., 2024) – Improves detection quality by applying super-resolution techniques to football video frames before detection.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Vision Transformers (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Dosovitskiy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et al., 2021) – Proposes the Transformer architecture for image recognition, showing images can be treated as sequences of patches for high accuracy.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2733261" y="57036"/>
            <a:ext cx="9458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567B-23C3-F27E-E9F0-A4FCAA762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7D124F-A0FD-ACA4-AFB6-9D0A2375C3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99972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b="0" dirty="0"/>
              <a:t>Two-Stage Mask R-CNN for Player Tracking (Husein et al., 2023) – Uses a two-stage Mask R-CNN to detect and track football players accurately in video footage.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CoSportsMetrics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(Wang et al., 2024) – Explores how combining text and numerical sports data improves information fusion in large language models.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SPORTU Benchmark (Xia et al., 2024) – Introduces a multimodal dataset to evaluate sports understanding in large language models using text, images, and video.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F5008E-315F-04DE-AFCA-6F2F58538E7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B1FD42-312C-C0D3-F77B-F0BF288367F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AF454B-6CEC-B2B1-0682-911444AB4735}"/>
              </a:ext>
            </a:extLst>
          </p:cNvPr>
          <p:cNvSpPr txBox="1"/>
          <p:nvPr/>
        </p:nvSpPr>
        <p:spPr>
          <a:xfrm>
            <a:off x="2882348" y="57036"/>
            <a:ext cx="9309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3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1118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Anandam Paul</cp:lastModifiedBy>
  <cp:revision>21</cp:revision>
  <dcterms:created xsi:type="dcterms:W3CDTF">2024-05-13T10:33:11Z</dcterms:created>
  <dcterms:modified xsi:type="dcterms:W3CDTF">2025-09-14T10:28:40Z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