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513" r:id="rId2"/>
    <p:sldId id="2147470504" r:id="rId3"/>
    <p:sldId id="2147470505" r:id="rId4"/>
    <p:sldId id="2147470494" r:id="rId5"/>
    <p:sldId id="2147470487" r:id="rId6"/>
    <p:sldId id="2147470506" r:id="rId7"/>
    <p:sldId id="2147470507" r:id="rId8"/>
    <p:sldId id="2147470508" r:id="rId9"/>
    <p:sldId id="2147470509" r:id="rId10"/>
    <p:sldId id="2147470497" r:id="rId11"/>
    <p:sldId id="2147470514" r:id="rId12"/>
    <p:sldId id="2147470518" r:id="rId13"/>
    <p:sldId id="2147470515" r:id="rId14"/>
    <p:sldId id="2147470517" r:id="rId15"/>
    <p:sldId id="2147470519" r:id="rId16"/>
    <p:sldId id="2147470520" r:id="rId17"/>
    <p:sldId id="2147470499" r:id="rId18"/>
    <p:sldId id="2147470502" r:id="rId19"/>
    <p:sldId id="2147470511" r:id="rId20"/>
    <p:sldId id="2147470510" r:id="rId21"/>
    <p:sldId id="2147470503" r:id="rId22"/>
    <p:sldId id="214747051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MTech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4699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VIT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III</a:t>
            </a:r>
          </a:p>
          <a:p>
            <a:pPr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Visual Intelligence for Football: Deep Learning-based Image Analysis with Automated Reporting</a:t>
            </a: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Anandam Paul</a:t>
            </a: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(T8635)</a:t>
            </a:r>
          </a:p>
          <a:p>
            <a:pPr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896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  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 </a:t>
            </a:r>
            <a:r>
              <a:rPr lang="en-US" sz="2400" dirty="0"/>
              <a:t>Overall Performance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0" dirty="0"/>
              <a:t>Training Duration: 769.3 minutes</a:t>
            </a:r>
          </a:p>
          <a:p>
            <a:r>
              <a:rPr lang="en-US" sz="2400" b="0" dirty="0"/>
              <a:t>Best Model: </a:t>
            </a:r>
            <a:r>
              <a:rPr lang="en-US" b="0" dirty="0"/>
              <a:t>CNN+VIT+RNN</a:t>
            </a:r>
            <a:endParaRPr lang="en-US" sz="2400" b="0" dirty="0"/>
          </a:p>
          <a:p>
            <a:r>
              <a:rPr lang="en-US" sz="2400" b="0" dirty="0"/>
              <a:t>Best Weighted F1 Score: 0.9060</a:t>
            </a:r>
          </a:p>
          <a:p>
            <a:r>
              <a:rPr lang="en-US" sz="2400" b="0" dirty="0"/>
              <a:t>Final Training Accuracy: </a:t>
            </a:r>
            <a:r>
              <a:rPr lang="en-US" sz="2400" dirty="0"/>
              <a:t>98.01%</a:t>
            </a:r>
          </a:p>
          <a:p>
            <a:r>
              <a:rPr lang="en-US" sz="2400" b="0" dirty="0"/>
              <a:t>Final Validation Accuracy: </a:t>
            </a:r>
            <a:r>
              <a:rPr lang="en-US" sz="2400" dirty="0"/>
              <a:t>90.62%</a:t>
            </a:r>
          </a:p>
          <a:p>
            <a:r>
              <a:rPr lang="en-US" sz="2400" b="0" dirty="0"/>
              <a:t>Final Validation Loss: 0.6827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9AD50B-FAFD-B473-3AD1-AE9BC60C8154}"/>
              </a:ext>
            </a:extLst>
          </p:cNvPr>
          <p:cNvSpPr txBox="1"/>
          <p:nvPr/>
        </p:nvSpPr>
        <p:spPr>
          <a:xfrm>
            <a:off x="2753140" y="0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Visual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3ED96-D386-6438-8284-C302BFDBB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7D8AEA-C860-D533-C705-79BD76D0EA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4FD1ED-537F-BED8-5446-2D45B2E1106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8510F0-2241-62CB-9AB7-DBCABF99FA8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F8C115-901E-C039-A368-6E666C47FF92}"/>
              </a:ext>
            </a:extLst>
          </p:cNvPr>
          <p:cNvSpPr txBox="1"/>
          <p:nvPr/>
        </p:nvSpPr>
        <p:spPr>
          <a:xfrm>
            <a:off x="2753140" y="0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Visual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  <p:pic>
        <p:nvPicPr>
          <p:cNvPr id="7" name="Picture 6" descr="A graph of a bar graph&#10;&#10;AI-generated content may be incorrect.">
            <a:extLst>
              <a:ext uri="{FF2B5EF4-FFF2-40B4-BE49-F238E27FC236}">
                <a16:creationId xmlns:a16="http://schemas.microsoft.com/office/drawing/2014/main" id="{C5A4F640-A48D-E191-5BD2-9B043E3EA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357" y="1948539"/>
            <a:ext cx="8229616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18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B5B94-E558-740F-EB56-8CE0F161A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884E7A-E41B-73A5-3B4A-9ADBED4820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893473-D810-001F-79C9-EC2C31F4AC3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D71F05-04C6-88CC-F61B-5FFCF305FA9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734CA1-240F-59D9-9B7E-B4C50FA3DC5D}"/>
              </a:ext>
            </a:extLst>
          </p:cNvPr>
          <p:cNvSpPr txBox="1"/>
          <p:nvPr/>
        </p:nvSpPr>
        <p:spPr>
          <a:xfrm>
            <a:off x="2753140" y="0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Visual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  <p:pic>
        <p:nvPicPr>
          <p:cNvPr id="8" name="Picture 7" descr="A table of numbers and letters&#10;&#10;AI-generated content may be incorrect.">
            <a:extLst>
              <a:ext uri="{FF2B5EF4-FFF2-40B4-BE49-F238E27FC236}">
                <a16:creationId xmlns:a16="http://schemas.microsoft.com/office/drawing/2014/main" id="{70A2A61B-BBB2-E99F-D5BB-5351BEEF7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39" y="1346625"/>
            <a:ext cx="9568668" cy="50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32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E2DB1-B3E4-314B-3AFE-A64387728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799C68-5092-C8ED-69C0-F656557FA5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021604" cy="486832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A19E7-CD1D-AE85-32D6-B8F9C3AD329A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…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CB94E-A41A-EFAF-234F-88224BFF6F9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3AD5FF-B83A-D24F-1A16-2A1AB52DD5D5}"/>
              </a:ext>
            </a:extLst>
          </p:cNvPr>
          <p:cNvSpPr txBox="1"/>
          <p:nvPr/>
        </p:nvSpPr>
        <p:spPr>
          <a:xfrm>
            <a:off x="2753140" y="0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Visual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  <p:pic>
        <p:nvPicPr>
          <p:cNvPr id="9" name="Picture 8" descr="A graph with orange and blue lines&#10;&#10;AI-generated content may be incorrect.">
            <a:extLst>
              <a:ext uri="{FF2B5EF4-FFF2-40B4-BE49-F238E27FC236}">
                <a16:creationId xmlns:a16="http://schemas.microsoft.com/office/drawing/2014/main" id="{F71B1ED6-8282-0D84-6ACE-43ED1A15B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4" y="1314100"/>
            <a:ext cx="4822370" cy="42726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B28159-30C3-9EE6-2462-09D0E6690B8F}"/>
              </a:ext>
            </a:extLst>
          </p:cNvPr>
          <p:cNvSpPr txBox="1"/>
          <p:nvPr/>
        </p:nvSpPr>
        <p:spPr>
          <a:xfrm>
            <a:off x="5845629" y="1524000"/>
            <a:ext cx="56231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It shows how my model’s performance </a:t>
            </a:r>
          </a:p>
          <a:p>
            <a:r>
              <a:rPr lang="en-US" dirty="0"/>
              <a:t>improved over 20 epochs.</a:t>
            </a:r>
          </a:p>
          <a:p>
            <a:endParaRPr lang="en-US" dirty="0"/>
          </a:p>
          <a:p>
            <a:r>
              <a:rPr lang="en-US" dirty="0"/>
              <a:t>Two lines:</a:t>
            </a:r>
          </a:p>
          <a:p>
            <a:r>
              <a:rPr lang="en-US" dirty="0"/>
              <a:t>Blue: Validation Accuracy (how many predictions were correct).</a:t>
            </a:r>
          </a:p>
          <a:p>
            <a:r>
              <a:rPr lang="en-US" dirty="0"/>
              <a:t>Orange: Weighted F1 (balances precision and recall).</a:t>
            </a:r>
          </a:p>
          <a:p>
            <a:endParaRPr lang="en-US" dirty="0"/>
          </a:p>
          <a:p>
            <a:r>
              <a:rPr lang="en-US" dirty="0"/>
              <a:t>Both lines go up and stabilize near 90%, meaning the model learned well and didn’t overfit.</a:t>
            </a:r>
          </a:p>
        </p:txBody>
      </p:sp>
    </p:spTree>
    <p:extLst>
      <p:ext uri="{BB962C8B-B14F-4D97-AF65-F5344CB8AC3E}">
        <p14:creationId xmlns:p14="http://schemas.microsoft.com/office/powerpoint/2010/main" val="2453276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46ABA-2063-3271-7DDF-BFE8E9D7C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2FD266-1D9E-B67D-07ED-DBE9A0F61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86832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23A404-97B2-96FD-F4CA-16244157016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…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62FC56-55A9-A569-3BF5-39995141925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98301E-106E-171C-22E3-7A40BDF86F0C}"/>
              </a:ext>
            </a:extLst>
          </p:cNvPr>
          <p:cNvSpPr txBox="1"/>
          <p:nvPr/>
        </p:nvSpPr>
        <p:spPr>
          <a:xfrm>
            <a:off x="2753140" y="0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Visual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  <p:pic>
        <p:nvPicPr>
          <p:cNvPr id="7" name="Picture 6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733BB357-DBA5-A180-CF52-94524862C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41" y="1365692"/>
            <a:ext cx="4920343" cy="43792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98B36D-2B0C-EE41-DA19-EDF2090280A0}"/>
              </a:ext>
            </a:extLst>
          </p:cNvPr>
          <p:cNvSpPr txBox="1"/>
          <p:nvPr/>
        </p:nvSpPr>
        <p:spPr>
          <a:xfrm>
            <a:off x="5845629" y="1524000"/>
            <a:ext cx="56231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 vs Validation Loss</a:t>
            </a:r>
          </a:p>
          <a:p>
            <a:endParaRPr lang="en-US" b="1" dirty="0"/>
          </a:p>
          <a:p>
            <a:r>
              <a:rPr lang="en-US" b="1" dirty="0"/>
              <a:t>What it shows:</a:t>
            </a:r>
            <a:r>
              <a:rPr lang="en-US" dirty="0"/>
              <a:t> How much error the model made during training and validation.</a:t>
            </a:r>
          </a:p>
          <a:p>
            <a:endParaRPr lang="en-US" dirty="0"/>
          </a:p>
          <a:p>
            <a:r>
              <a:rPr lang="en-US" b="1" dirty="0"/>
              <a:t>Two lines: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Train Loss:</a:t>
            </a:r>
            <a:r>
              <a:rPr lang="en-US" dirty="0"/>
              <a:t> Goes down as the model learns.</a:t>
            </a:r>
          </a:p>
          <a:p>
            <a:pPr lvl="1"/>
            <a:r>
              <a:rPr lang="en-US" b="1" dirty="0"/>
              <a:t>Validation Loss:</a:t>
            </a:r>
            <a:r>
              <a:rPr lang="en-US" dirty="0"/>
              <a:t> Also goes down and stays close to train loss.</a:t>
            </a:r>
          </a:p>
          <a:p>
            <a:pPr lvl="1"/>
            <a:endParaRPr lang="en-US" dirty="0"/>
          </a:p>
          <a:p>
            <a:r>
              <a:rPr lang="en-US" dirty="0"/>
              <a:t>No big gap → model generalizes well (not overfitting).</a:t>
            </a:r>
          </a:p>
          <a:p>
            <a:r>
              <a:rPr lang="en-US" dirty="0"/>
              <a:t>Loss decreased consistently and stayed stable, showing good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86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8ADC8-AAAF-A1E7-3E22-0E54E5CB0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252F11-06D9-00DC-0720-5C2552D814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C276F5-688F-1C76-1C42-922E6A4DACEE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52815D-CFA8-C416-F6D7-DF154FC3BCBD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D8F50-FF1E-FA29-84CD-E707F8FFA413}"/>
              </a:ext>
            </a:extLst>
          </p:cNvPr>
          <p:cNvSpPr txBox="1"/>
          <p:nvPr/>
        </p:nvSpPr>
        <p:spPr>
          <a:xfrm>
            <a:off x="2753140" y="0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Visual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  <p:pic>
        <p:nvPicPr>
          <p:cNvPr id="8" name="Picture 7" descr="A screenshot of a football game&#10;&#10;AI-generated content may be incorrect.">
            <a:extLst>
              <a:ext uri="{FF2B5EF4-FFF2-40B4-BE49-F238E27FC236}">
                <a16:creationId xmlns:a16="http://schemas.microsoft.com/office/drawing/2014/main" id="{B93022FE-B9BC-8AD2-4EA8-5B1EF12C8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2" y="1556657"/>
            <a:ext cx="10546337" cy="45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46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3CA7B-D060-90F5-4E44-27C96CA97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8EBE9D-C037-8B13-18D9-839278940D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29959-BE5B-8CC0-8BCF-307B65F1B59E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C9BC2D-9D29-8FAF-7258-48CF990EE27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1B107C-EB56-8321-A264-5B6383D60750}"/>
              </a:ext>
            </a:extLst>
          </p:cNvPr>
          <p:cNvSpPr txBox="1"/>
          <p:nvPr/>
        </p:nvSpPr>
        <p:spPr>
          <a:xfrm>
            <a:off x="2753140" y="0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Visual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  <p:pic>
        <p:nvPicPr>
          <p:cNvPr id="7" name="Picture 6" descr="A screenshot of a sports game&#10;&#10;AI-generated content may be incorrect.">
            <a:extLst>
              <a:ext uri="{FF2B5EF4-FFF2-40B4-BE49-F238E27FC236}">
                <a16:creationId xmlns:a16="http://schemas.microsoft.com/office/drawing/2014/main" id="{19917D2C-5BA1-1E05-B41E-D31631A6B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71219"/>
            <a:ext cx="9100457" cy="471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30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/>
              <a:t>This project demonstrates an AI system that can analyze football images and generate clear, human-readable match summaries. The system can be extended to real-time video analysis, automated player performance tracking, predictive match insights, and richer tactical commentary in future making it a powerful tool for enhancing how we watch, understand, and enjoy football. Overall, this work highlights the potential of AI to transform sports data into meaningful stories.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Conclusion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4C00A1B-DEAC-9735-C76E-7AB09E8D72B5}"/>
              </a:ext>
            </a:extLst>
          </p:cNvPr>
          <p:cNvSpPr txBox="1"/>
          <p:nvPr/>
        </p:nvSpPr>
        <p:spPr>
          <a:xfrm>
            <a:off x="2842591" y="0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Visual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56F40-96CC-DEF8-9EB7-14523723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03C842-0779-BE44-EECA-2F2EE3FA73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VIT Chennai – for curriculum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LTI Mindtree – for platform and resources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SME Melvin Sir – for mentorship and insights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Dataset &amp; tool creators – for resources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Friends &amp; family – for motivation and encouragement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DE408-8E1E-6FA2-7CC4-7953936B171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Acknowledgement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AC8EE7-5ED3-D96C-9268-8B7B9A5D057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712B67E-630B-74F2-6EBD-8DE97A78199C}"/>
              </a:ext>
            </a:extLst>
          </p:cNvPr>
          <p:cNvSpPr txBox="1"/>
          <p:nvPr/>
        </p:nvSpPr>
        <p:spPr>
          <a:xfrm>
            <a:off x="2941983" y="57036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Visual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CE5A4-1ACD-3C9E-39CE-5A4C5996B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733482-F103-6EE6-AD46-0DD9F67776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108" y="1310975"/>
            <a:ext cx="10865891" cy="469226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0" dirty="0">
                <a:solidFill>
                  <a:srgbClr val="5583D1"/>
                </a:solidFill>
              </a:rPr>
              <a:t>Zheng, F.; Al-Hamid, D. Z.; Chong, P. H. J.; Yang, C.; Li, X. J. (2025). A Review of Computer Vision Technology for Football Videos.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0" dirty="0">
                <a:solidFill>
                  <a:srgbClr val="5583D1"/>
                </a:solidFill>
              </a:rPr>
              <a:t>Seweryn, K.; Chęć, G.; Łukasik, S.; Wróblewska, A. (2024). Improving Object Detection Quality in Football Through Super-Resolution.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0" dirty="0">
                <a:solidFill>
                  <a:srgbClr val="5583D1"/>
                </a:solidFill>
              </a:rPr>
              <a:t>An Image is Worth 16×16 Words: Transformers for Image Recognition at Scale — Dosovitskiy, A.; Kolesnikov, A.; Beyer, L.; Weissenborn, D.; Zhai, X.; Unterthiner, T.; Dehghani, M.; Minderer, M.; Heigold, G.; Gelly, S. (2021).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2400" b="0" dirty="0">
              <a:solidFill>
                <a:srgbClr val="5583D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 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795A5-B92A-50F1-740A-A9A967CE1C6C}"/>
              </a:ext>
            </a:extLst>
          </p:cNvPr>
          <p:cNvSpPr txBox="1"/>
          <p:nvPr/>
        </p:nvSpPr>
        <p:spPr>
          <a:xfrm>
            <a:off x="554170" y="373337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Reference…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DE9DBE-C6E0-AB6E-F2C1-78EEEBB43B90}"/>
              </a:ext>
            </a:extLst>
          </p:cNvPr>
          <p:cNvCxnSpPr>
            <a:cxnSpLocks/>
          </p:cNvCxnSpPr>
          <p:nvPr/>
        </p:nvCxnSpPr>
        <p:spPr>
          <a:xfrm>
            <a:off x="638718" y="1201695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195199-2BB9-C55F-75F4-64D808FFC95E}"/>
              </a:ext>
            </a:extLst>
          </p:cNvPr>
          <p:cNvSpPr txBox="1"/>
          <p:nvPr/>
        </p:nvSpPr>
        <p:spPr>
          <a:xfrm>
            <a:off x="2941983" y="57036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Visual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1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5084235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Football matches produce massive visual data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Manual analysis is slow and biased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Deep learning 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Analysis 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Converts images into match insights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Scalable Solution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2743201" y="57036"/>
            <a:ext cx="9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Visual Intelligence for Football: Deep Learning-based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E18CA-49C1-E149-0812-0E2639DB8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67272A-FE2D-D8A0-6627-E0550748D9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400" b="0" dirty="0">
                <a:solidFill>
                  <a:srgbClr val="5583D1"/>
                </a:solidFill>
              </a:rPr>
              <a:t>Detecting and Tracking Player in Football Videos Using Two-Stage Mask R-CNN Approach — Husein, A. M.; Chalvin; Kalvintirta Ciptady; Raymond Suryadi; Mawaddah Harahap (2023)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endParaRPr lang="en-US" sz="2400" b="0" dirty="0">
              <a:solidFill>
                <a:srgbClr val="5583D1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400" b="0" dirty="0">
                <a:solidFill>
                  <a:srgbClr val="5583D1"/>
                </a:solidFill>
              </a:rPr>
              <a:t>Wang, J.; Zhang, Y.; Li, X.; Huang, Z.; Yu, X. (2024). SportsMetrics: Blending Text and Numerical Data to Understand Information Fusion in Large Language Models.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endParaRPr lang="en-US" sz="2400" b="0" dirty="0">
              <a:solidFill>
                <a:srgbClr val="5583D1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400" b="0" dirty="0">
                <a:solidFill>
                  <a:srgbClr val="5583D1"/>
                </a:solidFill>
              </a:rPr>
              <a:t>Xia, H.; Yang, Z.; Zou, J.; Tracy, R.; Wang, Y.; Lu, C.; Lai, C.; He, Y.; Shao, X.; Xie, Z.; Wang, Y.; Shen, W.; Chen, H. (2024). SPORTU: A Comprehensive Sports Understanding Benchmark for Multimodal Large Language Models.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22B29-EEE2-5116-2D10-1857687C22B7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Reference…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20EC91-F7FF-F0A5-51E5-AED40FCD4C2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C1060CF-3BAF-C447-1449-CAC851472F65}"/>
              </a:ext>
            </a:extLst>
          </p:cNvPr>
          <p:cNvSpPr txBox="1"/>
          <p:nvPr/>
        </p:nvSpPr>
        <p:spPr>
          <a:xfrm>
            <a:off x="2941983" y="57036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Visual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C1BA9-EED8-0553-15DB-7AC5ADC07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E11D5E-73A6-DACE-A314-51CBCF3D39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108" y="1310975"/>
            <a:ext cx="10865891" cy="469226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Zheng et al., 2025 – Computer Vision in Football Videos. Reviews state-of-the-art CV techniques for analyzing football matches, including tracking, detection, and event recognition.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Seweryn et al., 2024 – Super-Resolution for Football Object Detection. Improves detection quality by applying super-resolution techniques to football video frames before detection.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Dosovitskiy et al., 2021 – Vision Transformers. Proposes the Transformer architecture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for image recognition, treating images as sequences of patches for high accuracy.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 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CD0F3-77A2-E482-9F59-462941CA9EFC}"/>
              </a:ext>
            </a:extLst>
          </p:cNvPr>
          <p:cNvSpPr txBox="1"/>
          <p:nvPr/>
        </p:nvSpPr>
        <p:spPr>
          <a:xfrm>
            <a:off x="554170" y="373337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Reference…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328B9-B5B2-A4C8-C436-49616B481A74}"/>
              </a:ext>
            </a:extLst>
          </p:cNvPr>
          <p:cNvCxnSpPr>
            <a:cxnSpLocks/>
          </p:cNvCxnSpPr>
          <p:nvPr/>
        </p:nvCxnSpPr>
        <p:spPr>
          <a:xfrm>
            <a:off x="638718" y="1201695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E96C34-B06E-814D-72EC-EF1F6BBFAA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BC4C1-B9C6-6B7A-D86C-4FC99433B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6F7A55-476D-0F9D-3CC3-4DBFA18075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Husein et al., 2023 – Two-Stage Mask R-CNN for Player Tracking. Uses a two-stage Mask R-CNN to detect and track football players accurately in video footage.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Wang et al., 2024 – </a:t>
            </a: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CoSportsMetrics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. Explores how combining text and numerical sports data improves information fusion in large language models.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Xia et al., 2024 – SPORTU Benchmark. Introduces a multimodal dataset to evaluate sports understanding in large language models using text, images, and video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BD06F-0138-DB51-FBD6-CD47E148F39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Reference…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A5A259-8E64-664D-3068-4CA141D5242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1BCD3D-260A-4C35-5C7A-B1F6CEA20C48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1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Build Ai systems for football analysis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Detect key football events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Use deep learning models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Generate simple reports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Scalable Framework</a:t>
            </a:r>
          </a:p>
          <a:p>
            <a:pPr>
              <a:lnSpc>
                <a:spcPct val="100000"/>
              </a:lnSpc>
            </a:pP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2998381" y="57036"/>
            <a:ext cx="9193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Visual Intelligence for Football: Deep Learning-based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7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Manual match analysis is slow, labor-intensive, and subjective.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Existing AI tools rely mostly on video data, not static images.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Coaches and analysts face delays in obtaining clear insights.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Sports websites lack quick summaries for commentary 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Problem Statement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712BDC-D0C6-4C50-50D9-8723102EDF2E}"/>
              </a:ext>
            </a:extLst>
          </p:cNvPr>
          <p:cNvSpPr txBox="1"/>
          <p:nvPr/>
        </p:nvSpPr>
        <p:spPr>
          <a:xfrm>
            <a:off x="2941983" y="57036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Visual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3439929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0" dirty="0">
                <a:solidFill>
                  <a:srgbClr val="5583D1"/>
                </a:solidFill>
                <a:latin typeface="Calibri (Body)"/>
              </a:rPr>
              <a:t>Dataset Collection &amp; Annotation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0" dirty="0">
                <a:solidFill>
                  <a:srgbClr val="5583D1"/>
                </a:solidFill>
                <a:latin typeface="Calibri (Body)"/>
              </a:rPr>
              <a:t>Image Preprocessing &amp; Feature Extraction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0" dirty="0"/>
              <a:t>Deep Learning Architectures for Event Recognition</a:t>
            </a:r>
            <a:endParaRPr lang="en-US" b="0" dirty="0">
              <a:solidFill>
                <a:srgbClr val="5583D1"/>
              </a:solidFill>
              <a:latin typeface="Calibri (Body)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0" dirty="0">
                <a:solidFill>
                  <a:srgbClr val="5583D1"/>
                </a:solidFill>
                <a:latin typeface="Calibri (Body)"/>
              </a:rPr>
              <a:t>Integration of LLM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0" dirty="0">
                <a:solidFill>
                  <a:srgbClr val="5583D1"/>
                </a:solidFill>
                <a:latin typeface="Calibri (Body)"/>
              </a:rPr>
              <a:t>Visualization and Insights</a:t>
            </a:r>
          </a:p>
          <a:p>
            <a:pPr marL="0" indent="0">
              <a:buNone/>
            </a:pPr>
            <a:endParaRPr lang="en-US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58435B-4CAE-CC9D-A004-2E838C4A4794}"/>
              </a:ext>
            </a:extLst>
          </p:cNvPr>
          <p:cNvSpPr txBox="1"/>
          <p:nvPr/>
        </p:nvSpPr>
        <p:spPr>
          <a:xfrm>
            <a:off x="2941983" y="57036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Visual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583D1"/>
                </a:solidFill>
                <a:latin typeface="+mn-lt"/>
              </a:rPr>
              <a:t>Dataset Preparation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Football Image Segmentation dataset from Kaggle.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Images annotated with masks for players, ball, and field regions.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583D1"/>
                </a:solidFill>
                <a:latin typeface="+mn-lt"/>
              </a:rPr>
              <a:t>Preprocessing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Image cleaning, resizing, normalization.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Data augmentation (flipping, rotation, brightness adjustments).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2633871" y="57036"/>
            <a:ext cx="955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V</a:t>
            </a:r>
            <a:r>
              <a:rPr lang="en-US" sz="1800" b="1" i="1" dirty="0">
                <a:solidFill>
                  <a:srgbClr val="FFFFFF"/>
                </a:solidFill>
              </a:rPr>
              <a:t>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0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70637-64B7-8784-2291-CB3DADAB5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6EAE88-26D2-7E45-8994-936DBB9A70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8"/>
            <a:ext cx="10624338" cy="472207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583D1"/>
                </a:solidFill>
              </a:rPr>
              <a:t>Model Development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Baseline: CNN for initial event detection.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Advanced: CNN + Vision Transformer (ViT) hybrid → best accuracy.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Experimental: CNN + ViT + RNN for sequence-based event analysis.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583D1"/>
                </a:solidFill>
              </a:rPr>
              <a:t>Reporting &amp; Insights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Lightweight LLM integration to generate match summaries.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Highlight team strengths, weaknesses, and key match events.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B43C1-08F8-4679-7F2F-B0A9CB82451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6DC2A4-EC31-D0E7-B2E0-5E020A19F73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DC9F4A-9FB4-5575-CD90-9BBD0E72CFAF}"/>
              </a:ext>
            </a:extLst>
          </p:cNvPr>
          <p:cNvSpPr txBox="1"/>
          <p:nvPr/>
        </p:nvSpPr>
        <p:spPr>
          <a:xfrm>
            <a:off x="2196548" y="57036"/>
            <a:ext cx="999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V</a:t>
            </a:r>
            <a:r>
              <a:rPr lang="en-US" sz="1800" b="1" i="1" dirty="0">
                <a:solidFill>
                  <a:srgbClr val="FFFFFF"/>
                </a:solidFill>
              </a:rPr>
              <a:t>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2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09CE6-32FE-AE02-4BD6-C8ECEAA92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983872-77EA-FA77-1A0C-98F50C97E8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5936" y="1281157"/>
            <a:ext cx="10624338" cy="467238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583D1"/>
                </a:solidFill>
              </a:rPr>
              <a:t>Deployment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Interactive </a:t>
            </a:r>
            <a:r>
              <a:rPr lang="en-US" sz="2400" b="0" dirty="0" err="1">
                <a:solidFill>
                  <a:srgbClr val="5583D1"/>
                </a:solidFill>
              </a:rPr>
              <a:t>Streamlit</a:t>
            </a:r>
            <a:r>
              <a:rPr lang="en-US" sz="2400" b="0" dirty="0">
                <a:solidFill>
                  <a:srgbClr val="5583D1"/>
                </a:solidFill>
              </a:rPr>
              <a:t> frontend for real-time visualization.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Display predictions, metrics, and generated reports.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B1968-C856-E195-3147-BEACB4BCA476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B38278-00C4-D50A-DE1A-8988702721BC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9452EB3-220C-B941-2F83-F7A977942A32}"/>
              </a:ext>
            </a:extLst>
          </p:cNvPr>
          <p:cNvSpPr txBox="1"/>
          <p:nvPr/>
        </p:nvSpPr>
        <p:spPr>
          <a:xfrm>
            <a:off x="2574235" y="0"/>
            <a:ext cx="961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V</a:t>
            </a:r>
            <a:r>
              <a:rPr lang="en-US" sz="1800" b="1" i="1" dirty="0">
                <a:solidFill>
                  <a:srgbClr val="FFFFFF"/>
                </a:solidFill>
              </a:rPr>
              <a:t>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244998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 Algorithms: </a:t>
            </a:r>
            <a:endParaRPr lang="en-IN" sz="2400" dirty="0"/>
          </a:p>
          <a:p>
            <a:r>
              <a:rPr lang="en-IN" sz="2400" b="0" dirty="0"/>
              <a:t>CNN (</a:t>
            </a:r>
            <a:r>
              <a:rPr lang="en-IN" sz="2400" b="0" dirty="0" err="1"/>
              <a:t>ResNet</a:t>
            </a:r>
            <a:r>
              <a:rPr lang="en-IN" sz="2400" b="0" dirty="0"/>
              <a:t>): Extract spatial features from images</a:t>
            </a:r>
          </a:p>
          <a:p>
            <a:r>
              <a:rPr lang="en-IN" sz="2400" b="0" dirty="0"/>
              <a:t>Vision Transformer (</a:t>
            </a:r>
            <a:r>
              <a:rPr lang="en-IN" sz="2400" b="0" dirty="0" err="1"/>
              <a:t>ViT</a:t>
            </a:r>
            <a:r>
              <a:rPr lang="en-IN" sz="2400" b="0" dirty="0"/>
              <a:t>): Capture global context</a:t>
            </a:r>
          </a:p>
          <a:p>
            <a:r>
              <a:rPr lang="en-IN" sz="2400" b="0" dirty="0"/>
              <a:t>RNN: Model temporal dependencies between events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Tools:</a:t>
            </a:r>
          </a:p>
          <a:p>
            <a:r>
              <a:rPr lang="en-IN" sz="2400" b="0" dirty="0" err="1"/>
              <a:t>Streamlit</a:t>
            </a:r>
            <a:r>
              <a:rPr lang="en-IN" sz="2400" b="0" dirty="0"/>
              <a:t>: Interactive UI for uploading images &amp; reports</a:t>
            </a:r>
          </a:p>
          <a:p>
            <a:r>
              <a:rPr lang="en-IN" sz="2400" b="0" dirty="0" err="1"/>
              <a:t>PyTorch</a:t>
            </a:r>
            <a:r>
              <a:rPr lang="en-IN" sz="2400" b="0" dirty="0"/>
              <a:t> / </a:t>
            </a:r>
            <a:r>
              <a:rPr lang="en-IN" sz="2400" b="0" dirty="0" err="1"/>
              <a:t>Torchvision</a:t>
            </a:r>
            <a:r>
              <a:rPr lang="en-IN" sz="2400" b="0" dirty="0"/>
              <a:t>: Model training</a:t>
            </a:r>
          </a:p>
          <a:p>
            <a:r>
              <a:rPr lang="en-IN" sz="2400" b="0" dirty="0"/>
              <a:t>Transformers: LLM integration</a:t>
            </a:r>
          </a:p>
          <a:p>
            <a:r>
              <a:rPr lang="en-IN" sz="2400" b="0" dirty="0"/>
              <a:t>NumPy, Pandas: Data handling &amp; </a:t>
            </a:r>
            <a:r>
              <a:rPr lang="en-IN" sz="2400" b="0" dirty="0" err="1"/>
              <a:t>preprocessinng</a:t>
            </a:r>
            <a:endParaRPr lang="en-IN" sz="24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Algorithms and Tools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2941983" y="57036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Visual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2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1333</Words>
  <Application>Microsoft Office PowerPoint</Application>
  <PresentationFormat>Widescreen</PresentationFormat>
  <Paragraphs>155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Anandam Paul</cp:lastModifiedBy>
  <cp:revision>16</cp:revision>
  <dcterms:created xsi:type="dcterms:W3CDTF">2024-05-13T10:33:11Z</dcterms:created>
  <dcterms:modified xsi:type="dcterms:W3CDTF">2025-10-13T03:19:21Z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