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95" r:id="rId3"/>
    <p:sldId id="296" r:id="rId4"/>
    <p:sldId id="297" r:id="rId5"/>
    <p:sldId id="298" r:id="rId6"/>
    <p:sldId id="299" r:id="rId7"/>
    <p:sldId id="300" r:id="rId8"/>
    <p:sldId id="301" r:id="rId9"/>
    <p:sldId id="302" r:id="rId10"/>
    <p:sldId id="303" r:id="rId11"/>
    <p:sldId id="304" r:id="rId12"/>
    <p:sldId id="305" r:id="rId13"/>
    <p:sldId id="306" r:id="rId14"/>
    <p:sldId id="307" r:id="rId15"/>
    <p:sldId id="308" r:id="rId16"/>
    <p:sldId id="309" r:id="rId17"/>
    <p:sldId id="310" r:id="rId18"/>
    <p:sldId id="311" r:id="rId19"/>
    <p:sldId id="313" r:id="rId20"/>
    <p:sldId id="31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8" d="100"/>
          <a:sy n="58" d="100"/>
        </p:scale>
        <p:origin x="268"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5273E-5680-628F-A814-54E2CFB87B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72E8FB-A905-B63E-166F-B08980290A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B80099-67F4-618F-E7AB-DBC613FD9A97}"/>
              </a:ext>
            </a:extLst>
          </p:cNvPr>
          <p:cNvSpPr>
            <a:spLocks noGrp="1"/>
          </p:cNvSpPr>
          <p:nvPr>
            <p:ph type="dt" sz="half" idx="10"/>
          </p:nvPr>
        </p:nvSpPr>
        <p:spPr/>
        <p:txBody>
          <a:bodyPr/>
          <a:lstStyle/>
          <a:p>
            <a:fld id="{48B08879-0942-4ABC-BE07-58ED6497EBEB}" type="datetimeFigureOut">
              <a:rPr lang="en-US" smtClean="0"/>
              <a:t>5/20/2024</a:t>
            </a:fld>
            <a:endParaRPr lang="en-US"/>
          </a:p>
        </p:txBody>
      </p:sp>
      <p:sp>
        <p:nvSpPr>
          <p:cNvPr id="5" name="Footer Placeholder 4">
            <a:extLst>
              <a:ext uri="{FF2B5EF4-FFF2-40B4-BE49-F238E27FC236}">
                <a16:creationId xmlns:a16="http://schemas.microsoft.com/office/drawing/2014/main" id="{1193352A-673B-35FB-B318-35B32DC402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8DE07D-8F83-B961-A528-566C79825344}"/>
              </a:ext>
            </a:extLst>
          </p:cNvPr>
          <p:cNvSpPr>
            <a:spLocks noGrp="1"/>
          </p:cNvSpPr>
          <p:nvPr>
            <p:ph type="sldNum" sz="quarter" idx="12"/>
          </p:nvPr>
        </p:nvSpPr>
        <p:spPr/>
        <p:txBody>
          <a:bodyPr/>
          <a:lstStyle/>
          <a:p>
            <a:fld id="{BF4EDEBB-DF20-432A-B91E-3B4D64891F3B}" type="slidenum">
              <a:rPr lang="en-US" smtClean="0"/>
              <a:t>‹#›</a:t>
            </a:fld>
            <a:endParaRPr lang="en-US"/>
          </a:p>
        </p:txBody>
      </p:sp>
    </p:spTree>
    <p:extLst>
      <p:ext uri="{BB962C8B-B14F-4D97-AF65-F5344CB8AC3E}">
        <p14:creationId xmlns:p14="http://schemas.microsoft.com/office/powerpoint/2010/main" val="1126760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00E83-1518-6B4A-A9FF-A7B6C7ECE9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A1876F-0F25-AE22-DFF9-C31A89AAF0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0D7207-14AE-3608-B195-CB853A8B6BEB}"/>
              </a:ext>
            </a:extLst>
          </p:cNvPr>
          <p:cNvSpPr>
            <a:spLocks noGrp="1"/>
          </p:cNvSpPr>
          <p:nvPr>
            <p:ph type="dt" sz="half" idx="10"/>
          </p:nvPr>
        </p:nvSpPr>
        <p:spPr/>
        <p:txBody>
          <a:bodyPr/>
          <a:lstStyle/>
          <a:p>
            <a:fld id="{48B08879-0942-4ABC-BE07-58ED6497EBEB}" type="datetimeFigureOut">
              <a:rPr lang="en-US" smtClean="0"/>
              <a:t>5/20/2024</a:t>
            </a:fld>
            <a:endParaRPr lang="en-US"/>
          </a:p>
        </p:txBody>
      </p:sp>
      <p:sp>
        <p:nvSpPr>
          <p:cNvPr id="5" name="Footer Placeholder 4">
            <a:extLst>
              <a:ext uri="{FF2B5EF4-FFF2-40B4-BE49-F238E27FC236}">
                <a16:creationId xmlns:a16="http://schemas.microsoft.com/office/drawing/2014/main" id="{F7BC8853-13EA-7F61-AFD4-CF83EB0DBF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BF4DDC-4779-1CBE-49B7-28D594E8A2D9}"/>
              </a:ext>
            </a:extLst>
          </p:cNvPr>
          <p:cNvSpPr>
            <a:spLocks noGrp="1"/>
          </p:cNvSpPr>
          <p:nvPr>
            <p:ph type="sldNum" sz="quarter" idx="12"/>
          </p:nvPr>
        </p:nvSpPr>
        <p:spPr/>
        <p:txBody>
          <a:bodyPr/>
          <a:lstStyle/>
          <a:p>
            <a:fld id="{BF4EDEBB-DF20-432A-B91E-3B4D64891F3B}" type="slidenum">
              <a:rPr lang="en-US" smtClean="0"/>
              <a:t>‹#›</a:t>
            </a:fld>
            <a:endParaRPr lang="en-US"/>
          </a:p>
        </p:txBody>
      </p:sp>
    </p:spTree>
    <p:extLst>
      <p:ext uri="{BB962C8B-B14F-4D97-AF65-F5344CB8AC3E}">
        <p14:creationId xmlns:p14="http://schemas.microsoft.com/office/powerpoint/2010/main" val="4046156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187DC9-CE80-BB3F-BCD6-226914BCBF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E442E1-8D66-C3AD-83E8-7EA24C0527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837419-A5A8-A509-DAE0-3014E4846AB8}"/>
              </a:ext>
            </a:extLst>
          </p:cNvPr>
          <p:cNvSpPr>
            <a:spLocks noGrp="1"/>
          </p:cNvSpPr>
          <p:nvPr>
            <p:ph type="dt" sz="half" idx="10"/>
          </p:nvPr>
        </p:nvSpPr>
        <p:spPr/>
        <p:txBody>
          <a:bodyPr/>
          <a:lstStyle/>
          <a:p>
            <a:fld id="{48B08879-0942-4ABC-BE07-58ED6497EBEB}" type="datetimeFigureOut">
              <a:rPr lang="en-US" smtClean="0"/>
              <a:t>5/20/2024</a:t>
            </a:fld>
            <a:endParaRPr lang="en-US"/>
          </a:p>
        </p:txBody>
      </p:sp>
      <p:sp>
        <p:nvSpPr>
          <p:cNvPr id="5" name="Footer Placeholder 4">
            <a:extLst>
              <a:ext uri="{FF2B5EF4-FFF2-40B4-BE49-F238E27FC236}">
                <a16:creationId xmlns:a16="http://schemas.microsoft.com/office/drawing/2014/main" id="{76C862C0-1469-DFE9-9651-8856695CD2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12C46F-2965-BA6B-1714-1295C4E70B8F}"/>
              </a:ext>
            </a:extLst>
          </p:cNvPr>
          <p:cNvSpPr>
            <a:spLocks noGrp="1"/>
          </p:cNvSpPr>
          <p:nvPr>
            <p:ph type="sldNum" sz="quarter" idx="12"/>
          </p:nvPr>
        </p:nvSpPr>
        <p:spPr/>
        <p:txBody>
          <a:bodyPr/>
          <a:lstStyle/>
          <a:p>
            <a:fld id="{BF4EDEBB-DF20-432A-B91E-3B4D64891F3B}" type="slidenum">
              <a:rPr lang="en-US" smtClean="0"/>
              <a:t>‹#›</a:t>
            </a:fld>
            <a:endParaRPr lang="en-US"/>
          </a:p>
        </p:txBody>
      </p:sp>
    </p:spTree>
    <p:extLst>
      <p:ext uri="{BB962C8B-B14F-4D97-AF65-F5344CB8AC3E}">
        <p14:creationId xmlns:p14="http://schemas.microsoft.com/office/powerpoint/2010/main" val="700104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6A676-D2BA-D1C7-B74B-0439619933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78B929-8610-396A-C29A-C27E48FB7E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46E345-09EB-76EC-6F84-F2ADD00186C8}"/>
              </a:ext>
            </a:extLst>
          </p:cNvPr>
          <p:cNvSpPr>
            <a:spLocks noGrp="1"/>
          </p:cNvSpPr>
          <p:nvPr>
            <p:ph type="dt" sz="half" idx="10"/>
          </p:nvPr>
        </p:nvSpPr>
        <p:spPr/>
        <p:txBody>
          <a:bodyPr/>
          <a:lstStyle/>
          <a:p>
            <a:fld id="{48B08879-0942-4ABC-BE07-58ED6497EBEB}" type="datetimeFigureOut">
              <a:rPr lang="en-US" smtClean="0"/>
              <a:t>5/20/2024</a:t>
            </a:fld>
            <a:endParaRPr lang="en-US"/>
          </a:p>
        </p:txBody>
      </p:sp>
      <p:sp>
        <p:nvSpPr>
          <p:cNvPr id="5" name="Footer Placeholder 4">
            <a:extLst>
              <a:ext uri="{FF2B5EF4-FFF2-40B4-BE49-F238E27FC236}">
                <a16:creationId xmlns:a16="http://schemas.microsoft.com/office/drawing/2014/main" id="{7D0EB956-CD62-8DF7-D4CA-3AC917EED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9EA6C4-AFC1-89FE-B1E4-F73128C391EF}"/>
              </a:ext>
            </a:extLst>
          </p:cNvPr>
          <p:cNvSpPr>
            <a:spLocks noGrp="1"/>
          </p:cNvSpPr>
          <p:nvPr>
            <p:ph type="sldNum" sz="quarter" idx="12"/>
          </p:nvPr>
        </p:nvSpPr>
        <p:spPr/>
        <p:txBody>
          <a:bodyPr/>
          <a:lstStyle/>
          <a:p>
            <a:fld id="{BF4EDEBB-DF20-432A-B91E-3B4D64891F3B}" type="slidenum">
              <a:rPr lang="en-US" smtClean="0"/>
              <a:t>‹#›</a:t>
            </a:fld>
            <a:endParaRPr lang="en-US"/>
          </a:p>
        </p:txBody>
      </p:sp>
    </p:spTree>
    <p:extLst>
      <p:ext uri="{BB962C8B-B14F-4D97-AF65-F5344CB8AC3E}">
        <p14:creationId xmlns:p14="http://schemas.microsoft.com/office/powerpoint/2010/main" val="106016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DEEA8-0284-5011-F98B-6B56D0931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C02DF8-C72B-35E1-CF2F-87749A3B451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AC629D-C05A-F472-E673-34AC4A8315C9}"/>
              </a:ext>
            </a:extLst>
          </p:cNvPr>
          <p:cNvSpPr>
            <a:spLocks noGrp="1"/>
          </p:cNvSpPr>
          <p:nvPr>
            <p:ph type="dt" sz="half" idx="10"/>
          </p:nvPr>
        </p:nvSpPr>
        <p:spPr/>
        <p:txBody>
          <a:bodyPr/>
          <a:lstStyle/>
          <a:p>
            <a:fld id="{48B08879-0942-4ABC-BE07-58ED6497EBEB}" type="datetimeFigureOut">
              <a:rPr lang="en-US" smtClean="0"/>
              <a:t>5/20/2024</a:t>
            </a:fld>
            <a:endParaRPr lang="en-US"/>
          </a:p>
        </p:txBody>
      </p:sp>
      <p:sp>
        <p:nvSpPr>
          <p:cNvPr id="5" name="Footer Placeholder 4">
            <a:extLst>
              <a:ext uri="{FF2B5EF4-FFF2-40B4-BE49-F238E27FC236}">
                <a16:creationId xmlns:a16="http://schemas.microsoft.com/office/drawing/2014/main" id="{1831EE83-75ED-ADFF-D19A-D8DD9AEFB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03A831-3266-33F9-D663-7AFC9A4FCB69}"/>
              </a:ext>
            </a:extLst>
          </p:cNvPr>
          <p:cNvSpPr>
            <a:spLocks noGrp="1"/>
          </p:cNvSpPr>
          <p:nvPr>
            <p:ph type="sldNum" sz="quarter" idx="12"/>
          </p:nvPr>
        </p:nvSpPr>
        <p:spPr/>
        <p:txBody>
          <a:bodyPr/>
          <a:lstStyle/>
          <a:p>
            <a:fld id="{BF4EDEBB-DF20-432A-B91E-3B4D64891F3B}" type="slidenum">
              <a:rPr lang="en-US" smtClean="0"/>
              <a:t>‹#›</a:t>
            </a:fld>
            <a:endParaRPr lang="en-US"/>
          </a:p>
        </p:txBody>
      </p:sp>
    </p:spTree>
    <p:extLst>
      <p:ext uri="{BB962C8B-B14F-4D97-AF65-F5344CB8AC3E}">
        <p14:creationId xmlns:p14="http://schemas.microsoft.com/office/powerpoint/2010/main" val="1356467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69E0A-677C-2F03-6616-F56EDB33A4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6F7B54-F007-F476-8C5B-9F19729167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E36F2D-BB52-4757-0848-E79CFA043E2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788390C-D799-493C-D5E6-58C90FD0F04A}"/>
              </a:ext>
            </a:extLst>
          </p:cNvPr>
          <p:cNvSpPr>
            <a:spLocks noGrp="1"/>
          </p:cNvSpPr>
          <p:nvPr>
            <p:ph type="dt" sz="half" idx="10"/>
          </p:nvPr>
        </p:nvSpPr>
        <p:spPr/>
        <p:txBody>
          <a:bodyPr/>
          <a:lstStyle/>
          <a:p>
            <a:fld id="{48B08879-0942-4ABC-BE07-58ED6497EBEB}" type="datetimeFigureOut">
              <a:rPr lang="en-US" smtClean="0"/>
              <a:t>5/20/2024</a:t>
            </a:fld>
            <a:endParaRPr lang="en-US"/>
          </a:p>
        </p:txBody>
      </p:sp>
      <p:sp>
        <p:nvSpPr>
          <p:cNvPr id="6" name="Footer Placeholder 5">
            <a:extLst>
              <a:ext uri="{FF2B5EF4-FFF2-40B4-BE49-F238E27FC236}">
                <a16:creationId xmlns:a16="http://schemas.microsoft.com/office/drawing/2014/main" id="{87D0390A-674D-DE89-D7F9-E8F3E3147B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D9096D-011D-FC57-8BA6-16214D1CF46D}"/>
              </a:ext>
            </a:extLst>
          </p:cNvPr>
          <p:cNvSpPr>
            <a:spLocks noGrp="1"/>
          </p:cNvSpPr>
          <p:nvPr>
            <p:ph type="sldNum" sz="quarter" idx="12"/>
          </p:nvPr>
        </p:nvSpPr>
        <p:spPr/>
        <p:txBody>
          <a:bodyPr/>
          <a:lstStyle/>
          <a:p>
            <a:fld id="{BF4EDEBB-DF20-432A-B91E-3B4D64891F3B}" type="slidenum">
              <a:rPr lang="en-US" smtClean="0"/>
              <a:t>‹#›</a:t>
            </a:fld>
            <a:endParaRPr lang="en-US"/>
          </a:p>
        </p:txBody>
      </p:sp>
    </p:spTree>
    <p:extLst>
      <p:ext uri="{BB962C8B-B14F-4D97-AF65-F5344CB8AC3E}">
        <p14:creationId xmlns:p14="http://schemas.microsoft.com/office/powerpoint/2010/main" val="678520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43C71-9869-6755-B276-FCA0C5D95C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CA0C4E-3A20-AE6C-73E0-E9B961805A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2AA914-A565-6800-596F-D292826072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D6EBF5-F19B-F633-8AFB-ADC27FFF54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9A2266-64E7-04B1-F4BD-34F041A4B6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C47DF1-26C6-2B85-1E06-882F47E653A1}"/>
              </a:ext>
            </a:extLst>
          </p:cNvPr>
          <p:cNvSpPr>
            <a:spLocks noGrp="1"/>
          </p:cNvSpPr>
          <p:nvPr>
            <p:ph type="dt" sz="half" idx="10"/>
          </p:nvPr>
        </p:nvSpPr>
        <p:spPr/>
        <p:txBody>
          <a:bodyPr/>
          <a:lstStyle/>
          <a:p>
            <a:fld id="{48B08879-0942-4ABC-BE07-58ED6497EBEB}" type="datetimeFigureOut">
              <a:rPr lang="en-US" smtClean="0"/>
              <a:t>5/20/2024</a:t>
            </a:fld>
            <a:endParaRPr lang="en-US"/>
          </a:p>
        </p:txBody>
      </p:sp>
      <p:sp>
        <p:nvSpPr>
          <p:cNvPr id="8" name="Footer Placeholder 7">
            <a:extLst>
              <a:ext uri="{FF2B5EF4-FFF2-40B4-BE49-F238E27FC236}">
                <a16:creationId xmlns:a16="http://schemas.microsoft.com/office/drawing/2014/main" id="{3923F2E2-A666-8B95-2EB5-B67A6F13E2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4A7D67-9F60-2775-34F9-94E749C25657}"/>
              </a:ext>
            </a:extLst>
          </p:cNvPr>
          <p:cNvSpPr>
            <a:spLocks noGrp="1"/>
          </p:cNvSpPr>
          <p:nvPr>
            <p:ph type="sldNum" sz="quarter" idx="12"/>
          </p:nvPr>
        </p:nvSpPr>
        <p:spPr/>
        <p:txBody>
          <a:bodyPr/>
          <a:lstStyle/>
          <a:p>
            <a:fld id="{BF4EDEBB-DF20-432A-B91E-3B4D64891F3B}" type="slidenum">
              <a:rPr lang="en-US" smtClean="0"/>
              <a:t>‹#›</a:t>
            </a:fld>
            <a:endParaRPr lang="en-US"/>
          </a:p>
        </p:txBody>
      </p:sp>
    </p:spTree>
    <p:extLst>
      <p:ext uri="{BB962C8B-B14F-4D97-AF65-F5344CB8AC3E}">
        <p14:creationId xmlns:p14="http://schemas.microsoft.com/office/powerpoint/2010/main" val="3424769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2A8F6-92A9-2BA2-26B6-D7BBF0F5DD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C94289-A766-A2ED-2FFA-83EA15E7EF19}"/>
              </a:ext>
            </a:extLst>
          </p:cNvPr>
          <p:cNvSpPr>
            <a:spLocks noGrp="1"/>
          </p:cNvSpPr>
          <p:nvPr>
            <p:ph type="dt" sz="half" idx="10"/>
          </p:nvPr>
        </p:nvSpPr>
        <p:spPr/>
        <p:txBody>
          <a:bodyPr/>
          <a:lstStyle/>
          <a:p>
            <a:fld id="{48B08879-0942-4ABC-BE07-58ED6497EBEB}" type="datetimeFigureOut">
              <a:rPr lang="en-US" smtClean="0"/>
              <a:t>5/20/2024</a:t>
            </a:fld>
            <a:endParaRPr lang="en-US"/>
          </a:p>
        </p:txBody>
      </p:sp>
      <p:sp>
        <p:nvSpPr>
          <p:cNvPr id="4" name="Footer Placeholder 3">
            <a:extLst>
              <a:ext uri="{FF2B5EF4-FFF2-40B4-BE49-F238E27FC236}">
                <a16:creationId xmlns:a16="http://schemas.microsoft.com/office/drawing/2014/main" id="{7ED14222-168A-2D06-0FBE-0B04390ADF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A71294-28A3-B03C-6307-8F4EF5CAAC7F}"/>
              </a:ext>
            </a:extLst>
          </p:cNvPr>
          <p:cNvSpPr>
            <a:spLocks noGrp="1"/>
          </p:cNvSpPr>
          <p:nvPr>
            <p:ph type="sldNum" sz="quarter" idx="12"/>
          </p:nvPr>
        </p:nvSpPr>
        <p:spPr/>
        <p:txBody>
          <a:bodyPr/>
          <a:lstStyle/>
          <a:p>
            <a:fld id="{BF4EDEBB-DF20-432A-B91E-3B4D64891F3B}" type="slidenum">
              <a:rPr lang="en-US" smtClean="0"/>
              <a:t>‹#›</a:t>
            </a:fld>
            <a:endParaRPr lang="en-US"/>
          </a:p>
        </p:txBody>
      </p:sp>
    </p:spTree>
    <p:extLst>
      <p:ext uri="{BB962C8B-B14F-4D97-AF65-F5344CB8AC3E}">
        <p14:creationId xmlns:p14="http://schemas.microsoft.com/office/powerpoint/2010/main" val="1487795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72F5A8-8AB2-361A-13A1-2C7ABE9C32E4}"/>
              </a:ext>
            </a:extLst>
          </p:cNvPr>
          <p:cNvSpPr>
            <a:spLocks noGrp="1"/>
          </p:cNvSpPr>
          <p:nvPr>
            <p:ph type="dt" sz="half" idx="10"/>
          </p:nvPr>
        </p:nvSpPr>
        <p:spPr/>
        <p:txBody>
          <a:bodyPr/>
          <a:lstStyle/>
          <a:p>
            <a:fld id="{48B08879-0942-4ABC-BE07-58ED6497EBEB}" type="datetimeFigureOut">
              <a:rPr lang="en-US" smtClean="0"/>
              <a:t>5/20/2024</a:t>
            </a:fld>
            <a:endParaRPr lang="en-US"/>
          </a:p>
        </p:txBody>
      </p:sp>
      <p:sp>
        <p:nvSpPr>
          <p:cNvPr id="3" name="Footer Placeholder 2">
            <a:extLst>
              <a:ext uri="{FF2B5EF4-FFF2-40B4-BE49-F238E27FC236}">
                <a16:creationId xmlns:a16="http://schemas.microsoft.com/office/drawing/2014/main" id="{DFA89028-C5EE-0CF4-497E-607002D1D6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9FA4AC-7A4A-C639-2BFD-ED35728B19EC}"/>
              </a:ext>
            </a:extLst>
          </p:cNvPr>
          <p:cNvSpPr>
            <a:spLocks noGrp="1"/>
          </p:cNvSpPr>
          <p:nvPr>
            <p:ph type="sldNum" sz="quarter" idx="12"/>
          </p:nvPr>
        </p:nvSpPr>
        <p:spPr/>
        <p:txBody>
          <a:bodyPr/>
          <a:lstStyle/>
          <a:p>
            <a:fld id="{BF4EDEBB-DF20-432A-B91E-3B4D64891F3B}" type="slidenum">
              <a:rPr lang="en-US" smtClean="0"/>
              <a:t>‹#›</a:t>
            </a:fld>
            <a:endParaRPr lang="en-US"/>
          </a:p>
        </p:txBody>
      </p:sp>
    </p:spTree>
    <p:extLst>
      <p:ext uri="{BB962C8B-B14F-4D97-AF65-F5344CB8AC3E}">
        <p14:creationId xmlns:p14="http://schemas.microsoft.com/office/powerpoint/2010/main" val="3451262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E5BD0-0CD4-B64E-E067-AAC9AE405A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D7F589-68F4-A793-CD5B-CE2F2F7355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53AE1D-02EE-2334-4370-DC31AF4264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88D2EC-6597-1B89-8AD9-485C682BB436}"/>
              </a:ext>
            </a:extLst>
          </p:cNvPr>
          <p:cNvSpPr>
            <a:spLocks noGrp="1"/>
          </p:cNvSpPr>
          <p:nvPr>
            <p:ph type="dt" sz="half" idx="10"/>
          </p:nvPr>
        </p:nvSpPr>
        <p:spPr/>
        <p:txBody>
          <a:bodyPr/>
          <a:lstStyle/>
          <a:p>
            <a:fld id="{48B08879-0942-4ABC-BE07-58ED6497EBEB}" type="datetimeFigureOut">
              <a:rPr lang="en-US" smtClean="0"/>
              <a:t>5/20/2024</a:t>
            </a:fld>
            <a:endParaRPr lang="en-US"/>
          </a:p>
        </p:txBody>
      </p:sp>
      <p:sp>
        <p:nvSpPr>
          <p:cNvPr id="6" name="Footer Placeholder 5">
            <a:extLst>
              <a:ext uri="{FF2B5EF4-FFF2-40B4-BE49-F238E27FC236}">
                <a16:creationId xmlns:a16="http://schemas.microsoft.com/office/drawing/2014/main" id="{21878046-C2C6-2E5A-3CA2-99D3018B33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5A011D-656B-3B13-7AF3-CE070E816BA6}"/>
              </a:ext>
            </a:extLst>
          </p:cNvPr>
          <p:cNvSpPr>
            <a:spLocks noGrp="1"/>
          </p:cNvSpPr>
          <p:nvPr>
            <p:ph type="sldNum" sz="quarter" idx="12"/>
          </p:nvPr>
        </p:nvSpPr>
        <p:spPr/>
        <p:txBody>
          <a:bodyPr/>
          <a:lstStyle/>
          <a:p>
            <a:fld id="{BF4EDEBB-DF20-432A-B91E-3B4D64891F3B}" type="slidenum">
              <a:rPr lang="en-US" smtClean="0"/>
              <a:t>‹#›</a:t>
            </a:fld>
            <a:endParaRPr lang="en-US"/>
          </a:p>
        </p:txBody>
      </p:sp>
    </p:spTree>
    <p:extLst>
      <p:ext uri="{BB962C8B-B14F-4D97-AF65-F5344CB8AC3E}">
        <p14:creationId xmlns:p14="http://schemas.microsoft.com/office/powerpoint/2010/main" val="2666436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6645D-C072-5A41-1D4F-EC5780E10F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364D28-4367-32B9-B625-8E95C3CD4C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D67489-7557-843C-0569-6E46CF6B0C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7C952E-15AD-197F-997C-2BE3A4B32CCF}"/>
              </a:ext>
            </a:extLst>
          </p:cNvPr>
          <p:cNvSpPr>
            <a:spLocks noGrp="1"/>
          </p:cNvSpPr>
          <p:nvPr>
            <p:ph type="dt" sz="half" idx="10"/>
          </p:nvPr>
        </p:nvSpPr>
        <p:spPr/>
        <p:txBody>
          <a:bodyPr/>
          <a:lstStyle/>
          <a:p>
            <a:fld id="{48B08879-0942-4ABC-BE07-58ED6497EBEB}" type="datetimeFigureOut">
              <a:rPr lang="en-US" smtClean="0"/>
              <a:t>5/20/2024</a:t>
            </a:fld>
            <a:endParaRPr lang="en-US"/>
          </a:p>
        </p:txBody>
      </p:sp>
      <p:sp>
        <p:nvSpPr>
          <p:cNvPr id="6" name="Footer Placeholder 5">
            <a:extLst>
              <a:ext uri="{FF2B5EF4-FFF2-40B4-BE49-F238E27FC236}">
                <a16:creationId xmlns:a16="http://schemas.microsoft.com/office/drawing/2014/main" id="{7D2C4B11-1159-D838-2B2B-7D7EF5365F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0DC58-F3AB-E2CC-0F4A-B57B1EFA1399}"/>
              </a:ext>
            </a:extLst>
          </p:cNvPr>
          <p:cNvSpPr>
            <a:spLocks noGrp="1"/>
          </p:cNvSpPr>
          <p:nvPr>
            <p:ph type="sldNum" sz="quarter" idx="12"/>
          </p:nvPr>
        </p:nvSpPr>
        <p:spPr/>
        <p:txBody>
          <a:bodyPr/>
          <a:lstStyle/>
          <a:p>
            <a:fld id="{BF4EDEBB-DF20-432A-B91E-3B4D64891F3B}" type="slidenum">
              <a:rPr lang="en-US" smtClean="0"/>
              <a:t>‹#›</a:t>
            </a:fld>
            <a:endParaRPr lang="en-US"/>
          </a:p>
        </p:txBody>
      </p:sp>
    </p:spTree>
    <p:extLst>
      <p:ext uri="{BB962C8B-B14F-4D97-AF65-F5344CB8AC3E}">
        <p14:creationId xmlns:p14="http://schemas.microsoft.com/office/powerpoint/2010/main" val="2770075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879B2-221B-6EBE-C4E0-22906F1782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795A60-08BF-230E-B370-427B1C07E1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1A046E-EDC4-97DA-C52E-1771AFEF47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8B08879-0942-4ABC-BE07-58ED6497EBEB}" type="datetimeFigureOut">
              <a:rPr lang="en-US" smtClean="0"/>
              <a:t>5/20/2024</a:t>
            </a:fld>
            <a:endParaRPr lang="en-US"/>
          </a:p>
        </p:txBody>
      </p:sp>
      <p:sp>
        <p:nvSpPr>
          <p:cNvPr id="5" name="Footer Placeholder 4">
            <a:extLst>
              <a:ext uri="{FF2B5EF4-FFF2-40B4-BE49-F238E27FC236}">
                <a16:creationId xmlns:a16="http://schemas.microsoft.com/office/drawing/2014/main" id="{59DE3CBB-15EE-F84D-7BAF-6026DAD1B8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EC1EDD1-B42E-4AF5-A91F-70D439206B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F4EDEBB-DF20-432A-B91E-3B4D64891F3B}" type="slidenum">
              <a:rPr lang="en-US" smtClean="0"/>
              <a:t>‹#›</a:t>
            </a:fld>
            <a:endParaRPr lang="en-US"/>
          </a:p>
        </p:txBody>
      </p:sp>
    </p:spTree>
    <p:extLst>
      <p:ext uri="{BB962C8B-B14F-4D97-AF65-F5344CB8AC3E}">
        <p14:creationId xmlns:p14="http://schemas.microsoft.com/office/powerpoint/2010/main" val="3833811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us-east-1.console.aws.amazon.com/iam/home?region=ap-south-1#/policies/details/arn%3Aaws%3Aiam%3A%3Aaws%3Apolicy%2FAWSCodeCommitFullAccess" TargetMode="External"/><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us-east-1.console.aws.amazon.com/iam/home#/policies/details/arn%3Aaws%3Aiam%3A%3Aaws%3Apolicy%2FAWSCodeCommitFullAccess" TargetMode="Externa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emf"/><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hyperlink" Target="https://us-east-1.console.aws.amazon.com/iam/home?region=ap-south-1#/policies/details/arn%3Aaws%3Aiam%3A%3Aaws%3Apolicy%2FAmazonS3ReadOnlyAccess" TargetMode="External"/><Relationship Id="rId7" Type="http://schemas.openxmlformats.org/officeDocument/2006/relationships/image" Target="../media/image3.emf"/><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hyperlink" Target="https://us-east-1.console.aws.amazon.com/iam/home?region=ap-south-1#/policies/details/arn%3Aaws%3Aiam%3A%3Aaws%3Apolicy%2Fservice-role%2FAWSCodeDeployRole"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FC8B8B6A-96E6-8C21-CC6A-83C7D04D42F9}"/>
              </a:ext>
            </a:extLst>
          </p:cNvPr>
          <p:cNvSpPr>
            <a:spLocks noGrp="1"/>
          </p:cNvSpPr>
          <p:nvPr>
            <p:ph type="title"/>
          </p:nvPr>
        </p:nvSpPr>
        <p:spPr>
          <a:xfrm>
            <a:off x="1246824" y="643467"/>
            <a:ext cx="4772975" cy="1800526"/>
          </a:xfrm>
        </p:spPr>
        <p:txBody>
          <a:bodyPr>
            <a:normAutofit/>
          </a:bodyPr>
          <a:lstStyle/>
          <a:p>
            <a:r>
              <a:rPr lang="en-US" sz="3700"/>
              <a:t>      </a:t>
            </a:r>
            <a:r>
              <a:rPr lang="en-US" sz="3700" b="1"/>
              <a:t>AWS Code Commit – Git Repositories    as service</a:t>
            </a:r>
            <a:endParaRPr lang="en-US" sz="370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5D33B29B-E419-50B0-64C7-E9399CD370B9}"/>
              </a:ext>
            </a:extLst>
          </p:cNvPr>
          <p:cNvSpPr>
            <a:spLocks noGrp="1"/>
          </p:cNvSpPr>
          <p:nvPr>
            <p:ph idx="1"/>
          </p:nvPr>
        </p:nvSpPr>
        <p:spPr>
          <a:xfrm>
            <a:off x="1246824" y="2623381"/>
            <a:ext cx="4772974" cy="3553581"/>
          </a:xfrm>
        </p:spPr>
        <p:txBody>
          <a:bodyPr>
            <a:normAutofit/>
          </a:bodyPr>
          <a:lstStyle/>
          <a:p>
            <a:r>
              <a:rPr lang="en-US" sz="1000"/>
              <a:t>AWS Code commit is a managed source control service which is used for hosting Git repos.</a:t>
            </a:r>
          </a:p>
          <a:p>
            <a:endParaRPr lang="en-US" sz="1000"/>
          </a:p>
          <a:p>
            <a:endParaRPr lang="en-US" sz="1000"/>
          </a:p>
          <a:p>
            <a:endParaRPr lang="en-US" sz="1000"/>
          </a:p>
          <a:p>
            <a:endParaRPr lang="en-US" sz="1000"/>
          </a:p>
          <a:p>
            <a:endParaRPr lang="en-US" sz="1000"/>
          </a:p>
          <a:p>
            <a:r>
              <a:rPr lang="en-US" sz="1000" b="1"/>
              <a:t>Repositories tags.</a:t>
            </a:r>
          </a:p>
          <a:p>
            <a:r>
              <a:rPr lang="en-US" sz="1000"/>
              <a:t>Repositories can be tagged in AWS code commit which further helps in below points.</a:t>
            </a:r>
          </a:p>
          <a:p>
            <a:pPr>
              <a:buFont typeface="Arial" panose="020B0604020202020204" pitchFamily="34" charset="0"/>
              <a:buChar char="•"/>
            </a:pPr>
            <a:r>
              <a:rPr lang="en-US" sz="1000" b="1" i="0">
                <a:effectLst/>
                <a:highlight>
                  <a:srgbClr val="FFFFFF"/>
                </a:highlight>
                <a:latin typeface="Söhne"/>
              </a:rPr>
              <a:t>Organization</a:t>
            </a:r>
            <a:r>
              <a:rPr lang="en-US" sz="1000" b="0" i="0">
                <a:effectLst/>
                <a:highlight>
                  <a:srgbClr val="FFFFFF"/>
                </a:highlight>
                <a:latin typeface="Söhne"/>
              </a:rPr>
              <a:t>: Tags help in organizing repositories into logical groups.</a:t>
            </a:r>
          </a:p>
          <a:p>
            <a:pPr>
              <a:buFont typeface="Arial" panose="020B0604020202020204" pitchFamily="34" charset="0"/>
              <a:buChar char="•"/>
            </a:pPr>
            <a:r>
              <a:rPr lang="en-US" sz="1000" b="1" i="0">
                <a:effectLst/>
                <a:highlight>
                  <a:srgbClr val="FFFFFF"/>
                </a:highlight>
                <a:latin typeface="Söhne"/>
              </a:rPr>
              <a:t>Search and Filtering</a:t>
            </a:r>
            <a:r>
              <a:rPr lang="en-US" sz="1000" b="0" i="0">
                <a:effectLst/>
                <a:highlight>
                  <a:srgbClr val="FFFFFF"/>
                </a:highlight>
                <a:latin typeface="Söhne"/>
              </a:rPr>
              <a:t>: Easily search and filter repositories based on tags.</a:t>
            </a:r>
          </a:p>
          <a:p>
            <a:pPr>
              <a:buFont typeface="Arial" panose="020B0604020202020204" pitchFamily="34" charset="0"/>
              <a:buChar char="•"/>
            </a:pPr>
            <a:r>
              <a:rPr lang="en-US" sz="1000" b="1" i="0">
                <a:effectLst/>
                <a:highlight>
                  <a:srgbClr val="FFFFFF"/>
                </a:highlight>
                <a:latin typeface="Söhne"/>
              </a:rPr>
              <a:t>Cost Allocation</a:t>
            </a:r>
            <a:r>
              <a:rPr lang="en-US" sz="1000" b="0" i="0">
                <a:effectLst/>
                <a:highlight>
                  <a:srgbClr val="FFFFFF"/>
                </a:highlight>
                <a:latin typeface="Söhne"/>
              </a:rPr>
              <a:t>: Use tags to allocate costs to different projects or departments.</a:t>
            </a:r>
          </a:p>
          <a:p>
            <a:pPr>
              <a:buFont typeface="Arial" panose="020B0604020202020204" pitchFamily="34" charset="0"/>
              <a:buChar char="•"/>
            </a:pPr>
            <a:r>
              <a:rPr lang="en-US" sz="1000" b="1" i="0">
                <a:effectLst/>
                <a:highlight>
                  <a:srgbClr val="FFFFFF"/>
                </a:highlight>
                <a:latin typeface="Söhne"/>
              </a:rPr>
              <a:t>Access Management</a:t>
            </a:r>
            <a:r>
              <a:rPr lang="en-US" sz="1000" b="0" i="0">
                <a:effectLst/>
                <a:highlight>
                  <a:srgbClr val="FFFFFF"/>
                </a:highlight>
                <a:latin typeface="Söhne"/>
              </a:rPr>
              <a:t>: Apply policies based on tags to manage access to repositories.</a:t>
            </a:r>
          </a:p>
          <a:p>
            <a:endParaRPr lang="en-US" sz="1000"/>
          </a:p>
          <a:p>
            <a:endParaRPr lang="en-US" sz="1000"/>
          </a:p>
          <a:p>
            <a:endParaRPr lang="en-US" sz="1000"/>
          </a:p>
          <a:p>
            <a:pPr marL="0" indent="0">
              <a:buNone/>
            </a:pPr>
            <a:endParaRPr lang="en-US" sz="1000"/>
          </a:p>
          <a:p>
            <a:pPr marL="0" indent="0">
              <a:buNone/>
            </a:pPr>
            <a:endParaRPr lang="en-US" sz="1000"/>
          </a:p>
        </p:txBody>
      </p:sp>
      <p:pic>
        <p:nvPicPr>
          <p:cNvPr id="8" name="Picture 7" descr="A screenshot of a computer&#10;&#10;Description automatically generated">
            <a:extLst>
              <a:ext uri="{FF2B5EF4-FFF2-40B4-BE49-F238E27FC236}">
                <a16:creationId xmlns:a16="http://schemas.microsoft.com/office/drawing/2014/main" id="{8B7A1369-6B18-B9C2-5C2E-FF74F509D7C7}"/>
              </a:ext>
            </a:extLst>
          </p:cNvPr>
          <p:cNvPicPr>
            <a:picLocks noChangeAspect="1"/>
          </p:cNvPicPr>
          <p:nvPr/>
        </p:nvPicPr>
        <p:blipFill>
          <a:blip r:embed="rId2"/>
          <a:stretch>
            <a:fillRect/>
          </a:stretch>
        </p:blipFill>
        <p:spPr>
          <a:xfrm>
            <a:off x="6629400" y="903514"/>
            <a:ext cx="5410199" cy="2139196"/>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04666D72-5EAC-5DC6-75B9-E1990213F62C}"/>
              </a:ext>
            </a:extLst>
          </p:cNvPr>
          <p:cNvPicPr>
            <a:picLocks noChangeAspect="1"/>
          </p:cNvPicPr>
          <p:nvPr/>
        </p:nvPicPr>
        <p:blipFill>
          <a:blip r:embed="rId3"/>
          <a:stretch>
            <a:fillRect/>
          </a:stretch>
        </p:blipFill>
        <p:spPr>
          <a:xfrm>
            <a:off x="6775558" y="3624942"/>
            <a:ext cx="5264041" cy="2552019"/>
          </a:xfrm>
          <a:prstGeom prst="rect">
            <a:avLst/>
          </a:prstGeom>
        </p:spPr>
      </p:pic>
      <p:pic>
        <p:nvPicPr>
          <p:cNvPr id="13" name="Picture 12">
            <a:extLst>
              <a:ext uri="{FF2B5EF4-FFF2-40B4-BE49-F238E27FC236}">
                <a16:creationId xmlns:a16="http://schemas.microsoft.com/office/drawing/2014/main" id="{138C73ED-521A-DF32-95AA-4EE4E0D1E8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305" y="84613"/>
            <a:ext cx="1470075" cy="677387"/>
          </a:xfrm>
          <a:prstGeom prst="rect">
            <a:avLst/>
          </a:prstGeom>
          <a:noFill/>
        </p:spPr>
      </p:pic>
    </p:spTree>
    <p:extLst>
      <p:ext uri="{BB962C8B-B14F-4D97-AF65-F5344CB8AC3E}">
        <p14:creationId xmlns:p14="http://schemas.microsoft.com/office/powerpoint/2010/main" val="1790632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641BCA5-1415-C484-D4AF-0B75B2C05742}"/>
            </a:ext>
          </a:extLst>
        </p:cNvPr>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4DF55BE-B4AB-4BA1-BDE1-E9F7FB3F11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18C45E-C9F8-5054-2FB0-F5706E4EA1DC}"/>
              </a:ext>
            </a:extLst>
          </p:cNvPr>
          <p:cNvSpPr>
            <a:spLocks noGrp="1"/>
          </p:cNvSpPr>
          <p:nvPr>
            <p:ph type="title"/>
          </p:nvPr>
        </p:nvSpPr>
        <p:spPr>
          <a:xfrm>
            <a:off x="841249" y="539578"/>
            <a:ext cx="5981278" cy="1684638"/>
          </a:xfrm>
        </p:spPr>
        <p:txBody>
          <a:bodyPr>
            <a:normAutofit/>
          </a:bodyPr>
          <a:lstStyle/>
          <a:p>
            <a:r>
              <a:rPr lang="en-US" sz="4000"/>
              <a:t>          KMS</a:t>
            </a:r>
            <a:endParaRPr lang="en-US" sz="400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DF9F14C9-BA4D-3D30-6D48-5120DE2AAC8A}"/>
              </a:ext>
            </a:extLst>
          </p:cNvPr>
          <p:cNvSpPr>
            <a:spLocks noGrp="1"/>
          </p:cNvSpPr>
          <p:nvPr>
            <p:ph idx="1"/>
          </p:nvPr>
        </p:nvSpPr>
        <p:spPr>
          <a:xfrm>
            <a:off x="838201" y="2409568"/>
            <a:ext cx="5981278" cy="3690551"/>
          </a:xfrm>
        </p:spPr>
        <p:txBody>
          <a:bodyPr>
            <a:normAutofit/>
          </a:bodyPr>
          <a:lstStyle/>
          <a:p>
            <a:pPr marL="0" indent="0">
              <a:buNone/>
            </a:pPr>
            <a:r>
              <a:rPr lang="en-US" sz="1400" b="1" i="0" dirty="0">
                <a:effectLst/>
                <a:highlight>
                  <a:srgbClr val="FFFFFF"/>
                </a:highlight>
                <a:latin typeface="Söhne"/>
              </a:rPr>
              <a:t>As we discussed earlier </a:t>
            </a:r>
            <a:r>
              <a:rPr lang="en-US" sz="1400" dirty="0"/>
              <a:t>Data in Code commit repositories is encrypted in transit and rest  it means when the data is pushed into a code commit repositories (for example by calling git push ) , code commit encrypts the received data and when the data is pulled from a Code commit repositories  (For example by calling git pull ) Code commit decrypts the data and then send it to the caller .</a:t>
            </a:r>
          </a:p>
          <a:p>
            <a:pPr marL="457200" indent="-457200">
              <a:buAutoNum type="arabicPeriod"/>
            </a:pPr>
            <a:r>
              <a:rPr lang="en-US" sz="1400" b="1" i="0" dirty="0">
                <a:effectLst/>
                <a:highlight>
                  <a:srgbClr val="FFFFFF"/>
                </a:highlight>
                <a:latin typeface="Söhne"/>
              </a:rPr>
              <a:t>It is important to ensure that there is no explicit deny added for KMS in the policy associated with the users otherwise Code Commit operations wont work.</a:t>
            </a:r>
          </a:p>
          <a:p>
            <a:pPr marL="0" indent="0">
              <a:buNone/>
            </a:pPr>
            <a:r>
              <a:rPr lang="en-US" sz="1400" b="1" dirty="0">
                <a:highlight>
                  <a:srgbClr val="FFFFFF"/>
                </a:highlight>
                <a:latin typeface="Söhne"/>
              </a:rPr>
              <a:t>Labs:</a:t>
            </a:r>
          </a:p>
          <a:p>
            <a:pPr marL="0" indent="0">
              <a:buNone/>
            </a:pPr>
            <a:r>
              <a:rPr lang="en-US" sz="1400" b="1" i="0" dirty="0">
                <a:effectLst/>
                <a:highlight>
                  <a:srgbClr val="FFFFFF"/>
                </a:highlight>
                <a:latin typeface="Söhne"/>
              </a:rPr>
              <a:t>Without KMS . create a user give </a:t>
            </a:r>
            <a:r>
              <a:rPr lang="en-US" sz="1400" b="1" i="0" dirty="0" err="1">
                <a:effectLst/>
                <a:highlight>
                  <a:srgbClr val="FFFFFF"/>
                </a:highlight>
                <a:latin typeface="Söhne"/>
              </a:rPr>
              <a:t>aws</a:t>
            </a:r>
            <a:r>
              <a:rPr lang="en-US" sz="1400" b="1" i="0" dirty="0">
                <a:effectLst/>
                <a:highlight>
                  <a:srgbClr val="FFFFFF"/>
                </a:highlight>
                <a:latin typeface="Söhne"/>
              </a:rPr>
              <a:t> code commit full access to the user (</a:t>
            </a:r>
            <a:r>
              <a:rPr lang="en-US" sz="1400" b="0" i="0" dirty="0" err="1">
                <a:effectLst/>
                <a:highlight>
                  <a:srgbClr val="FFFFFF"/>
                </a:highlight>
                <a:latin typeface="Amazon Ember"/>
                <a:hlinkClick r:id="rId2"/>
              </a:rPr>
              <a:t>AWSCodeCommitFullAccess</a:t>
            </a:r>
            <a:r>
              <a:rPr lang="en-US" sz="1400" b="1" i="0" dirty="0">
                <a:effectLst/>
                <a:highlight>
                  <a:srgbClr val="FFFFFF"/>
                </a:highlight>
                <a:latin typeface="Söhne"/>
              </a:rPr>
              <a:t>) .</a:t>
            </a:r>
          </a:p>
          <a:p>
            <a:pPr marL="0" indent="0">
              <a:buNone/>
            </a:pPr>
            <a:r>
              <a:rPr lang="en-US" sz="1400" b="1" dirty="0">
                <a:highlight>
                  <a:srgbClr val="FFFFFF"/>
                </a:highlight>
                <a:latin typeface="Söhne"/>
              </a:rPr>
              <a:t>Now in root account create a repo in code commit and add a file and verify if that user is able to access that file or not , yes the user can able to access the file and repo.</a:t>
            </a:r>
          </a:p>
          <a:p>
            <a:pPr marL="0" indent="0">
              <a:buNone/>
            </a:pPr>
            <a:endParaRPr lang="en-US" sz="1400" b="1" i="0" dirty="0">
              <a:effectLst/>
              <a:highlight>
                <a:srgbClr val="FFFFFF"/>
              </a:highlight>
              <a:latin typeface="Söhne"/>
            </a:endParaRPr>
          </a:p>
          <a:p>
            <a:pPr>
              <a:buFont typeface="Wingdings" panose="05000000000000000000" pitchFamily="2" charset="2"/>
              <a:buChar char="Ø"/>
            </a:pPr>
            <a:endParaRPr lang="en-US" sz="1400" b="1" dirty="0">
              <a:highlight>
                <a:srgbClr val="FFFFFF"/>
              </a:highlight>
              <a:latin typeface="Söhne"/>
            </a:endParaRPr>
          </a:p>
          <a:p>
            <a:pPr>
              <a:buFont typeface="Arial" panose="020B0604020202020204" pitchFamily="34" charset="0"/>
              <a:buChar char="•"/>
            </a:pPr>
            <a:endParaRPr lang="en-US" sz="1400" dirty="0">
              <a:highlight>
                <a:srgbClr val="FFFFFF"/>
              </a:highlight>
              <a:latin typeface="Söhne"/>
            </a:endParaRPr>
          </a:p>
          <a:p>
            <a:pPr>
              <a:buFont typeface="Arial" panose="020B0604020202020204" pitchFamily="34" charset="0"/>
              <a:buChar char="•"/>
            </a:pPr>
            <a:endParaRPr lang="en-US" sz="1400" b="0" i="0" dirty="0">
              <a:effectLst/>
              <a:highlight>
                <a:srgbClr val="FFFFFF"/>
              </a:highlight>
              <a:latin typeface="Söhne"/>
            </a:endParaRPr>
          </a:p>
          <a:p>
            <a:pPr>
              <a:buFont typeface="Wingdings" panose="05000000000000000000" pitchFamily="2" charset="2"/>
              <a:buChar char="Ø"/>
            </a:pPr>
            <a:endParaRPr lang="en-US" sz="1400" b="1" dirty="0">
              <a:highlight>
                <a:srgbClr val="FFFFFF"/>
              </a:highlight>
              <a:latin typeface="Söhne"/>
            </a:endParaRPr>
          </a:p>
          <a:p>
            <a:pPr>
              <a:buFont typeface="Wingdings" panose="05000000000000000000" pitchFamily="2" charset="2"/>
              <a:buChar char="Ø"/>
            </a:pPr>
            <a:endParaRPr lang="en-US" sz="1400" b="1" dirty="0">
              <a:highlight>
                <a:srgbClr val="FFFFFF"/>
              </a:highlight>
              <a:latin typeface="Söhne"/>
            </a:endParaRPr>
          </a:p>
          <a:p>
            <a:pPr>
              <a:buFont typeface="Wingdings" panose="05000000000000000000" pitchFamily="2" charset="2"/>
              <a:buChar char="Ø"/>
            </a:pPr>
            <a:endParaRPr lang="en-US" sz="1400" dirty="0"/>
          </a:p>
          <a:p>
            <a:pPr marL="0" indent="0">
              <a:buNone/>
            </a:pPr>
            <a:endParaRPr lang="en-US" sz="1400" dirty="0"/>
          </a:p>
          <a:p>
            <a:pPr marL="0" indent="0">
              <a:buNone/>
            </a:pPr>
            <a:endParaRPr lang="en-US" sz="1400" dirty="0"/>
          </a:p>
        </p:txBody>
      </p:sp>
      <p:pic>
        <p:nvPicPr>
          <p:cNvPr id="7" name="Picture 6" descr="A screenshot of a computer&#10;&#10;Description automatically generated">
            <a:extLst>
              <a:ext uri="{FF2B5EF4-FFF2-40B4-BE49-F238E27FC236}">
                <a16:creationId xmlns:a16="http://schemas.microsoft.com/office/drawing/2014/main" id="{D8AB059E-6525-517A-8CD0-6889825B85EF}"/>
              </a:ext>
            </a:extLst>
          </p:cNvPr>
          <p:cNvPicPr>
            <a:picLocks noChangeAspect="1"/>
          </p:cNvPicPr>
          <p:nvPr/>
        </p:nvPicPr>
        <p:blipFill>
          <a:blip r:embed="rId3"/>
          <a:stretch>
            <a:fillRect/>
          </a:stretch>
        </p:blipFill>
        <p:spPr>
          <a:xfrm>
            <a:off x="7187524" y="937634"/>
            <a:ext cx="4810874" cy="1094473"/>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FAAC6E6F-069F-5BBD-F7C5-1D665E607303}"/>
              </a:ext>
            </a:extLst>
          </p:cNvPr>
          <p:cNvPicPr>
            <a:picLocks noChangeAspect="1"/>
          </p:cNvPicPr>
          <p:nvPr/>
        </p:nvPicPr>
        <p:blipFill>
          <a:blip r:embed="rId4"/>
          <a:stretch>
            <a:fillRect/>
          </a:stretch>
        </p:blipFill>
        <p:spPr>
          <a:xfrm>
            <a:off x="7187519" y="3833234"/>
            <a:ext cx="4810874" cy="1395153"/>
          </a:xfrm>
          <a:prstGeom prst="rect">
            <a:avLst/>
          </a:prstGeom>
        </p:spPr>
      </p:pic>
      <p:pic>
        <p:nvPicPr>
          <p:cNvPr id="13" name="Picture 12">
            <a:extLst>
              <a:ext uri="{FF2B5EF4-FFF2-40B4-BE49-F238E27FC236}">
                <a16:creationId xmlns:a16="http://schemas.microsoft.com/office/drawing/2014/main" id="{F59F9B42-AAB6-658E-CEE0-96399755EE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305" y="84613"/>
            <a:ext cx="1470075" cy="677387"/>
          </a:xfrm>
          <a:prstGeom prst="rect">
            <a:avLst/>
          </a:prstGeom>
          <a:noFill/>
        </p:spPr>
      </p:pic>
    </p:spTree>
    <p:extLst>
      <p:ext uri="{BB962C8B-B14F-4D97-AF65-F5344CB8AC3E}">
        <p14:creationId xmlns:p14="http://schemas.microsoft.com/office/powerpoint/2010/main" val="2173884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641BCA5-1415-C484-D4AF-0B75B2C05742}"/>
            </a:ext>
          </a:extLst>
        </p:cNvPr>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18C45E-C9F8-5054-2FB0-F5706E4EA1DC}"/>
              </a:ext>
            </a:extLst>
          </p:cNvPr>
          <p:cNvSpPr>
            <a:spLocks noGrp="1"/>
          </p:cNvSpPr>
          <p:nvPr>
            <p:ph type="title"/>
          </p:nvPr>
        </p:nvSpPr>
        <p:spPr>
          <a:xfrm>
            <a:off x="612648" y="365125"/>
            <a:ext cx="6986015" cy="1776484"/>
          </a:xfrm>
        </p:spPr>
        <p:txBody>
          <a:bodyPr anchor="b">
            <a:normAutofit/>
          </a:bodyPr>
          <a:lstStyle/>
          <a:p>
            <a:r>
              <a:rPr lang="en-US" sz="5400"/>
              <a:t>          KMS</a:t>
            </a:r>
            <a:endParaRPr lang="en-US" sz="5400">
              <a:effectLst>
                <a:outerShdw blurRad="38100" dist="38100" dir="2700000" algn="tl">
                  <a:srgbClr val="000000">
                    <a:alpha val="43137"/>
                  </a:srgbClr>
                </a:outerShdw>
              </a:effectLst>
            </a:endParaRPr>
          </a:p>
        </p:txBody>
      </p:sp>
      <p:pic>
        <p:nvPicPr>
          <p:cNvPr id="9" name="Picture 8" descr="A screen shot of a computer&#10;&#10;Description automatically generated">
            <a:extLst>
              <a:ext uri="{FF2B5EF4-FFF2-40B4-BE49-F238E27FC236}">
                <a16:creationId xmlns:a16="http://schemas.microsoft.com/office/drawing/2014/main" id="{7976E09F-799A-15D8-6B6E-B68166C56EA9}"/>
              </a:ext>
            </a:extLst>
          </p:cNvPr>
          <p:cNvPicPr>
            <a:picLocks noChangeAspect="1"/>
          </p:cNvPicPr>
          <p:nvPr/>
        </p:nvPicPr>
        <p:blipFill>
          <a:blip r:embed="rId2"/>
          <a:stretch>
            <a:fillRect/>
          </a:stretch>
        </p:blipFill>
        <p:spPr>
          <a:xfrm>
            <a:off x="8379409" y="955443"/>
            <a:ext cx="3532036" cy="503315"/>
          </a:xfrm>
          <a:prstGeom prst="rect">
            <a:avLst/>
          </a:prstGeom>
        </p:spPr>
      </p:pic>
      <p:sp>
        <p:nvSpPr>
          <p:cNvPr id="48"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F9F14C9-BA4D-3D30-6D48-5120DE2AAC8A}"/>
              </a:ext>
            </a:extLst>
          </p:cNvPr>
          <p:cNvSpPr>
            <a:spLocks noGrp="1"/>
          </p:cNvSpPr>
          <p:nvPr>
            <p:ph idx="1"/>
          </p:nvPr>
        </p:nvSpPr>
        <p:spPr>
          <a:xfrm>
            <a:off x="612648" y="2504819"/>
            <a:ext cx="6986016" cy="3672144"/>
          </a:xfrm>
        </p:spPr>
        <p:txBody>
          <a:bodyPr>
            <a:normAutofit/>
          </a:bodyPr>
          <a:lstStyle/>
          <a:p>
            <a:pPr marL="457200" indent="-457200">
              <a:buAutoNum type="arabicPeriod"/>
            </a:pPr>
            <a:r>
              <a:rPr lang="en-US" sz="2200" b="1" i="0" dirty="0">
                <a:effectLst/>
                <a:highlight>
                  <a:srgbClr val="FFFFFF"/>
                </a:highlight>
                <a:latin typeface="Söhne"/>
              </a:rPr>
              <a:t>It is important to ensure that there is no explicit deny added for KMS in the policy associated with the users otherwise Code Commit operations wont work.</a:t>
            </a:r>
          </a:p>
          <a:p>
            <a:pPr marL="0" indent="0">
              <a:buNone/>
            </a:pPr>
            <a:r>
              <a:rPr lang="en-US" sz="2200" dirty="0"/>
              <a:t>Lab:  now for the user </a:t>
            </a:r>
            <a:r>
              <a:rPr lang="en-US" sz="2200" dirty="0" err="1"/>
              <a:t>demouser</a:t>
            </a:r>
            <a:r>
              <a:rPr lang="en-US" sz="2200" dirty="0"/>
              <a:t> we have created , create one more deny policy based on JSON.</a:t>
            </a:r>
          </a:p>
          <a:p>
            <a:pPr marL="0" indent="0">
              <a:buNone/>
            </a:pPr>
            <a:endParaRPr lang="en-US" sz="2200" dirty="0"/>
          </a:p>
          <a:p>
            <a:pPr marL="0" indent="0">
              <a:buNone/>
            </a:pPr>
            <a:endParaRPr lang="en-US" sz="2200" dirty="0"/>
          </a:p>
          <a:p>
            <a:pPr marL="0" indent="0">
              <a:buNone/>
            </a:pPr>
            <a:endParaRPr lang="en-US" sz="2200" dirty="0"/>
          </a:p>
        </p:txBody>
      </p:sp>
      <p:pic>
        <p:nvPicPr>
          <p:cNvPr id="5" name="Picture 4" descr="A screenshot of a web page&#10;&#10;Description automatically generated">
            <a:extLst>
              <a:ext uri="{FF2B5EF4-FFF2-40B4-BE49-F238E27FC236}">
                <a16:creationId xmlns:a16="http://schemas.microsoft.com/office/drawing/2014/main" id="{58AF8F95-9455-C7A0-A01F-4C14BBE639AE}"/>
              </a:ext>
            </a:extLst>
          </p:cNvPr>
          <p:cNvPicPr>
            <a:picLocks noChangeAspect="1"/>
          </p:cNvPicPr>
          <p:nvPr/>
        </p:nvPicPr>
        <p:blipFill>
          <a:blip r:embed="rId3"/>
          <a:stretch>
            <a:fillRect/>
          </a:stretch>
        </p:blipFill>
        <p:spPr>
          <a:xfrm>
            <a:off x="8427908" y="2310086"/>
            <a:ext cx="3436764" cy="1890220"/>
          </a:xfrm>
          <a:prstGeom prst="rect">
            <a:avLst/>
          </a:prstGeom>
        </p:spPr>
      </p:pic>
      <p:pic>
        <p:nvPicPr>
          <p:cNvPr id="7" name="Picture 6" descr="A white background with a black border&#10;&#10;Description automatically generated with medium confidence">
            <a:extLst>
              <a:ext uri="{FF2B5EF4-FFF2-40B4-BE49-F238E27FC236}">
                <a16:creationId xmlns:a16="http://schemas.microsoft.com/office/drawing/2014/main" id="{ED254773-AE7D-7473-3AF4-C1240244CA99}"/>
              </a:ext>
            </a:extLst>
          </p:cNvPr>
          <p:cNvPicPr>
            <a:picLocks noChangeAspect="1"/>
          </p:cNvPicPr>
          <p:nvPr/>
        </p:nvPicPr>
        <p:blipFill>
          <a:blip r:embed="rId4"/>
          <a:stretch>
            <a:fillRect/>
          </a:stretch>
        </p:blipFill>
        <p:spPr>
          <a:xfrm>
            <a:off x="8381136" y="4937022"/>
            <a:ext cx="3530309" cy="732538"/>
          </a:xfrm>
          <a:prstGeom prst="rect">
            <a:avLst/>
          </a:prstGeom>
        </p:spPr>
      </p:pic>
      <p:pic>
        <p:nvPicPr>
          <p:cNvPr id="13" name="Picture 12">
            <a:extLst>
              <a:ext uri="{FF2B5EF4-FFF2-40B4-BE49-F238E27FC236}">
                <a16:creationId xmlns:a16="http://schemas.microsoft.com/office/drawing/2014/main" id="{F59F9B42-AAB6-658E-CEE0-96399755EE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305" y="84613"/>
            <a:ext cx="1470075" cy="677387"/>
          </a:xfrm>
          <a:prstGeom prst="rect">
            <a:avLst/>
          </a:prstGeom>
          <a:noFill/>
        </p:spPr>
      </p:pic>
    </p:spTree>
    <p:extLst>
      <p:ext uri="{BB962C8B-B14F-4D97-AF65-F5344CB8AC3E}">
        <p14:creationId xmlns:p14="http://schemas.microsoft.com/office/powerpoint/2010/main" val="1979068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41BCA5-1415-C484-D4AF-0B75B2C057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18C45E-C9F8-5054-2FB0-F5706E4EA1DC}"/>
              </a:ext>
            </a:extLst>
          </p:cNvPr>
          <p:cNvSpPr>
            <a:spLocks noGrp="1"/>
          </p:cNvSpPr>
          <p:nvPr>
            <p:ph type="title"/>
          </p:nvPr>
        </p:nvSpPr>
        <p:spPr>
          <a:xfrm>
            <a:off x="612648" y="84613"/>
            <a:ext cx="6986015" cy="459673"/>
          </a:xfrm>
        </p:spPr>
        <p:txBody>
          <a:bodyPr anchor="b">
            <a:normAutofit/>
          </a:bodyPr>
          <a:lstStyle/>
          <a:p>
            <a:r>
              <a:rPr lang="en-US" sz="2000"/>
              <a:t>                                     Identity based policy based on tags</a:t>
            </a:r>
            <a:endParaRPr lang="en-US" sz="2000"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DF9F14C9-BA4D-3D30-6D48-5120DE2AAC8A}"/>
              </a:ext>
            </a:extLst>
          </p:cNvPr>
          <p:cNvSpPr>
            <a:spLocks noGrp="1"/>
          </p:cNvSpPr>
          <p:nvPr>
            <p:ph idx="1"/>
          </p:nvPr>
        </p:nvSpPr>
        <p:spPr>
          <a:xfrm>
            <a:off x="0" y="762000"/>
            <a:ext cx="12192000" cy="6011387"/>
          </a:xfrm>
        </p:spPr>
        <p:txBody>
          <a:bodyPr>
            <a:normAutofit/>
          </a:bodyPr>
          <a:lstStyle/>
          <a:p>
            <a:pPr marL="457200" indent="-457200">
              <a:buAutoNum type="arabicPeriod"/>
            </a:pPr>
            <a:r>
              <a:rPr lang="en-US" sz="2200" b="1" dirty="0">
                <a:highlight>
                  <a:srgbClr val="FFFFFF"/>
                </a:highlight>
                <a:latin typeface="Söhne"/>
              </a:rPr>
              <a:t>Labs: for the </a:t>
            </a:r>
            <a:r>
              <a:rPr lang="en-US" sz="2200" b="1" dirty="0" err="1">
                <a:highlight>
                  <a:srgbClr val="FFFFFF"/>
                </a:highlight>
                <a:latin typeface="Söhne"/>
              </a:rPr>
              <a:t>demouser</a:t>
            </a:r>
            <a:r>
              <a:rPr lang="en-US" sz="2200" b="1" dirty="0">
                <a:highlight>
                  <a:srgbClr val="FFFFFF"/>
                </a:highlight>
                <a:latin typeface="Söhne"/>
              </a:rPr>
              <a:t> remove all the permissions that we attached and also create one more repo called secret-repo.</a:t>
            </a:r>
          </a:p>
          <a:p>
            <a:pPr marL="457200" indent="-457200">
              <a:buAutoNum type="arabicPeriod"/>
            </a:pPr>
            <a:r>
              <a:rPr lang="en-US" sz="2200" b="1" dirty="0">
                <a:highlight>
                  <a:srgbClr val="FFFFFF"/>
                </a:highlight>
                <a:latin typeface="Söhne"/>
              </a:rPr>
              <a:t>Next for the </a:t>
            </a:r>
            <a:r>
              <a:rPr lang="en-US" sz="2200" b="1" dirty="0" err="1">
                <a:highlight>
                  <a:srgbClr val="FFFFFF"/>
                </a:highlight>
                <a:latin typeface="Söhne"/>
              </a:rPr>
              <a:t>demorepo</a:t>
            </a:r>
            <a:r>
              <a:rPr lang="en-US" sz="2200" b="1" dirty="0">
                <a:highlight>
                  <a:srgbClr val="FFFFFF"/>
                </a:highlight>
                <a:latin typeface="Söhne"/>
              </a:rPr>
              <a:t> add one tag named Team </a:t>
            </a:r>
            <a:r>
              <a:rPr lang="en-US" sz="2200" b="1" dirty="0">
                <a:highlight>
                  <a:srgbClr val="FFFFFF"/>
                </a:highlight>
                <a:latin typeface="Söhne"/>
                <a:sym typeface="Wingdings" panose="05000000000000000000" pitchFamily="2" charset="2"/>
              </a:rPr>
              <a:t> payments.</a:t>
            </a:r>
          </a:p>
          <a:p>
            <a:pPr marL="457200" indent="-457200">
              <a:buAutoNum type="arabicPeriod"/>
            </a:pPr>
            <a:endParaRPr lang="en-US" sz="2200" b="1" dirty="0">
              <a:highlight>
                <a:srgbClr val="FFFFFF"/>
              </a:highlight>
              <a:latin typeface="Söhne"/>
              <a:sym typeface="Wingdings" panose="05000000000000000000" pitchFamily="2" charset="2"/>
            </a:endParaRPr>
          </a:p>
          <a:p>
            <a:pPr marL="457200" indent="-457200">
              <a:buAutoNum type="arabicPeriod"/>
            </a:pPr>
            <a:r>
              <a:rPr lang="en-US" sz="1400" dirty="0"/>
              <a:t>Now we start ahead with the IAM policy.</a:t>
            </a:r>
          </a:p>
          <a:p>
            <a:pPr marL="0" indent="0">
              <a:buNone/>
            </a:pPr>
            <a:r>
              <a:rPr lang="en-US" sz="1400" dirty="0"/>
              <a:t> (That is inline policy ) . Choose the service</a:t>
            </a:r>
          </a:p>
          <a:p>
            <a:pPr marL="0" indent="0">
              <a:buNone/>
            </a:pPr>
            <a:r>
              <a:rPr lang="en-US" sz="1400" dirty="0" err="1"/>
              <a:t>Codecommit</a:t>
            </a:r>
            <a:r>
              <a:rPr lang="en-US" sz="1400" dirty="0"/>
              <a:t> select (</a:t>
            </a:r>
            <a:r>
              <a:rPr lang="en-US" sz="1050" b="0" i="0" dirty="0">
                <a:solidFill>
                  <a:srgbClr val="16191F"/>
                </a:solidFill>
                <a:effectLst/>
                <a:highlight>
                  <a:srgbClr val="FFFFFF"/>
                </a:highlight>
                <a:latin typeface="Amazon Ember"/>
              </a:rPr>
              <a:t>All </a:t>
            </a:r>
            <a:r>
              <a:rPr lang="en-US" sz="1050" b="0" i="0" dirty="0" err="1">
                <a:solidFill>
                  <a:srgbClr val="16191F"/>
                </a:solidFill>
                <a:effectLst/>
                <a:highlight>
                  <a:srgbClr val="FFFFFF"/>
                </a:highlight>
                <a:latin typeface="Amazon Ember"/>
              </a:rPr>
              <a:t>CodeCommit</a:t>
            </a:r>
            <a:r>
              <a:rPr lang="en-US" sz="1050" b="0" i="0" dirty="0">
                <a:solidFill>
                  <a:srgbClr val="16191F"/>
                </a:solidFill>
                <a:effectLst/>
                <a:highlight>
                  <a:srgbClr val="FFFFFF"/>
                </a:highlight>
                <a:latin typeface="Amazon Ember"/>
              </a:rPr>
              <a:t> actions (</a:t>
            </a:r>
            <a:r>
              <a:rPr lang="en-US" sz="1050" b="0" i="0" dirty="0" err="1">
                <a:solidFill>
                  <a:srgbClr val="16191F"/>
                </a:solidFill>
                <a:effectLst/>
                <a:highlight>
                  <a:srgbClr val="FFFFFF"/>
                </a:highlight>
                <a:latin typeface="Amazon Ember"/>
              </a:rPr>
              <a:t>codecommit</a:t>
            </a:r>
            <a:r>
              <a:rPr lang="en-US" sz="1050" b="0" i="0" dirty="0">
                <a:solidFill>
                  <a:srgbClr val="16191F"/>
                </a:solidFill>
                <a:effectLst/>
                <a:highlight>
                  <a:srgbClr val="FFFFFF"/>
                </a:highlight>
                <a:latin typeface="Amazon Ember"/>
              </a:rPr>
              <a:t>:*)</a:t>
            </a:r>
            <a:r>
              <a:rPr lang="en-US" sz="1400" dirty="0"/>
              <a:t>)</a:t>
            </a:r>
          </a:p>
          <a:p>
            <a:pPr marL="0" indent="0">
              <a:buNone/>
            </a:pPr>
            <a:r>
              <a:rPr lang="en-US" sz="1400" dirty="0"/>
              <a:t>Resources ( ALL) next click  ADD another condition.</a:t>
            </a:r>
          </a:p>
          <a:p>
            <a:pPr marL="0" indent="0">
              <a:buNone/>
            </a:pPr>
            <a:endParaRPr lang="en-US" sz="1400" dirty="0"/>
          </a:p>
          <a:p>
            <a:pPr marL="0" indent="0">
              <a:buNone/>
            </a:pPr>
            <a:endParaRPr lang="en-US" sz="1400" dirty="0"/>
          </a:p>
          <a:p>
            <a:pPr marL="0" indent="0">
              <a:buNone/>
            </a:pPr>
            <a:endParaRPr lang="en-US" sz="2200" dirty="0"/>
          </a:p>
          <a:p>
            <a:pPr marL="0" indent="0">
              <a:buNone/>
            </a:pPr>
            <a:endParaRPr lang="en-US" sz="2200" dirty="0"/>
          </a:p>
        </p:txBody>
      </p:sp>
      <p:pic>
        <p:nvPicPr>
          <p:cNvPr id="13" name="Picture 12">
            <a:extLst>
              <a:ext uri="{FF2B5EF4-FFF2-40B4-BE49-F238E27FC236}">
                <a16:creationId xmlns:a16="http://schemas.microsoft.com/office/drawing/2014/main" id="{F59F9B42-AAB6-658E-CEE0-96399755EE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05" y="84613"/>
            <a:ext cx="1470075" cy="677387"/>
          </a:xfrm>
          <a:prstGeom prst="rect">
            <a:avLst/>
          </a:prstGeom>
          <a:noFill/>
        </p:spPr>
      </p:pic>
      <p:pic>
        <p:nvPicPr>
          <p:cNvPr id="6" name="Picture 5">
            <a:extLst>
              <a:ext uri="{FF2B5EF4-FFF2-40B4-BE49-F238E27FC236}">
                <a16:creationId xmlns:a16="http://schemas.microsoft.com/office/drawing/2014/main" id="{F4382736-BC35-9CAE-0D62-A9D6E9A28645}"/>
              </a:ext>
            </a:extLst>
          </p:cNvPr>
          <p:cNvPicPr>
            <a:picLocks noChangeAspect="1"/>
          </p:cNvPicPr>
          <p:nvPr/>
        </p:nvPicPr>
        <p:blipFill>
          <a:blip r:embed="rId3"/>
          <a:stretch>
            <a:fillRect/>
          </a:stretch>
        </p:blipFill>
        <p:spPr>
          <a:xfrm>
            <a:off x="5597143" y="1951352"/>
            <a:ext cx="6250371" cy="2323193"/>
          </a:xfrm>
          <a:prstGeom prst="rect">
            <a:avLst/>
          </a:prstGeom>
        </p:spPr>
      </p:pic>
      <p:pic>
        <p:nvPicPr>
          <p:cNvPr id="10" name="Picture 9">
            <a:extLst>
              <a:ext uri="{FF2B5EF4-FFF2-40B4-BE49-F238E27FC236}">
                <a16:creationId xmlns:a16="http://schemas.microsoft.com/office/drawing/2014/main" id="{0CD63612-C3F8-9210-68D5-9D9776CDA812}"/>
              </a:ext>
            </a:extLst>
          </p:cNvPr>
          <p:cNvPicPr>
            <a:picLocks noChangeAspect="1"/>
          </p:cNvPicPr>
          <p:nvPr/>
        </p:nvPicPr>
        <p:blipFill>
          <a:blip r:embed="rId4"/>
          <a:stretch>
            <a:fillRect/>
          </a:stretch>
        </p:blipFill>
        <p:spPr>
          <a:xfrm>
            <a:off x="5477542" y="4360589"/>
            <a:ext cx="3732559" cy="2206615"/>
          </a:xfrm>
          <a:prstGeom prst="rect">
            <a:avLst/>
          </a:prstGeom>
        </p:spPr>
      </p:pic>
      <p:pic>
        <p:nvPicPr>
          <p:cNvPr id="12" name="Picture 11">
            <a:extLst>
              <a:ext uri="{FF2B5EF4-FFF2-40B4-BE49-F238E27FC236}">
                <a16:creationId xmlns:a16="http://schemas.microsoft.com/office/drawing/2014/main" id="{817E9FAF-5882-22F3-C2AB-7165928D4677}"/>
              </a:ext>
            </a:extLst>
          </p:cNvPr>
          <p:cNvPicPr>
            <a:picLocks noChangeAspect="1"/>
          </p:cNvPicPr>
          <p:nvPr/>
        </p:nvPicPr>
        <p:blipFill>
          <a:blip r:embed="rId5"/>
          <a:stretch>
            <a:fillRect/>
          </a:stretch>
        </p:blipFill>
        <p:spPr>
          <a:xfrm>
            <a:off x="293424" y="4811702"/>
            <a:ext cx="3400900" cy="1755502"/>
          </a:xfrm>
          <a:prstGeom prst="rect">
            <a:avLst/>
          </a:prstGeom>
        </p:spPr>
      </p:pic>
    </p:spTree>
    <p:extLst>
      <p:ext uri="{BB962C8B-B14F-4D97-AF65-F5344CB8AC3E}">
        <p14:creationId xmlns:p14="http://schemas.microsoft.com/office/powerpoint/2010/main" val="177095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41BCA5-1415-C484-D4AF-0B75B2C057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18C45E-C9F8-5054-2FB0-F5706E4EA1DC}"/>
              </a:ext>
            </a:extLst>
          </p:cNvPr>
          <p:cNvSpPr>
            <a:spLocks noGrp="1"/>
          </p:cNvSpPr>
          <p:nvPr>
            <p:ph type="title"/>
          </p:nvPr>
        </p:nvSpPr>
        <p:spPr>
          <a:xfrm>
            <a:off x="612648" y="84613"/>
            <a:ext cx="6986015" cy="459673"/>
          </a:xfrm>
        </p:spPr>
        <p:txBody>
          <a:bodyPr anchor="b">
            <a:normAutofit/>
          </a:bodyPr>
          <a:lstStyle/>
          <a:p>
            <a:r>
              <a:rPr lang="en-US" sz="2000" dirty="0"/>
              <a:t>                                     Approval Rule Templates in </a:t>
            </a:r>
            <a:r>
              <a:rPr lang="en-US" sz="2000" dirty="0" err="1"/>
              <a:t>CodeCommit</a:t>
            </a:r>
            <a:endParaRPr lang="en-US" sz="2000"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DF9F14C9-BA4D-3D30-6D48-5120DE2AAC8A}"/>
              </a:ext>
            </a:extLst>
          </p:cNvPr>
          <p:cNvSpPr>
            <a:spLocks noGrp="1"/>
          </p:cNvSpPr>
          <p:nvPr>
            <p:ph idx="1"/>
          </p:nvPr>
        </p:nvSpPr>
        <p:spPr>
          <a:xfrm>
            <a:off x="0" y="762000"/>
            <a:ext cx="12192000" cy="6011387"/>
          </a:xfrm>
        </p:spPr>
        <p:txBody>
          <a:bodyPr>
            <a:normAutofit/>
          </a:bodyPr>
          <a:lstStyle/>
          <a:p>
            <a:pPr>
              <a:buFont typeface="Wingdings" panose="05000000000000000000" pitchFamily="2" charset="2"/>
              <a:buChar char="§"/>
            </a:pPr>
            <a:r>
              <a:rPr lang="en-US" sz="1800" b="0" i="0" dirty="0">
                <a:solidFill>
                  <a:srgbClr val="0D0D0D"/>
                </a:solidFill>
                <a:effectLst/>
                <a:highlight>
                  <a:srgbClr val="FFFFFF"/>
                </a:highlight>
                <a:latin typeface="Söhne"/>
              </a:rPr>
              <a:t>In AWS </a:t>
            </a:r>
            <a:r>
              <a:rPr lang="en-US" sz="1800" b="0" i="0" dirty="0" err="1">
                <a:solidFill>
                  <a:srgbClr val="0D0D0D"/>
                </a:solidFill>
                <a:effectLst/>
                <a:highlight>
                  <a:srgbClr val="FFFFFF"/>
                </a:highlight>
                <a:latin typeface="Söhne"/>
              </a:rPr>
              <a:t>CodeCommit</a:t>
            </a:r>
            <a:r>
              <a:rPr lang="en-US" sz="1800" b="0" i="0" dirty="0">
                <a:solidFill>
                  <a:srgbClr val="0D0D0D"/>
                </a:solidFill>
                <a:effectLst/>
                <a:highlight>
                  <a:srgbClr val="FFFFFF"/>
                </a:highlight>
                <a:latin typeface="Söhne"/>
              </a:rPr>
              <a:t>, an approval rule template is a predefined set of criteria that you can apply to a pull request in order to ensure that certain conditions are met before changes can be merged into the main branch. These conditions typically include requiring a certain number of approvals from designated reviewers, ensuring that certain conditions are met (such as passing automated tests or compliance checks), and potentially other custom criteria defined by your team or organization.</a:t>
            </a:r>
          </a:p>
          <a:p>
            <a:pPr marL="0" indent="0">
              <a:buNone/>
            </a:pPr>
            <a:endParaRPr lang="en-US" sz="1800" dirty="0">
              <a:solidFill>
                <a:srgbClr val="0D0D0D"/>
              </a:solidFill>
              <a:highlight>
                <a:srgbClr val="FFFFFF"/>
              </a:highlight>
              <a:latin typeface="Söhne"/>
            </a:endParaRPr>
          </a:p>
          <a:p>
            <a:r>
              <a:rPr lang="en-US" sz="1600" b="0" i="0" dirty="0">
                <a:solidFill>
                  <a:srgbClr val="0D0D0D"/>
                </a:solidFill>
                <a:effectLst/>
                <a:highlight>
                  <a:srgbClr val="FFFFFF"/>
                </a:highlight>
                <a:latin typeface="Söhne"/>
              </a:rPr>
              <a:t>When creating or configuring a pull request in </a:t>
            </a:r>
            <a:r>
              <a:rPr lang="en-US" sz="1600" b="0" i="0" dirty="0" err="1">
                <a:solidFill>
                  <a:srgbClr val="0D0D0D"/>
                </a:solidFill>
                <a:effectLst/>
                <a:highlight>
                  <a:srgbClr val="FFFFFF"/>
                </a:highlight>
                <a:latin typeface="Söhne"/>
              </a:rPr>
              <a:t>CodeCommit</a:t>
            </a:r>
            <a:r>
              <a:rPr lang="en-US" sz="1600" b="0" i="0" dirty="0">
                <a:solidFill>
                  <a:srgbClr val="0D0D0D"/>
                </a:solidFill>
                <a:effectLst/>
                <a:highlight>
                  <a:srgbClr val="FFFFFF"/>
                </a:highlight>
                <a:latin typeface="Söhne"/>
              </a:rPr>
              <a:t>, you can select an approval rule template to apply to that pull request. This ensures that the changes undergo the necessary review and meet the defined criteria before they are merged into the main branch, helping maintain code quality, compliance, and security.</a:t>
            </a:r>
          </a:p>
          <a:p>
            <a:pPr marL="0" indent="0">
              <a:buNone/>
            </a:pPr>
            <a:r>
              <a:rPr lang="en-US" sz="1800" dirty="0"/>
              <a:t>Workflow -1 :</a:t>
            </a:r>
          </a:p>
          <a:p>
            <a:pPr marL="0" indent="0">
              <a:buNone/>
            </a:pPr>
            <a:r>
              <a:rPr lang="en-US" sz="1800" dirty="0"/>
              <a:t>When ever a user creates a pull request to the specific branch an approval status would be associated with it .</a:t>
            </a:r>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2200" dirty="0"/>
          </a:p>
          <a:p>
            <a:pPr marL="0" indent="0">
              <a:buNone/>
            </a:pPr>
            <a:endParaRPr lang="en-US" sz="2200" dirty="0"/>
          </a:p>
        </p:txBody>
      </p:sp>
      <p:pic>
        <p:nvPicPr>
          <p:cNvPr id="13" name="Picture 12">
            <a:extLst>
              <a:ext uri="{FF2B5EF4-FFF2-40B4-BE49-F238E27FC236}">
                <a16:creationId xmlns:a16="http://schemas.microsoft.com/office/drawing/2014/main" id="{F59F9B42-AAB6-658E-CEE0-96399755EE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05" y="84613"/>
            <a:ext cx="1470075" cy="677387"/>
          </a:xfrm>
          <a:prstGeom prst="rect">
            <a:avLst/>
          </a:prstGeom>
          <a:noFill/>
        </p:spPr>
      </p:pic>
      <p:pic>
        <p:nvPicPr>
          <p:cNvPr id="17" name="Picture 16">
            <a:extLst>
              <a:ext uri="{FF2B5EF4-FFF2-40B4-BE49-F238E27FC236}">
                <a16:creationId xmlns:a16="http://schemas.microsoft.com/office/drawing/2014/main" id="{D210924A-BDC1-DF0C-54CC-358A0A1D20E9}"/>
              </a:ext>
            </a:extLst>
          </p:cNvPr>
          <p:cNvPicPr>
            <a:picLocks noChangeAspect="1"/>
          </p:cNvPicPr>
          <p:nvPr/>
        </p:nvPicPr>
        <p:blipFill>
          <a:blip r:embed="rId3"/>
          <a:stretch>
            <a:fillRect/>
          </a:stretch>
        </p:blipFill>
        <p:spPr>
          <a:xfrm>
            <a:off x="176269" y="3944039"/>
            <a:ext cx="10455007" cy="2622846"/>
          </a:xfrm>
          <a:prstGeom prst="rect">
            <a:avLst/>
          </a:prstGeom>
        </p:spPr>
      </p:pic>
    </p:spTree>
    <p:extLst>
      <p:ext uri="{BB962C8B-B14F-4D97-AF65-F5344CB8AC3E}">
        <p14:creationId xmlns:p14="http://schemas.microsoft.com/office/powerpoint/2010/main" val="284334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41BCA5-1415-C484-D4AF-0B75B2C057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18C45E-C9F8-5054-2FB0-F5706E4EA1DC}"/>
              </a:ext>
            </a:extLst>
          </p:cNvPr>
          <p:cNvSpPr>
            <a:spLocks noGrp="1"/>
          </p:cNvSpPr>
          <p:nvPr>
            <p:ph type="title"/>
          </p:nvPr>
        </p:nvSpPr>
        <p:spPr>
          <a:xfrm>
            <a:off x="612648" y="84613"/>
            <a:ext cx="6986015" cy="459673"/>
          </a:xfrm>
        </p:spPr>
        <p:txBody>
          <a:bodyPr anchor="b">
            <a:normAutofit/>
          </a:bodyPr>
          <a:lstStyle/>
          <a:p>
            <a:r>
              <a:rPr lang="en-US" sz="2000" dirty="0"/>
              <a:t>                                     Approval Rule Templates in </a:t>
            </a:r>
            <a:r>
              <a:rPr lang="en-US" sz="2000" dirty="0" err="1"/>
              <a:t>CodeCommit</a:t>
            </a:r>
            <a:endParaRPr lang="en-US" sz="2000"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DF9F14C9-BA4D-3D30-6D48-5120DE2AAC8A}"/>
              </a:ext>
            </a:extLst>
          </p:cNvPr>
          <p:cNvSpPr>
            <a:spLocks noGrp="1"/>
          </p:cNvSpPr>
          <p:nvPr>
            <p:ph idx="1"/>
          </p:nvPr>
        </p:nvSpPr>
        <p:spPr>
          <a:xfrm>
            <a:off x="0" y="762000"/>
            <a:ext cx="12192000" cy="6011387"/>
          </a:xfrm>
        </p:spPr>
        <p:txBody>
          <a:bodyPr>
            <a:normAutofit/>
          </a:bodyPr>
          <a:lstStyle/>
          <a:p>
            <a:pPr marL="0" indent="0">
              <a:buNone/>
            </a:pPr>
            <a:r>
              <a:rPr lang="en-US" sz="1800" dirty="0"/>
              <a:t>Workflow -2 :</a:t>
            </a:r>
          </a:p>
          <a:p>
            <a:pPr marL="0" indent="0">
              <a:buNone/>
            </a:pPr>
            <a:r>
              <a:rPr lang="en-US" sz="1800" dirty="0"/>
              <a:t>Approval pool member can go ahead and review the changes and they can approve it .</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dirty="0"/>
              <a:t>Workflow -2 :</a:t>
            </a:r>
          </a:p>
          <a:p>
            <a:pPr marL="0" indent="0">
              <a:buNone/>
            </a:pPr>
            <a:r>
              <a:rPr lang="en-US" sz="1800" dirty="0"/>
              <a:t>The approval status has been changed to Approved .</a:t>
            </a:r>
          </a:p>
          <a:p>
            <a:pPr marL="0" indent="0">
              <a:buNone/>
            </a:pPr>
            <a:endParaRPr lang="en-US" sz="1800" dirty="0"/>
          </a:p>
          <a:p>
            <a:pPr marL="0" indent="0">
              <a:buNone/>
            </a:pPr>
            <a:endParaRPr lang="en-US" sz="18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2200" dirty="0"/>
          </a:p>
          <a:p>
            <a:pPr marL="0" indent="0">
              <a:buNone/>
            </a:pPr>
            <a:endParaRPr lang="en-US" sz="2200" dirty="0"/>
          </a:p>
        </p:txBody>
      </p:sp>
      <p:pic>
        <p:nvPicPr>
          <p:cNvPr id="13" name="Picture 12">
            <a:extLst>
              <a:ext uri="{FF2B5EF4-FFF2-40B4-BE49-F238E27FC236}">
                <a16:creationId xmlns:a16="http://schemas.microsoft.com/office/drawing/2014/main" id="{F59F9B42-AAB6-658E-CEE0-96399755EE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05" y="84613"/>
            <a:ext cx="1470075" cy="677387"/>
          </a:xfrm>
          <a:prstGeom prst="rect">
            <a:avLst/>
          </a:prstGeom>
          <a:noFill/>
        </p:spPr>
      </p:pic>
      <p:pic>
        <p:nvPicPr>
          <p:cNvPr id="5" name="Picture 4">
            <a:extLst>
              <a:ext uri="{FF2B5EF4-FFF2-40B4-BE49-F238E27FC236}">
                <a16:creationId xmlns:a16="http://schemas.microsoft.com/office/drawing/2014/main" id="{A4F73769-78E5-224D-CC2B-B0779D03E3FA}"/>
              </a:ext>
            </a:extLst>
          </p:cNvPr>
          <p:cNvPicPr>
            <a:picLocks noChangeAspect="1"/>
          </p:cNvPicPr>
          <p:nvPr/>
        </p:nvPicPr>
        <p:blipFill>
          <a:blip r:embed="rId3"/>
          <a:stretch>
            <a:fillRect/>
          </a:stretch>
        </p:blipFill>
        <p:spPr>
          <a:xfrm>
            <a:off x="-305" y="1451781"/>
            <a:ext cx="11490898" cy="2098198"/>
          </a:xfrm>
          <a:prstGeom prst="rect">
            <a:avLst/>
          </a:prstGeom>
        </p:spPr>
      </p:pic>
      <p:pic>
        <p:nvPicPr>
          <p:cNvPr id="7" name="Picture 6">
            <a:extLst>
              <a:ext uri="{FF2B5EF4-FFF2-40B4-BE49-F238E27FC236}">
                <a16:creationId xmlns:a16="http://schemas.microsoft.com/office/drawing/2014/main" id="{25C0B9B4-E2FE-7A88-0CCA-51602CDCB72C}"/>
              </a:ext>
            </a:extLst>
          </p:cNvPr>
          <p:cNvPicPr>
            <a:picLocks noChangeAspect="1"/>
          </p:cNvPicPr>
          <p:nvPr/>
        </p:nvPicPr>
        <p:blipFill>
          <a:blip r:embed="rId4"/>
          <a:stretch>
            <a:fillRect/>
          </a:stretch>
        </p:blipFill>
        <p:spPr>
          <a:xfrm>
            <a:off x="0" y="4481034"/>
            <a:ext cx="11490593" cy="2126410"/>
          </a:xfrm>
          <a:prstGeom prst="rect">
            <a:avLst/>
          </a:prstGeom>
        </p:spPr>
      </p:pic>
    </p:spTree>
    <p:extLst>
      <p:ext uri="{BB962C8B-B14F-4D97-AF65-F5344CB8AC3E}">
        <p14:creationId xmlns:p14="http://schemas.microsoft.com/office/powerpoint/2010/main" val="3172003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641BCA5-1415-C484-D4AF-0B75B2C05742}"/>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18C45E-C9F8-5054-2FB0-F5706E4EA1DC}"/>
              </a:ext>
            </a:extLst>
          </p:cNvPr>
          <p:cNvSpPr>
            <a:spLocks noGrp="1"/>
          </p:cNvSpPr>
          <p:nvPr>
            <p:ph type="title"/>
          </p:nvPr>
        </p:nvSpPr>
        <p:spPr>
          <a:xfrm>
            <a:off x="572493" y="238539"/>
            <a:ext cx="11018520" cy="1434415"/>
          </a:xfrm>
        </p:spPr>
        <p:txBody>
          <a:bodyPr anchor="b">
            <a:normAutofit/>
          </a:bodyPr>
          <a:lstStyle/>
          <a:p>
            <a:r>
              <a:rPr lang="en-US" sz="4600"/>
              <a:t>                                     Approval Rule Templates in CodeCommit</a:t>
            </a:r>
            <a:endParaRPr lang="en-US" sz="4600">
              <a:effectLst>
                <a:outerShdw blurRad="38100" dist="38100" dir="2700000" algn="tl">
                  <a:srgbClr val="000000">
                    <a:alpha val="43137"/>
                  </a:srgbClr>
                </a:outerShdw>
              </a:effectLst>
            </a:endParaRPr>
          </a:p>
        </p:txBody>
      </p:sp>
      <p:sp>
        <p:nvSpPr>
          <p:cNvPr id="20"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F9F14C9-BA4D-3D30-6D48-5120DE2AAC8A}"/>
              </a:ext>
            </a:extLst>
          </p:cNvPr>
          <p:cNvSpPr>
            <a:spLocks noGrp="1"/>
          </p:cNvSpPr>
          <p:nvPr>
            <p:ph idx="1"/>
          </p:nvPr>
        </p:nvSpPr>
        <p:spPr>
          <a:xfrm>
            <a:off x="572493" y="2071316"/>
            <a:ext cx="6713552" cy="4119172"/>
          </a:xfrm>
        </p:spPr>
        <p:txBody>
          <a:bodyPr anchor="t">
            <a:normAutofit/>
          </a:bodyPr>
          <a:lstStyle/>
          <a:p>
            <a:pPr marL="0" indent="0">
              <a:buNone/>
            </a:pPr>
            <a:r>
              <a:rPr lang="en-US" sz="2200" dirty="0"/>
              <a:t>Labs : First create a user named Senior-Manager  and attach this permission  (</a:t>
            </a:r>
            <a:r>
              <a:rPr lang="en-US" sz="2200" b="0" i="0" dirty="0" err="1">
                <a:effectLst/>
                <a:highlight>
                  <a:srgbClr val="FFFFFF"/>
                </a:highlight>
                <a:latin typeface="Amazon Ember"/>
                <a:hlinkClick r:id="rId2"/>
              </a:rPr>
              <a:t>AWSCodeCommitFullAccess</a:t>
            </a:r>
            <a:r>
              <a:rPr lang="en-US" sz="2200" dirty="0"/>
              <a:t> ) . Once the user is created copy its ARN -  </a:t>
            </a:r>
            <a:r>
              <a:rPr lang="en-US" sz="2200" dirty="0" err="1"/>
              <a:t>arn:aws:iam</a:t>
            </a:r>
            <a:r>
              <a:rPr lang="en-US" sz="2200" dirty="0"/>
              <a:t>::094070030993:user/Senior-Manager .</a:t>
            </a:r>
          </a:p>
          <a:p>
            <a:pPr marL="0" indent="0">
              <a:buNone/>
            </a:pPr>
            <a:r>
              <a:rPr lang="en-US" sz="2200" dirty="0"/>
              <a:t>Now go to </a:t>
            </a:r>
            <a:r>
              <a:rPr lang="en-US" sz="2200" dirty="0" err="1"/>
              <a:t>codecommit</a:t>
            </a:r>
            <a:r>
              <a:rPr lang="en-US" sz="2200" dirty="0"/>
              <a:t> click </a:t>
            </a:r>
            <a:r>
              <a:rPr lang="en-US" sz="2200" b="1" i="0" dirty="0">
                <a:effectLst/>
                <a:highlight>
                  <a:srgbClr val="F2F3F3"/>
                </a:highlight>
                <a:latin typeface="Amazon Ember"/>
              </a:rPr>
              <a:t>Approval rule templates ,</a:t>
            </a:r>
          </a:p>
          <a:p>
            <a:pPr marL="0" indent="0">
              <a:buNone/>
            </a:pPr>
            <a:endParaRPr lang="en-US" sz="2200" b="1" dirty="0">
              <a:highlight>
                <a:srgbClr val="F2F3F3"/>
              </a:highlight>
              <a:latin typeface="Amazon Ember"/>
            </a:endParaRPr>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p:txBody>
      </p:sp>
      <p:pic>
        <p:nvPicPr>
          <p:cNvPr id="5" name="Picture 4">
            <a:extLst>
              <a:ext uri="{FF2B5EF4-FFF2-40B4-BE49-F238E27FC236}">
                <a16:creationId xmlns:a16="http://schemas.microsoft.com/office/drawing/2014/main" id="{F6C7E521-CC50-5D6B-3C4B-0BE681A55E78}"/>
              </a:ext>
            </a:extLst>
          </p:cNvPr>
          <p:cNvPicPr>
            <a:picLocks noChangeAspect="1"/>
          </p:cNvPicPr>
          <p:nvPr/>
        </p:nvPicPr>
        <p:blipFill rotWithShape="1">
          <a:blip r:embed="rId3"/>
          <a:srcRect r="38670" b="2"/>
          <a:stretch/>
        </p:blipFill>
        <p:spPr>
          <a:xfrm>
            <a:off x="7675658" y="2093976"/>
            <a:ext cx="3941064" cy="4096512"/>
          </a:xfrm>
          <a:prstGeom prst="rect">
            <a:avLst/>
          </a:prstGeom>
        </p:spPr>
      </p:pic>
      <p:pic>
        <p:nvPicPr>
          <p:cNvPr id="13" name="Picture 12">
            <a:extLst>
              <a:ext uri="{FF2B5EF4-FFF2-40B4-BE49-F238E27FC236}">
                <a16:creationId xmlns:a16="http://schemas.microsoft.com/office/drawing/2014/main" id="{F59F9B42-AAB6-658E-CEE0-96399755EE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305" y="84613"/>
            <a:ext cx="1470075" cy="677387"/>
          </a:xfrm>
          <a:prstGeom prst="rect">
            <a:avLst/>
          </a:prstGeom>
          <a:noFill/>
        </p:spPr>
      </p:pic>
    </p:spTree>
    <p:extLst>
      <p:ext uri="{BB962C8B-B14F-4D97-AF65-F5344CB8AC3E}">
        <p14:creationId xmlns:p14="http://schemas.microsoft.com/office/powerpoint/2010/main" val="1154439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41BCA5-1415-C484-D4AF-0B75B2C057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18C45E-C9F8-5054-2FB0-F5706E4EA1DC}"/>
              </a:ext>
            </a:extLst>
          </p:cNvPr>
          <p:cNvSpPr>
            <a:spLocks noGrp="1"/>
          </p:cNvSpPr>
          <p:nvPr>
            <p:ph type="title"/>
          </p:nvPr>
        </p:nvSpPr>
        <p:spPr>
          <a:xfrm>
            <a:off x="612648" y="84613"/>
            <a:ext cx="6986015" cy="459673"/>
          </a:xfrm>
        </p:spPr>
        <p:txBody>
          <a:bodyPr anchor="b">
            <a:normAutofit/>
          </a:bodyPr>
          <a:lstStyle/>
          <a:p>
            <a:r>
              <a:rPr lang="en-US" sz="2000" dirty="0"/>
              <a:t>                                     AWS Code build process</a:t>
            </a:r>
            <a:endParaRPr lang="en-US" sz="2000"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DF9F14C9-BA4D-3D30-6D48-5120DE2AAC8A}"/>
              </a:ext>
            </a:extLst>
          </p:cNvPr>
          <p:cNvSpPr>
            <a:spLocks noGrp="1"/>
          </p:cNvSpPr>
          <p:nvPr>
            <p:ph idx="1"/>
          </p:nvPr>
        </p:nvSpPr>
        <p:spPr>
          <a:xfrm>
            <a:off x="0" y="762000"/>
            <a:ext cx="12192000" cy="6011387"/>
          </a:xfrm>
        </p:spPr>
        <p:txBody>
          <a:bodyPr>
            <a:normAutofit/>
          </a:bodyPr>
          <a:lstStyle/>
          <a:p>
            <a:pPr marL="0" indent="0">
              <a:buNone/>
            </a:pPr>
            <a:r>
              <a:rPr lang="en-US" sz="1800" dirty="0"/>
              <a:t>In order to understand the build process lets have a look at below build process.</a:t>
            </a:r>
          </a:p>
          <a:p>
            <a:pPr marL="0" indent="0">
              <a:buNone/>
            </a:pPr>
            <a:r>
              <a:rPr lang="en-US" sz="1800" dirty="0"/>
              <a:t>Whenever we write a code in various languages such as java, C and other languages , we need to compile the code first and the O/P of the compilation is in the form of binary that is executable .</a:t>
            </a:r>
          </a:p>
          <a:p>
            <a:pPr marL="0" indent="0">
              <a:buNone/>
            </a:pPr>
            <a:endParaRPr lang="en-US" sz="1800" dirty="0"/>
          </a:p>
          <a:p>
            <a:pPr marL="0" indent="0">
              <a:buNone/>
            </a:pPr>
            <a:endParaRPr lang="en-US" sz="1800" dirty="0"/>
          </a:p>
          <a:p>
            <a:pPr marL="0" indent="0">
              <a:buNone/>
            </a:pPr>
            <a:r>
              <a:rPr lang="en-US" sz="1800" b="1" dirty="0"/>
              <a:t>#include &lt;</a:t>
            </a:r>
            <a:r>
              <a:rPr lang="en-US" sz="1800" b="1" dirty="0" err="1"/>
              <a:t>stdio.h</a:t>
            </a:r>
            <a:r>
              <a:rPr lang="en-US" sz="1800" b="1" dirty="0"/>
              <a:t>&gt;</a:t>
            </a:r>
          </a:p>
          <a:p>
            <a:pPr marL="0" indent="0">
              <a:buNone/>
            </a:pPr>
            <a:r>
              <a:rPr lang="en-US" sz="1800" b="1" dirty="0"/>
              <a:t>Int main() {                              </a:t>
            </a:r>
          </a:p>
          <a:p>
            <a:pPr marL="0" indent="0">
              <a:buNone/>
            </a:pPr>
            <a:r>
              <a:rPr lang="en-US" sz="1800" b="1" dirty="0"/>
              <a:t>   </a:t>
            </a:r>
            <a:r>
              <a:rPr lang="en-US" sz="1800" b="1" dirty="0" err="1"/>
              <a:t>Printf</a:t>
            </a:r>
            <a:r>
              <a:rPr lang="en-US" sz="1800" b="1" dirty="0"/>
              <a:t>(“Hello!”)                                                    compiler                                                        C:/EXE</a:t>
            </a:r>
          </a:p>
          <a:p>
            <a:pPr marL="0" indent="0">
              <a:buNone/>
            </a:pPr>
            <a:r>
              <a:rPr lang="en-US" sz="1800" b="1" dirty="0"/>
              <a:t>  return 0:</a:t>
            </a:r>
          </a:p>
          <a:p>
            <a:pPr marL="0" indent="0">
              <a:buNone/>
            </a:pPr>
            <a:r>
              <a:rPr lang="en-US" sz="1800" b="1" dirty="0"/>
              <a:t>}</a:t>
            </a:r>
          </a:p>
          <a:p>
            <a:pPr marL="0" indent="0">
              <a:buNone/>
            </a:pPr>
            <a:endParaRPr lang="en-US" sz="1800" dirty="0"/>
          </a:p>
          <a:p>
            <a:pPr marL="0" indent="0">
              <a:buNone/>
            </a:pPr>
            <a:r>
              <a:rPr lang="en-US" sz="1800" dirty="0"/>
              <a:t>So AWS Code Build is a fully managed continuous integration service that is used to compile the source code , run tests , and produces software packages that are ready to deploy .</a:t>
            </a:r>
          </a:p>
          <a:p>
            <a:pPr marL="0" indent="0">
              <a:buNone/>
            </a:pPr>
            <a:endParaRPr lang="en-US" sz="18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2200" dirty="0"/>
          </a:p>
          <a:p>
            <a:pPr marL="0" indent="0">
              <a:buNone/>
            </a:pPr>
            <a:endParaRPr lang="en-US" sz="2200" dirty="0"/>
          </a:p>
        </p:txBody>
      </p:sp>
      <p:pic>
        <p:nvPicPr>
          <p:cNvPr id="13" name="Picture 12">
            <a:extLst>
              <a:ext uri="{FF2B5EF4-FFF2-40B4-BE49-F238E27FC236}">
                <a16:creationId xmlns:a16="http://schemas.microsoft.com/office/drawing/2014/main" id="{F59F9B42-AAB6-658E-CEE0-96399755EE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05" y="84613"/>
            <a:ext cx="1470075" cy="677387"/>
          </a:xfrm>
          <a:prstGeom prst="rect">
            <a:avLst/>
          </a:prstGeom>
          <a:noFill/>
        </p:spPr>
      </p:pic>
      <p:sp>
        <p:nvSpPr>
          <p:cNvPr id="9" name="Arrow: Right 8">
            <a:extLst>
              <a:ext uri="{FF2B5EF4-FFF2-40B4-BE49-F238E27FC236}">
                <a16:creationId xmlns:a16="http://schemas.microsoft.com/office/drawing/2014/main" id="{FE2A26A1-6555-9E72-68D2-C1A028667539}"/>
              </a:ext>
            </a:extLst>
          </p:cNvPr>
          <p:cNvSpPr/>
          <p:nvPr/>
        </p:nvSpPr>
        <p:spPr>
          <a:xfrm>
            <a:off x="1961003" y="3252730"/>
            <a:ext cx="1817783" cy="35254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2179F68B-2132-D4BC-EBD9-E45A3EF3D9A0}"/>
              </a:ext>
            </a:extLst>
          </p:cNvPr>
          <p:cNvSpPr/>
          <p:nvPr/>
        </p:nvSpPr>
        <p:spPr>
          <a:xfrm>
            <a:off x="5387249" y="3252730"/>
            <a:ext cx="1817783" cy="35254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AAA7B8-2C41-05FF-CE98-3E67A656E9DA}"/>
              </a:ext>
            </a:extLst>
          </p:cNvPr>
          <p:cNvSpPr/>
          <p:nvPr/>
        </p:nvSpPr>
        <p:spPr>
          <a:xfrm>
            <a:off x="220337" y="5596569"/>
            <a:ext cx="2016087" cy="8703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Sample code</a:t>
            </a:r>
          </a:p>
        </p:txBody>
      </p:sp>
      <p:sp>
        <p:nvSpPr>
          <p:cNvPr id="12" name="Rectangle 11">
            <a:extLst>
              <a:ext uri="{FF2B5EF4-FFF2-40B4-BE49-F238E27FC236}">
                <a16:creationId xmlns:a16="http://schemas.microsoft.com/office/drawing/2014/main" id="{0274DEC0-1B05-AD4E-BDA3-AC043679E7EA}"/>
              </a:ext>
            </a:extLst>
          </p:cNvPr>
          <p:cNvSpPr/>
          <p:nvPr/>
        </p:nvSpPr>
        <p:spPr>
          <a:xfrm>
            <a:off x="3899971" y="5596569"/>
            <a:ext cx="2445745" cy="8703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AWS code build </a:t>
            </a:r>
          </a:p>
        </p:txBody>
      </p:sp>
      <p:sp>
        <p:nvSpPr>
          <p:cNvPr id="14" name="Rectangle 13">
            <a:extLst>
              <a:ext uri="{FF2B5EF4-FFF2-40B4-BE49-F238E27FC236}">
                <a16:creationId xmlns:a16="http://schemas.microsoft.com/office/drawing/2014/main" id="{85026FB9-60C3-5F75-5EF0-8C9E39A4C10D}"/>
              </a:ext>
            </a:extLst>
          </p:cNvPr>
          <p:cNvSpPr/>
          <p:nvPr/>
        </p:nvSpPr>
        <p:spPr>
          <a:xfrm>
            <a:off x="8009263" y="5596569"/>
            <a:ext cx="2269474" cy="8703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Output build</a:t>
            </a:r>
          </a:p>
        </p:txBody>
      </p:sp>
      <p:sp>
        <p:nvSpPr>
          <p:cNvPr id="15" name="Arrow: Right 14">
            <a:extLst>
              <a:ext uri="{FF2B5EF4-FFF2-40B4-BE49-F238E27FC236}">
                <a16:creationId xmlns:a16="http://schemas.microsoft.com/office/drawing/2014/main" id="{8A004C4A-70D5-3ADA-FEAB-899784EEE3CD}"/>
              </a:ext>
            </a:extLst>
          </p:cNvPr>
          <p:cNvSpPr/>
          <p:nvPr/>
        </p:nvSpPr>
        <p:spPr>
          <a:xfrm>
            <a:off x="2533880" y="5905041"/>
            <a:ext cx="914400" cy="27542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2FBE6203-0706-53D1-E146-970C88A66779}"/>
              </a:ext>
            </a:extLst>
          </p:cNvPr>
          <p:cNvSpPr/>
          <p:nvPr/>
        </p:nvSpPr>
        <p:spPr>
          <a:xfrm>
            <a:off x="6577070" y="5905041"/>
            <a:ext cx="1021593" cy="19095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FD074170-4F45-1541-3DF3-19392B1EEF09}"/>
              </a:ext>
            </a:extLst>
          </p:cNvPr>
          <p:cNvPicPr>
            <a:picLocks noChangeAspect="1"/>
          </p:cNvPicPr>
          <p:nvPr/>
        </p:nvPicPr>
        <p:blipFill>
          <a:blip r:embed="rId3"/>
          <a:stretch>
            <a:fillRect/>
          </a:stretch>
        </p:blipFill>
        <p:spPr>
          <a:xfrm>
            <a:off x="3821366" y="5498868"/>
            <a:ext cx="2655065" cy="1003303"/>
          </a:xfrm>
          <a:prstGeom prst="rect">
            <a:avLst/>
          </a:prstGeom>
        </p:spPr>
      </p:pic>
      <p:pic>
        <p:nvPicPr>
          <p:cNvPr id="20" name="Picture 19">
            <a:extLst>
              <a:ext uri="{FF2B5EF4-FFF2-40B4-BE49-F238E27FC236}">
                <a16:creationId xmlns:a16="http://schemas.microsoft.com/office/drawing/2014/main" id="{E66E2047-9C55-7235-36F3-DEAEF3538EBE}"/>
              </a:ext>
            </a:extLst>
          </p:cNvPr>
          <p:cNvPicPr>
            <a:picLocks noChangeAspect="1"/>
          </p:cNvPicPr>
          <p:nvPr/>
        </p:nvPicPr>
        <p:blipFill>
          <a:blip r:embed="rId4"/>
          <a:stretch>
            <a:fillRect/>
          </a:stretch>
        </p:blipFill>
        <p:spPr>
          <a:xfrm>
            <a:off x="2456761" y="5422353"/>
            <a:ext cx="1032147" cy="482688"/>
          </a:xfrm>
          <a:prstGeom prst="rect">
            <a:avLst/>
          </a:prstGeom>
        </p:spPr>
      </p:pic>
    </p:spTree>
    <p:extLst>
      <p:ext uri="{BB962C8B-B14F-4D97-AF65-F5344CB8AC3E}">
        <p14:creationId xmlns:p14="http://schemas.microsoft.com/office/powerpoint/2010/main" val="2342035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41BCA5-1415-C484-D4AF-0B75B2C057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18C45E-C9F8-5054-2FB0-F5706E4EA1DC}"/>
              </a:ext>
            </a:extLst>
          </p:cNvPr>
          <p:cNvSpPr>
            <a:spLocks noGrp="1"/>
          </p:cNvSpPr>
          <p:nvPr>
            <p:ph type="title"/>
          </p:nvPr>
        </p:nvSpPr>
        <p:spPr>
          <a:xfrm>
            <a:off x="612648" y="84613"/>
            <a:ext cx="6986015" cy="459673"/>
          </a:xfrm>
        </p:spPr>
        <p:txBody>
          <a:bodyPr anchor="b">
            <a:normAutofit/>
          </a:bodyPr>
          <a:lstStyle/>
          <a:p>
            <a:r>
              <a:rPr lang="en-US" sz="2000" dirty="0"/>
              <a:t>                                     AWS Code deploy process</a:t>
            </a:r>
            <a:endParaRPr lang="en-US" sz="2000"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DF9F14C9-BA4D-3D30-6D48-5120DE2AAC8A}"/>
              </a:ext>
            </a:extLst>
          </p:cNvPr>
          <p:cNvSpPr>
            <a:spLocks noGrp="1"/>
          </p:cNvSpPr>
          <p:nvPr>
            <p:ph idx="1"/>
          </p:nvPr>
        </p:nvSpPr>
        <p:spPr>
          <a:xfrm>
            <a:off x="0" y="762000"/>
            <a:ext cx="12192000" cy="6011387"/>
          </a:xfrm>
        </p:spPr>
        <p:txBody>
          <a:bodyPr>
            <a:normAutofit/>
          </a:bodyPr>
          <a:lstStyle/>
          <a:p>
            <a:pPr marL="0" indent="0">
              <a:buNone/>
            </a:pPr>
            <a:r>
              <a:rPr lang="en-US" sz="1800" dirty="0"/>
              <a:t>As we discussed earlier </a:t>
            </a:r>
            <a:r>
              <a:rPr lang="en-US" sz="1800" dirty="0" err="1"/>
              <a:t>CodeBuild</a:t>
            </a:r>
            <a:r>
              <a:rPr lang="en-US" sz="1800" dirty="0"/>
              <a:t> complies the application and uploads the Artifacts to S3 Bucket .</a:t>
            </a:r>
          </a:p>
          <a:p>
            <a:pPr marL="0" indent="0">
              <a:buNone/>
            </a:pPr>
            <a:endParaRPr lang="en-US" sz="1800" dirty="0"/>
          </a:p>
          <a:p>
            <a:pPr marL="0" indent="0">
              <a:buNone/>
            </a:pPr>
            <a:r>
              <a:rPr lang="en-US" sz="1800" dirty="0"/>
              <a:t>AWS </a:t>
            </a:r>
            <a:r>
              <a:rPr lang="en-US" sz="1800" dirty="0" err="1"/>
              <a:t>CodeDeploy</a:t>
            </a:r>
            <a:r>
              <a:rPr lang="en-US" sz="1800" dirty="0"/>
              <a:t> is a managed service that automates the Software deployments to a verity of compute services such as Amazon EC2 , </a:t>
            </a:r>
            <a:r>
              <a:rPr lang="en-US" sz="1800" dirty="0" err="1"/>
              <a:t>Fargate</a:t>
            </a:r>
            <a:r>
              <a:rPr lang="en-US" sz="1800" dirty="0"/>
              <a:t> , Lambda and others .</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p>
          <a:p>
            <a:pPr marL="0" indent="0">
              <a:buNone/>
            </a:pPr>
            <a:r>
              <a:rPr lang="en-US" sz="1800" dirty="0"/>
              <a:t>So here </a:t>
            </a:r>
            <a:r>
              <a:rPr lang="en-US" sz="1800" dirty="0" err="1"/>
              <a:t>CodeDeploy</a:t>
            </a:r>
            <a:r>
              <a:rPr lang="en-US" sz="1800" dirty="0"/>
              <a:t> will fetch the necessary binary from S3 and it will deploy it to </a:t>
            </a:r>
          </a:p>
          <a:p>
            <a:pPr marL="0" indent="0">
              <a:buNone/>
            </a:pPr>
            <a:r>
              <a:rPr lang="en-US" sz="1800" dirty="0"/>
              <a:t>Various services like AWS EC2 , </a:t>
            </a:r>
            <a:r>
              <a:rPr lang="en-US" sz="1800" dirty="0" err="1"/>
              <a:t>Lamda</a:t>
            </a:r>
            <a:r>
              <a:rPr lang="en-US" sz="1800" dirty="0"/>
              <a:t> , </a:t>
            </a:r>
            <a:r>
              <a:rPr lang="en-US" sz="1800" dirty="0" err="1"/>
              <a:t>Farget</a:t>
            </a:r>
            <a:r>
              <a:rPr lang="en-US" sz="1800" dirty="0"/>
              <a:t> and others .</a:t>
            </a:r>
          </a:p>
          <a:p>
            <a:pPr marL="0" indent="0">
              <a:buNone/>
            </a:pPr>
            <a:endParaRPr lang="en-US" sz="2200" dirty="0"/>
          </a:p>
        </p:txBody>
      </p:sp>
      <p:pic>
        <p:nvPicPr>
          <p:cNvPr id="13" name="Picture 12">
            <a:extLst>
              <a:ext uri="{FF2B5EF4-FFF2-40B4-BE49-F238E27FC236}">
                <a16:creationId xmlns:a16="http://schemas.microsoft.com/office/drawing/2014/main" id="{F59F9B42-AAB6-658E-CEE0-96399755EE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05" y="84613"/>
            <a:ext cx="1470075" cy="677387"/>
          </a:xfrm>
          <a:prstGeom prst="rect">
            <a:avLst/>
          </a:prstGeom>
          <a:noFill/>
        </p:spPr>
      </p:pic>
      <p:sp>
        <p:nvSpPr>
          <p:cNvPr id="4" name="Rectangle 3">
            <a:extLst>
              <a:ext uri="{FF2B5EF4-FFF2-40B4-BE49-F238E27FC236}">
                <a16:creationId xmlns:a16="http://schemas.microsoft.com/office/drawing/2014/main" id="{EDF6608C-DC20-36BD-263F-AF5D238081CD}"/>
              </a:ext>
            </a:extLst>
          </p:cNvPr>
          <p:cNvSpPr/>
          <p:nvPr/>
        </p:nvSpPr>
        <p:spPr>
          <a:xfrm>
            <a:off x="176270" y="2710149"/>
            <a:ext cx="1211855" cy="7188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MyCode</a:t>
            </a:r>
            <a:endParaRPr lang="en-US" dirty="0"/>
          </a:p>
        </p:txBody>
      </p:sp>
      <p:pic>
        <p:nvPicPr>
          <p:cNvPr id="6" name="Picture 5">
            <a:extLst>
              <a:ext uri="{FF2B5EF4-FFF2-40B4-BE49-F238E27FC236}">
                <a16:creationId xmlns:a16="http://schemas.microsoft.com/office/drawing/2014/main" id="{5C7C1EBD-D9EE-909B-4BCB-CBFE48283DAF}"/>
              </a:ext>
            </a:extLst>
          </p:cNvPr>
          <p:cNvPicPr>
            <a:picLocks noChangeAspect="1"/>
          </p:cNvPicPr>
          <p:nvPr/>
        </p:nvPicPr>
        <p:blipFill>
          <a:blip r:embed="rId3"/>
          <a:stretch>
            <a:fillRect/>
          </a:stretch>
        </p:blipFill>
        <p:spPr>
          <a:xfrm>
            <a:off x="2394190" y="2710149"/>
            <a:ext cx="1430656" cy="718852"/>
          </a:xfrm>
          <a:prstGeom prst="rect">
            <a:avLst/>
          </a:prstGeom>
        </p:spPr>
      </p:pic>
      <p:sp>
        <p:nvSpPr>
          <p:cNvPr id="7" name="Arrow: Right 6">
            <a:extLst>
              <a:ext uri="{FF2B5EF4-FFF2-40B4-BE49-F238E27FC236}">
                <a16:creationId xmlns:a16="http://schemas.microsoft.com/office/drawing/2014/main" id="{CCFED224-3656-D7D2-3CF4-CB26B1E3DEDE}"/>
              </a:ext>
            </a:extLst>
          </p:cNvPr>
          <p:cNvSpPr/>
          <p:nvPr/>
        </p:nvSpPr>
        <p:spPr>
          <a:xfrm>
            <a:off x="1469770" y="2952520"/>
            <a:ext cx="744620" cy="16525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5DC2C4F-5027-3925-D7F5-D2B8D431A33A}"/>
              </a:ext>
            </a:extLst>
          </p:cNvPr>
          <p:cNvSpPr txBox="1"/>
          <p:nvPr/>
        </p:nvSpPr>
        <p:spPr>
          <a:xfrm>
            <a:off x="1285230" y="2365474"/>
            <a:ext cx="1211856" cy="369332"/>
          </a:xfrm>
          <a:prstGeom prst="rect">
            <a:avLst/>
          </a:prstGeom>
          <a:noFill/>
        </p:spPr>
        <p:txBody>
          <a:bodyPr wrap="square" rtlCol="0">
            <a:spAutoFit/>
          </a:bodyPr>
          <a:lstStyle/>
          <a:p>
            <a:r>
              <a:rPr lang="en-US" dirty="0"/>
              <a:t>Compile</a:t>
            </a:r>
          </a:p>
        </p:txBody>
      </p:sp>
      <p:pic>
        <p:nvPicPr>
          <p:cNvPr id="19" name="Picture 18">
            <a:extLst>
              <a:ext uri="{FF2B5EF4-FFF2-40B4-BE49-F238E27FC236}">
                <a16:creationId xmlns:a16="http://schemas.microsoft.com/office/drawing/2014/main" id="{41696AFD-70D7-1BBE-D391-C0B4CF95CFC2}"/>
              </a:ext>
            </a:extLst>
          </p:cNvPr>
          <p:cNvPicPr>
            <a:picLocks noChangeAspect="1"/>
          </p:cNvPicPr>
          <p:nvPr/>
        </p:nvPicPr>
        <p:blipFill>
          <a:blip r:embed="rId4"/>
          <a:stretch>
            <a:fillRect/>
          </a:stretch>
        </p:blipFill>
        <p:spPr>
          <a:xfrm>
            <a:off x="5207547" y="2758347"/>
            <a:ext cx="1190419" cy="718852"/>
          </a:xfrm>
          <a:prstGeom prst="rect">
            <a:avLst/>
          </a:prstGeom>
        </p:spPr>
      </p:pic>
      <p:sp>
        <p:nvSpPr>
          <p:cNvPr id="21" name="Arrow: Right 20">
            <a:extLst>
              <a:ext uri="{FF2B5EF4-FFF2-40B4-BE49-F238E27FC236}">
                <a16:creationId xmlns:a16="http://schemas.microsoft.com/office/drawing/2014/main" id="{98075822-D770-9777-55C9-62EA3E4BB1D2}"/>
              </a:ext>
            </a:extLst>
          </p:cNvPr>
          <p:cNvSpPr/>
          <p:nvPr/>
        </p:nvSpPr>
        <p:spPr>
          <a:xfrm>
            <a:off x="3994477" y="2952520"/>
            <a:ext cx="744620" cy="16525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BC8B615E-1C43-8742-7BED-BF67C3EA7308}"/>
              </a:ext>
            </a:extLst>
          </p:cNvPr>
          <p:cNvPicPr>
            <a:picLocks noChangeAspect="1"/>
          </p:cNvPicPr>
          <p:nvPr/>
        </p:nvPicPr>
        <p:blipFill>
          <a:blip r:embed="rId5"/>
          <a:stretch>
            <a:fillRect/>
          </a:stretch>
        </p:blipFill>
        <p:spPr>
          <a:xfrm>
            <a:off x="7482225" y="2550894"/>
            <a:ext cx="1370368" cy="1133758"/>
          </a:xfrm>
          <a:prstGeom prst="rect">
            <a:avLst/>
          </a:prstGeom>
        </p:spPr>
      </p:pic>
      <p:sp>
        <p:nvSpPr>
          <p:cNvPr id="24" name="Arrow: Right 23">
            <a:extLst>
              <a:ext uri="{FF2B5EF4-FFF2-40B4-BE49-F238E27FC236}">
                <a16:creationId xmlns:a16="http://schemas.microsoft.com/office/drawing/2014/main" id="{52A38A32-0612-FDED-CCE8-C3A5CB69C6AB}"/>
              </a:ext>
            </a:extLst>
          </p:cNvPr>
          <p:cNvSpPr/>
          <p:nvPr/>
        </p:nvSpPr>
        <p:spPr>
          <a:xfrm>
            <a:off x="6619550" y="2952520"/>
            <a:ext cx="744620" cy="16525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DE24DA01-A5A2-9862-9C93-8F8BFC5AFDD8}"/>
              </a:ext>
            </a:extLst>
          </p:cNvPr>
          <p:cNvPicPr>
            <a:picLocks noChangeAspect="1"/>
          </p:cNvPicPr>
          <p:nvPr/>
        </p:nvPicPr>
        <p:blipFill>
          <a:blip r:embed="rId6"/>
          <a:stretch>
            <a:fillRect/>
          </a:stretch>
        </p:blipFill>
        <p:spPr>
          <a:xfrm>
            <a:off x="11329015" y="1865617"/>
            <a:ext cx="686715" cy="892730"/>
          </a:xfrm>
          <a:prstGeom prst="rect">
            <a:avLst/>
          </a:prstGeom>
        </p:spPr>
      </p:pic>
      <p:pic>
        <p:nvPicPr>
          <p:cNvPr id="28" name="Picture 27">
            <a:extLst>
              <a:ext uri="{FF2B5EF4-FFF2-40B4-BE49-F238E27FC236}">
                <a16:creationId xmlns:a16="http://schemas.microsoft.com/office/drawing/2014/main" id="{6158BE67-9CB3-4081-562A-088F71F54D61}"/>
              </a:ext>
            </a:extLst>
          </p:cNvPr>
          <p:cNvPicPr>
            <a:picLocks noChangeAspect="1"/>
          </p:cNvPicPr>
          <p:nvPr/>
        </p:nvPicPr>
        <p:blipFill>
          <a:blip r:embed="rId7"/>
          <a:stretch>
            <a:fillRect/>
          </a:stretch>
        </p:blipFill>
        <p:spPr>
          <a:xfrm>
            <a:off x="10924076" y="2989952"/>
            <a:ext cx="1091441" cy="446116"/>
          </a:xfrm>
          <a:prstGeom prst="rect">
            <a:avLst/>
          </a:prstGeom>
        </p:spPr>
      </p:pic>
      <p:pic>
        <p:nvPicPr>
          <p:cNvPr id="30" name="Picture 29">
            <a:extLst>
              <a:ext uri="{FF2B5EF4-FFF2-40B4-BE49-F238E27FC236}">
                <a16:creationId xmlns:a16="http://schemas.microsoft.com/office/drawing/2014/main" id="{EF128554-FA72-C86E-14BF-A57FAEE4C023}"/>
              </a:ext>
            </a:extLst>
          </p:cNvPr>
          <p:cNvPicPr>
            <a:picLocks noChangeAspect="1"/>
          </p:cNvPicPr>
          <p:nvPr/>
        </p:nvPicPr>
        <p:blipFill>
          <a:blip r:embed="rId8"/>
          <a:stretch>
            <a:fillRect/>
          </a:stretch>
        </p:blipFill>
        <p:spPr>
          <a:xfrm>
            <a:off x="10958288" y="4211997"/>
            <a:ext cx="966109" cy="677152"/>
          </a:xfrm>
          <a:prstGeom prst="rect">
            <a:avLst/>
          </a:prstGeom>
        </p:spPr>
      </p:pic>
      <p:cxnSp>
        <p:nvCxnSpPr>
          <p:cNvPr id="32" name="Straight Arrow Connector 31">
            <a:extLst>
              <a:ext uri="{FF2B5EF4-FFF2-40B4-BE49-F238E27FC236}">
                <a16:creationId xmlns:a16="http://schemas.microsoft.com/office/drawing/2014/main" id="{62B73BD7-1A07-F61D-06BD-B421B9FB5E71}"/>
              </a:ext>
            </a:extLst>
          </p:cNvPr>
          <p:cNvCxnSpPr>
            <a:endCxn id="26" idx="1"/>
          </p:cNvCxnSpPr>
          <p:nvPr/>
        </p:nvCxnSpPr>
        <p:spPr>
          <a:xfrm flipV="1">
            <a:off x="8852593" y="2311982"/>
            <a:ext cx="2476422" cy="6405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4D010E0B-0C92-C9FD-C2D5-B734E122367D}"/>
              </a:ext>
            </a:extLst>
          </p:cNvPr>
          <p:cNvCxnSpPr>
            <a:endCxn id="30" idx="1"/>
          </p:cNvCxnSpPr>
          <p:nvPr/>
        </p:nvCxnSpPr>
        <p:spPr>
          <a:xfrm>
            <a:off x="8970648" y="3035146"/>
            <a:ext cx="1987640" cy="15154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AADF3D53-5A7E-E92E-EE86-DDF40600F8DD}"/>
              </a:ext>
            </a:extLst>
          </p:cNvPr>
          <p:cNvCxnSpPr/>
          <p:nvPr/>
        </p:nvCxnSpPr>
        <p:spPr>
          <a:xfrm>
            <a:off x="9032393" y="2989952"/>
            <a:ext cx="1891683" cy="763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79D5D6DA-A0A7-211B-88F1-111CB017B0E0}"/>
              </a:ext>
            </a:extLst>
          </p:cNvPr>
          <p:cNvSpPr txBox="1"/>
          <p:nvPr/>
        </p:nvSpPr>
        <p:spPr>
          <a:xfrm>
            <a:off x="9479652" y="2229356"/>
            <a:ext cx="914400" cy="369332"/>
          </a:xfrm>
          <a:prstGeom prst="rect">
            <a:avLst/>
          </a:prstGeom>
          <a:noFill/>
        </p:spPr>
        <p:txBody>
          <a:bodyPr wrap="square" rtlCol="0">
            <a:spAutoFit/>
          </a:bodyPr>
          <a:lstStyle/>
          <a:p>
            <a:r>
              <a:rPr lang="en-US" dirty="0"/>
              <a:t>Deploy</a:t>
            </a:r>
          </a:p>
        </p:txBody>
      </p:sp>
    </p:spTree>
    <p:extLst>
      <p:ext uri="{BB962C8B-B14F-4D97-AF65-F5344CB8AC3E}">
        <p14:creationId xmlns:p14="http://schemas.microsoft.com/office/powerpoint/2010/main" val="2118088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641BCA5-1415-C484-D4AF-0B75B2C05742}"/>
            </a:ext>
          </a:extLst>
        </p:cNvPr>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18C45E-C9F8-5054-2FB0-F5706E4EA1DC}"/>
              </a:ext>
            </a:extLst>
          </p:cNvPr>
          <p:cNvSpPr>
            <a:spLocks noGrp="1"/>
          </p:cNvSpPr>
          <p:nvPr>
            <p:ph type="title"/>
          </p:nvPr>
        </p:nvSpPr>
        <p:spPr>
          <a:xfrm>
            <a:off x="612648" y="365125"/>
            <a:ext cx="6986015" cy="1776484"/>
          </a:xfrm>
        </p:spPr>
        <p:txBody>
          <a:bodyPr anchor="b">
            <a:normAutofit/>
          </a:bodyPr>
          <a:lstStyle/>
          <a:p>
            <a:r>
              <a:rPr lang="en-US" sz="5400"/>
              <a:t>                                     AWS Code deploy Labs</a:t>
            </a:r>
            <a:endParaRPr lang="en-US" sz="5400">
              <a:effectLst>
                <a:outerShdw blurRad="38100" dist="38100" dir="2700000" algn="tl">
                  <a:srgbClr val="000000">
                    <a:alpha val="43137"/>
                  </a:srgbClr>
                </a:outerShdw>
              </a:effectLst>
            </a:endParaRPr>
          </a:p>
        </p:txBody>
      </p:sp>
      <p:pic>
        <p:nvPicPr>
          <p:cNvPr id="11" name="Picture 10" descr="A computer screen with white text&#10;&#10;Description automatically generated">
            <a:extLst>
              <a:ext uri="{FF2B5EF4-FFF2-40B4-BE49-F238E27FC236}">
                <a16:creationId xmlns:a16="http://schemas.microsoft.com/office/drawing/2014/main" id="{5BCCD491-094F-0FB4-BDF3-C5047AE0BF12}"/>
              </a:ext>
            </a:extLst>
          </p:cNvPr>
          <p:cNvPicPr>
            <a:picLocks noChangeAspect="1"/>
          </p:cNvPicPr>
          <p:nvPr/>
        </p:nvPicPr>
        <p:blipFill>
          <a:blip r:embed="rId2"/>
          <a:stretch>
            <a:fillRect/>
          </a:stretch>
        </p:blipFill>
        <p:spPr>
          <a:xfrm>
            <a:off x="8379409" y="867143"/>
            <a:ext cx="3532036" cy="679916"/>
          </a:xfrm>
          <a:prstGeom prst="rect">
            <a:avLst/>
          </a:prstGeom>
        </p:spPr>
      </p:pic>
      <p:sp>
        <p:nvSpPr>
          <p:cNvPr id="33"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F9F14C9-BA4D-3D30-6D48-5120DE2AAC8A}"/>
              </a:ext>
            </a:extLst>
          </p:cNvPr>
          <p:cNvSpPr>
            <a:spLocks noGrp="1"/>
          </p:cNvSpPr>
          <p:nvPr>
            <p:ph idx="1"/>
          </p:nvPr>
        </p:nvSpPr>
        <p:spPr>
          <a:xfrm>
            <a:off x="612648" y="2504819"/>
            <a:ext cx="6986016" cy="3672144"/>
          </a:xfrm>
        </p:spPr>
        <p:txBody>
          <a:bodyPr>
            <a:normAutofit/>
          </a:bodyPr>
          <a:lstStyle/>
          <a:p>
            <a:pPr marL="0" indent="0">
              <a:buNone/>
            </a:pPr>
            <a:r>
              <a:rPr lang="en-US" sz="2000" dirty="0"/>
              <a:t>Lab Steps :</a:t>
            </a:r>
          </a:p>
          <a:p>
            <a:pPr marL="342900" indent="-342900">
              <a:buAutoNum type="arabicPeriod"/>
            </a:pPr>
            <a:r>
              <a:rPr lang="en-US" sz="2000" dirty="0"/>
              <a:t>Create IAM Role for Code Deploy with S3 </a:t>
            </a:r>
            <a:r>
              <a:rPr lang="en-US" sz="2000" dirty="0" err="1"/>
              <a:t>Readonly</a:t>
            </a:r>
            <a:r>
              <a:rPr lang="en-US" sz="2000" dirty="0"/>
              <a:t> Access . Role name (</a:t>
            </a:r>
            <a:r>
              <a:rPr lang="en-US" sz="2000" b="0" i="0" dirty="0" err="1">
                <a:effectLst/>
                <a:highlight>
                  <a:srgbClr val="F2F3F3"/>
                </a:highlight>
                <a:latin typeface="Amazon Ember"/>
              </a:rPr>
              <a:t>CodeDeploy</a:t>
            </a:r>
            <a:r>
              <a:rPr lang="en-US" sz="2000" b="0" i="0" dirty="0">
                <a:effectLst/>
                <a:highlight>
                  <a:srgbClr val="F2F3F3"/>
                </a:highlight>
                <a:latin typeface="Amazon Ember"/>
              </a:rPr>
              <a:t>-Role</a:t>
            </a:r>
            <a:r>
              <a:rPr lang="en-US" sz="2000" dirty="0"/>
              <a:t>) </a:t>
            </a:r>
            <a:r>
              <a:rPr lang="en-US" sz="2000" b="1" i="0" dirty="0">
                <a:effectLst/>
                <a:highlight>
                  <a:srgbClr val="FAFAFA"/>
                </a:highlight>
                <a:latin typeface="Amazon Ember"/>
              </a:rPr>
              <a:t>Permissions policies (</a:t>
            </a:r>
            <a:r>
              <a:rPr lang="en-US" sz="2000" b="0" i="0" dirty="0">
                <a:effectLst/>
                <a:highlight>
                  <a:srgbClr val="FFFFFF"/>
                </a:highlight>
                <a:latin typeface="Amazon Ember"/>
                <a:hlinkClick r:id="rId3"/>
              </a:rPr>
              <a:t>AmazonS3ReadOnlyAccess</a:t>
            </a:r>
            <a:r>
              <a:rPr lang="en-US" sz="2000" b="0" i="0" dirty="0">
                <a:effectLst/>
                <a:highlight>
                  <a:srgbClr val="FFFFFF"/>
                </a:highlight>
                <a:latin typeface="Amazon Ember"/>
              </a:rPr>
              <a:t> ,</a:t>
            </a:r>
            <a:r>
              <a:rPr lang="en-US" sz="2000" b="0" i="0" dirty="0">
                <a:effectLst/>
                <a:highlight>
                  <a:srgbClr val="FFFFFF"/>
                </a:highlight>
                <a:latin typeface="Amazon Ember"/>
                <a:hlinkClick r:id="rId4"/>
              </a:rPr>
              <a:t> </a:t>
            </a:r>
            <a:r>
              <a:rPr lang="en-US" sz="2000" b="0" i="0" dirty="0" err="1">
                <a:effectLst/>
                <a:highlight>
                  <a:srgbClr val="FFFFFF"/>
                </a:highlight>
                <a:latin typeface="Amazon Ember"/>
                <a:hlinkClick r:id="rId4"/>
              </a:rPr>
              <a:t>AWSCodeDeployRole</a:t>
            </a:r>
            <a:r>
              <a:rPr lang="en-US" sz="2000" b="1" i="0" dirty="0">
                <a:effectLst/>
                <a:highlight>
                  <a:srgbClr val="FAFAFA"/>
                </a:highlight>
                <a:latin typeface="Amazon Ember"/>
              </a:rPr>
              <a:t>)</a:t>
            </a:r>
            <a:endParaRPr lang="en-US" sz="2000" dirty="0"/>
          </a:p>
          <a:p>
            <a:pPr marL="342900" indent="-342900">
              <a:buAutoNum type="arabicPeriod"/>
            </a:pPr>
            <a:r>
              <a:rPr lang="en-US" sz="2000" dirty="0"/>
              <a:t>Create IAM Role for EC2 with S3 </a:t>
            </a:r>
            <a:r>
              <a:rPr lang="en-US" sz="2000" dirty="0" err="1"/>
              <a:t>Readonly</a:t>
            </a:r>
            <a:r>
              <a:rPr lang="en-US" sz="2000" dirty="0"/>
              <a:t> Access .  </a:t>
            </a:r>
            <a:r>
              <a:rPr lang="en-US" sz="2000" dirty="0" err="1"/>
              <a:t>RoleName</a:t>
            </a:r>
            <a:r>
              <a:rPr lang="en-US" sz="2000" dirty="0"/>
              <a:t> (EC2-CodeDeploy-Role) </a:t>
            </a:r>
            <a:r>
              <a:rPr lang="en-US" sz="2000" b="1" i="0" dirty="0">
                <a:effectLst/>
                <a:highlight>
                  <a:srgbClr val="FAFAFA"/>
                </a:highlight>
                <a:latin typeface="Amazon Ember"/>
              </a:rPr>
              <a:t>Permissions policies (</a:t>
            </a:r>
            <a:r>
              <a:rPr lang="en-US" sz="2000" b="0" i="0" dirty="0">
                <a:effectLst/>
                <a:highlight>
                  <a:srgbClr val="FFFFFF"/>
                </a:highlight>
                <a:latin typeface="Amazon Ember"/>
                <a:hlinkClick r:id="rId3"/>
              </a:rPr>
              <a:t>AmazonS3ReadOnlyAccess</a:t>
            </a:r>
            <a:r>
              <a:rPr lang="en-US" sz="2000" b="1" i="0" dirty="0">
                <a:effectLst/>
                <a:highlight>
                  <a:srgbClr val="FAFAFA"/>
                </a:highlight>
                <a:latin typeface="Amazon Ember"/>
              </a:rPr>
              <a:t>)</a:t>
            </a:r>
            <a:endParaRPr lang="en-US" sz="2000" dirty="0"/>
          </a:p>
          <a:p>
            <a:pPr marL="342900" indent="-342900">
              <a:buAutoNum type="arabicPeriod"/>
            </a:pPr>
            <a:r>
              <a:rPr lang="en-US" sz="2000" dirty="0"/>
              <a:t>Launch EC2 Instance with Appropriate Role .</a:t>
            </a:r>
          </a:p>
          <a:p>
            <a:pPr marL="342900" indent="-342900">
              <a:buAutoNum type="arabicPeriod"/>
            </a:pPr>
            <a:r>
              <a:rPr lang="en-US" sz="2000" dirty="0"/>
              <a:t>Install </a:t>
            </a:r>
            <a:r>
              <a:rPr lang="en-US" sz="2000" dirty="0" err="1"/>
              <a:t>CodeDeploy</a:t>
            </a:r>
            <a:r>
              <a:rPr lang="en-US" sz="2000" dirty="0"/>
              <a:t>   Agent in EC2 .</a:t>
            </a:r>
          </a:p>
          <a:p>
            <a:pPr marL="342900" indent="-342900">
              <a:buAutoNum type="arabicPeriod"/>
            </a:pPr>
            <a:r>
              <a:rPr lang="en-US" sz="2000" dirty="0"/>
              <a:t>Configure </a:t>
            </a:r>
            <a:r>
              <a:rPr lang="en-US" sz="2000" dirty="0" err="1"/>
              <a:t>CodeDeploy</a:t>
            </a:r>
            <a:r>
              <a:rPr lang="en-US" sz="2000" dirty="0"/>
              <a:t>   service .</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14" name="Picture 13" descr="A screenshot of a computer&#10;&#10;Description automatically generated">
            <a:extLst>
              <a:ext uri="{FF2B5EF4-FFF2-40B4-BE49-F238E27FC236}">
                <a16:creationId xmlns:a16="http://schemas.microsoft.com/office/drawing/2014/main" id="{A1C7A9E8-22A2-33B9-C731-7705FEC1686F}"/>
              </a:ext>
            </a:extLst>
          </p:cNvPr>
          <p:cNvPicPr>
            <a:picLocks noChangeAspect="1"/>
          </p:cNvPicPr>
          <p:nvPr/>
        </p:nvPicPr>
        <p:blipFill>
          <a:blip r:embed="rId5"/>
          <a:stretch>
            <a:fillRect/>
          </a:stretch>
        </p:blipFill>
        <p:spPr>
          <a:xfrm>
            <a:off x="8381136" y="2482941"/>
            <a:ext cx="3530309" cy="1544510"/>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CEE16AC1-F663-7310-DE41-D0834A4C00D6}"/>
              </a:ext>
            </a:extLst>
          </p:cNvPr>
          <p:cNvPicPr>
            <a:picLocks noChangeAspect="1"/>
          </p:cNvPicPr>
          <p:nvPr/>
        </p:nvPicPr>
        <p:blipFill>
          <a:blip r:embed="rId6"/>
          <a:stretch>
            <a:fillRect/>
          </a:stretch>
        </p:blipFill>
        <p:spPr>
          <a:xfrm>
            <a:off x="8381136" y="4813460"/>
            <a:ext cx="3530309" cy="979661"/>
          </a:xfrm>
          <a:prstGeom prst="rect">
            <a:avLst/>
          </a:prstGeom>
        </p:spPr>
      </p:pic>
      <p:pic>
        <p:nvPicPr>
          <p:cNvPr id="13" name="Picture 12">
            <a:extLst>
              <a:ext uri="{FF2B5EF4-FFF2-40B4-BE49-F238E27FC236}">
                <a16:creationId xmlns:a16="http://schemas.microsoft.com/office/drawing/2014/main" id="{F59F9B42-AAB6-658E-CEE0-96399755EE0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bwMode="auto">
          <a:xfrm>
            <a:off x="-305" y="84613"/>
            <a:ext cx="1470075" cy="677387"/>
          </a:xfrm>
          <a:prstGeom prst="rect">
            <a:avLst/>
          </a:prstGeom>
          <a:noFill/>
        </p:spPr>
      </p:pic>
    </p:spTree>
    <p:extLst>
      <p:ext uri="{BB962C8B-B14F-4D97-AF65-F5344CB8AC3E}">
        <p14:creationId xmlns:p14="http://schemas.microsoft.com/office/powerpoint/2010/main" val="2096163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641BCA5-1415-C484-D4AF-0B75B2C05742}"/>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18C45E-C9F8-5054-2FB0-F5706E4EA1DC}"/>
              </a:ext>
            </a:extLst>
          </p:cNvPr>
          <p:cNvSpPr>
            <a:spLocks noGrp="1"/>
          </p:cNvSpPr>
          <p:nvPr>
            <p:ph type="title"/>
          </p:nvPr>
        </p:nvSpPr>
        <p:spPr>
          <a:xfrm>
            <a:off x="630936" y="640080"/>
            <a:ext cx="4818888" cy="1481328"/>
          </a:xfrm>
        </p:spPr>
        <p:txBody>
          <a:bodyPr anchor="b">
            <a:normAutofit/>
          </a:bodyPr>
          <a:lstStyle/>
          <a:p>
            <a:r>
              <a:rPr lang="en-US" sz="5000"/>
              <a:t>AWS Code pipeline</a:t>
            </a:r>
            <a:endParaRPr lang="en-US" sz="5000">
              <a:effectLst>
                <a:outerShdw blurRad="38100" dist="38100" dir="2700000" algn="tl">
                  <a:srgbClr val="000000">
                    <a:alpha val="43137"/>
                  </a:srgbClr>
                </a:outerShdw>
              </a:effectLst>
            </a:endParaRPr>
          </a:p>
        </p:txBody>
      </p:sp>
      <p:sp>
        <p:nvSpPr>
          <p:cNvPr id="20"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F9F14C9-BA4D-3D30-6D48-5120DE2AAC8A}"/>
              </a:ext>
            </a:extLst>
          </p:cNvPr>
          <p:cNvSpPr>
            <a:spLocks noGrp="1"/>
          </p:cNvSpPr>
          <p:nvPr>
            <p:ph idx="1"/>
          </p:nvPr>
        </p:nvSpPr>
        <p:spPr>
          <a:xfrm>
            <a:off x="630936" y="2660904"/>
            <a:ext cx="4818888" cy="3547872"/>
          </a:xfrm>
        </p:spPr>
        <p:txBody>
          <a:bodyPr anchor="t">
            <a:normAutofit/>
          </a:bodyPr>
          <a:lstStyle/>
          <a:p>
            <a:pPr marL="0" indent="0">
              <a:buNone/>
            </a:pPr>
            <a:r>
              <a:rPr lang="en-US" sz="2200" dirty="0"/>
              <a:t>AWS Code Pipeline is a continuous delivery service to automate steps required to release the software .and it allows us to launch the entire continuous delivery tools mechanism in minutes allowing releasing the code faster.</a:t>
            </a:r>
          </a:p>
          <a:p>
            <a:pPr marL="0" indent="0">
              <a:buNone/>
            </a:pPr>
            <a:r>
              <a:rPr lang="en-US" sz="2200" dirty="0"/>
              <a:t>Code pipeline automatically triggers the pipeline whenever there is a commit in the source repository.</a:t>
            </a:r>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p:txBody>
      </p:sp>
      <p:pic>
        <p:nvPicPr>
          <p:cNvPr id="5" name="Picture 4">
            <a:extLst>
              <a:ext uri="{FF2B5EF4-FFF2-40B4-BE49-F238E27FC236}">
                <a16:creationId xmlns:a16="http://schemas.microsoft.com/office/drawing/2014/main" id="{6A9E16B2-6CC9-324D-44D9-3DA5476281E7}"/>
              </a:ext>
            </a:extLst>
          </p:cNvPr>
          <p:cNvPicPr>
            <a:picLocks noChangeAspect="1"/>
          </p:cNvPicPr>
          <p:nvPr/>
        </p:nvPicPr>
        <p:blipFill>
          <a:blip r:embed="rId2"/>
          <a:stretch>
            <a:fillRect/>
          </a:stretch>
        </p:blipFill>
        <p:spPr>
          <a:xfrm>
            <a:off x="6099048" y="2139319"/>
            <a:ext cx="5458968" cy="2579361"/>
          </a:xfrm>
          <a:prstGeom prst="rect">
            <a:avLst/>
          </a:prstGeom>
        </p:spPr>
      </p:pic>
      <p:pic>
        <p:nvPicPr>
          <p:cNvPr id="13" name="Picture 12">
            <a:extLst>
              <a:ext uri="{FF2B5EF4-FFF2-40B4-BE49-F238E27FC236}">
                <a16:creationId xmlns:a16="http://schemas.microsoft.com/office/drawing/2014/main" id="{F59F9B42-AAB6-658E-CEE0-96399755EE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05" y="84613"/>
            <a:ext cx="1470075" cy="677387"/>
          </a:xfrm>
          <a:prstGeom prst="rect">
            <a:avLst/>
          </a:prstGeom>
          <a:noFill/>
        </p:spPr>
      </p:pic>
    </p:spTree>
    <p:extLst>
      <p:ext uri="{BB962C8B-B14F-4D97-AF65-F5344CB8AC3E}">
        <p14:creationId xmlns:p14="http://schemas.microsoft.com/office/powerpoint/2010/main" val="2907753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41BCA5-1415-C484-D4AF-0B75B2C057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18C45E-C9F8-5054-2FB0-F5706E4EA1DC}"/>
              </a:ext>
            </a:extLst>
          </p:cNvPr>
          <p:cNvSpPr>
            <a:spLocks noGrp="1"/>
          </p:cNvSpPr>
          <p:nvPr>
            <p:ph type="title"/>
          </p:nvPr>
        </p:nvSpPr>
        <p:spPr>
          <a:xfrm>
            <a:off x="838200" y="142875"/>
            <a:ext cx="10515600" cy="456565"/>
          </a:xfrm>
        </p:spPr>
        <p:txBody>
          <a:bodyPr>
            <a:normAutofit fontScale="90000"/>
          </a:bodyPr>
          <a:lstStyle/>
          <a:p>
            <a:r>
              <a:rPr lang="en-US" dirty="0"/>
              <a:t>          </a:t>
            </a:r>
            <a:r>
              <a:rPr lang="en-US" sz="3100" dirty="0"/>
              <a:t>Identity policies based on tags                    </a:t>
            </a:r>
            <a:endParaRPr lang="en-US" sz="3100" dirty="0">
              <a:solidFill>
                <a:schemeClr val="accent1"/>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DF9F14C9-BA4D-3D30-6D48-5120DE2AAC8A}"/>
              </a:ext>
            </a:extLst>
          </p:cNvPr>
          <p:cNvSpPr>
            <a:spLocks noGrp="1"/>
          </p:cNvSpPr>
          <p:nvPr>
            <p:ph idx="1"/>
          </p:nvPr>
        </p:nvSpPr>
        <p:spPr>
          <a:xfrm>
            <a:off x="182880" y="894080"/>
            <a:ext cx="11826240" cy="5821045"/>
          </a:xfrm>
        </p:spPr>
        <p:txBody>
          <a:bodyPr/>
          <a:lstStyle/>
          <a:p>
            <a:pPr>
              <a:buFont typeface="Wingdings" panose="05000000000000000000" pitchFamily="2" charset="2"/>
              <a:buChar char="Ø"/>
            </a:pPr>
            <a:r>
              <a:rPr lang="en-US" sz="2000" dirty="0"/>
              <a:t>We can create policies which allows and denies actions on repositories based on AWS tags associated with those repositories .</a:t>
            </a:r>
          </a:p>
          <a:p>
            <a:pPr>
              <a:buFont typeface="Wingdings" panose="05000000000000000000" pitchFamily="2" charset="2"/>
              <a:buChar char="Ø"/>
            </a:pPr>
            <a:r>
              <a:rPr lang="en-US" sz="2000" dirty="0"/>
              <a:t>Ex: lets assume there are 20 developers they are part of team </a:t>
            </a:r>
            <a:r>
              <a:rPr lang="en-US" sz="2000" dirty="0">
                <a:sym typeface="Wingdings" panose="05000000000000000000" pitchFamily="2" charset="2"/>
              </a:rPr>
              <a:t></a:t>
            </a:r>
            <a:r>
              <a:rPr lang="en-US" sz="2000" dirty="0"/>
              <a:t> billings , so what we want is those 20 developers should have access to their set of repositories .</a:t>
            </a:r>
          </a:p>
          <a:p>
            <a:pPr>
              <a:buFont typeface="Wingdings" panose="05000000000000000000" pitchFamily="2" charset="2"/>
              <a:buChar char="Ø"/>
            </a:pPr>
            <a:r>
              <a:rPr lang="en-US" sz="2000" dirty="0"/>
              <a:t>To do this 1</a:t>
            </a:r>
            <a:r>
              <a:rPr lang="en-US" sz="2000" baseline="30000" dirty="0"/>
              <a:t>st</a:t>
            </a:r>
            <a:r>
              <a:rPr lang="en-US" sz="2000" dirty="0"/>
              <a:t> we need to tag the repositories that is team </a:t>
            </a:r>
            <a:r>
              <a:rPr lang="en-US" sz="2000" dirty="0">
                <a:sym typeface="Wingdings" panose="05000000000000000000" pitchFamily="2" charset="2"/>
              </a:rPr>
              <a:t> billings  and then we need create a IAM policy.</a:t>
            </a: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dirty="0"/>
          </a:p>
          <a:p>
            <a:pPr marL="0" indent="0">
              <a:buNone/>
            </a:pPr>
            <a:endParaRPr lang="en-US" dirty="0"/>
          </a:p>
        </p:txBody>
      </p:sp>
      <p:pic>
        <p:nvPicPr>
          <p:cNvPr id="13" name="Picture 12">
            <a:extLst>
              <a:ext uri="{FF2B5EF4-FFF2-40B4-BE49-F238E27FC236}">
                <a16:creationId xmlns:a16="http://schemas.microsoft.com/office/drawing/2014/main" id="{F59F9B42-AAB6-658E-CEE0-96399755EE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05" y="84613"/>
            <a:ext cx="1470075" cy="677387"/>
          </a:xfrm>
          <a:prstGeom prst="rect">
            <a:avLst/>
          </a:prstGeom>
          <a:noFill/>
        </p:spPr>
      </p:pic>
      <p:pic>
        <p:nvPicPr>
          <p:cNvPr id="5" name="Picture 4">
            <a:extLst>
              <a:ext uri="{FF2B5EF4-FFF2-40B4-BE49-F238E27FC236}">
                <a16:creationId xmlns:a16="http://schemas.microsoft.com/office/drawing/2014/main" id="{056A9581-6AC9-9FB9-54B0-D71843B7BC21}"/>
              </a:ext>
            </a:extLst>
          </p:cNvPr>
          <p:cNvPicPr>
            <a:picLocks noChangeAspect="1"/>
          </p:cNvPicPr>
          <p:nvPr/>
        </p:nvPicPr>
        <p:blipFill>
          <a:blip r:embed="rId3"/>
          <a:stretch>
            <a:fillRect/>
          </a:stretch>
        </p:blipFill>
        <p:spPr>
          <a:xfrm>
            <a:off x="1469770" y="3312256"/>
            <a:ext cx="6801799" cy="2943636"/>
          </a:xfrm>
          <a:prstGeom prst="rect">
            <a:avLst/>
          </a:prstGeom>
        </p:spPr>
      </p:pic>
    </p:spTree>
    <p:extLst>
      <p:ext uri="{BB962C8B-B14F-4D97-AF65-F5344CB8AC3E}">
        <p14:creationId xmlns:p14="http://schemas.microsoft.com/office/powerpoint/2010/main" val="2966996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641BCA5-1415-C484-D4AF-0B75B2C05742}"/>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D22FA1E-E02A-4FC5-BBA6-577D6DA0C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05D27520-F270-4F3D-A46E-76A337B6E1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315529 w 12192000"/>
              <a:gd name="connsiteY0" fmla="*/ 4323896 h 6858000"/>
              <a:gd name="connsiteX1" fmla="*/ 6295588 w 12192000"/>
              <a:gd name="connsiteY1" fmla="*/ 4367579 h 6858000"/>
              <a:gd name="connsiteX2" fmla="*/ 6219229 w 12192000"/>
              <a:gd name="connsiteY2" fmla="*/ 4436818 h 6858000"/>
              <a:gd name="connsiteX3" fmla="*/ 6065687 w 12192000"/>
              <a:gd name="connsiteY3" fmla="*/ 4637204 h 6858000"/>
              <a:gd name="connsiteX4" fmla="*/ 5727387 w 12192000"/>
              <a:gd name="connsiteY4" fmla="*/ 5460076 h 6858000"/>
              <a:gd name="connsiteX5" fmla="*/ 5620972 w 12192000"/>
              <a:gd name="connsiteY5" fmla="*/ 5725836 h 6858000"/>
              <a:gd name="connsiteX6" fmla="*/ 5707795 w 12192000"/>
              <a:gd name="connsiteY6" fmla="*/ 5790089 h 6858000"/>
              <a:gd name="connsiteX7" fmla="*/ 5554627 w 12192000"/>
              <a:gd name="connsiteY7" fmla="*/ 6078873 h 6858000"/>
              <a:gd name="connsiteX8" fmla="*/ 5373489 w 12192000"/>
              <a:gd name="connsiteY8" fmla="*/ 6402408 h 6858000"/>
              <a:gd name="connsiteX9" fmla="*/ 5099999 w 12192000"/>
              <a:gd name="connsiteY9" fmla="*/ 6827527 h 6858000"/>
              <a:gd name="connsiteX10" fmla="*/ 5078133 w 12192000"/>
              <a:gd name="connsiteY10" fmla="*/ 6857998 h 6858000"/>
              <a:gd name="connsiteX11" fmla="*/ 9179960 w 12192000"/>
              <a:gd name="connsiteY11" fmla="*/ 6857998 h 6858000"/>
              <a:gd name="connsiteX12" fmla="*/ 9179960 w 12192000"/>
              <a:gd name="connsiteY12" fmla="*/ 4323896 h 6858000"/>
              <a:gd name="connsiteX13" fmla="*/ 0 w 12192000"/>
              <a:gd name="connsiteY13" fmla="*/ 0 h 6858000"/>
              <a:gd name="connsiteX14" fmla="*/ 5872711 w 12192000"/>
              <a:gd name="connsiteY14" fmla="*/ 0 h 6858000"/>
              <a:gd name="connsiteX15" fmla="*/ 5885421 w 12192000"/>
              <a:gd name="connsiteY15" fmla="*/ 20207 h 6858000"/>
              <a:gd name="connsiteX16" fmla="*/ 5925300 w 12192000"/>
              <a:gd name="connsiteY16" fmla="*/ 48911 h 6858000"/>
              <a:gd name="connsiteX17" fmla="*/ 5940039 w 12192000"/>
              <a:gd name="connsiteY17" fmla="*/ 101212 h 6858000"/>
              <a:gd name="connsiteX18" fmla="*/ 5969942 w 12192000"/>
              <a:gd name="connsiteY18" fmla="*/ 311282 h 6858000"/>
              <a:gd name="connsiteX19" fmla="*/ 5961238 w 12192000"/>
              <a:gd name="connsiteY19" fmla="*/ 357643 h 6858000"/>
              <a:gd name="connsiteX20" fmla="*/ 5917195 w 12192000"/>
              <a:gd name="connsiteY20" fmla="*/ 420369 h 6858000"/>
              <a:gd name="connsiteX21" fmla="*/ 5882753 w 12192000"/>
              <a:gd name="connsiteY21" fmla="*/ 556832 h 6858000"/>
              <a:gd name="connsiteX22" fmla="*/ 5814490 w 12192000"/>
              <a:gd name="connsiteY22" fmla="*/ 757416 h 6858000"/>
              <a:gd name="connsiteX23" fmla="*/ 5780064 w 12192000"/>
              <a:gd name="connsiteY23" fmla="*/ 817804 h 6858000"/>
              <a:gd name="connsiteX24" fmla="*/ 5808232 w 12192000"/>
              <a:gd name="connsiteY24" fmla="*/ 850533 h 6858000"/>
              <a:gd name="connsiteX25" fmla="*/ 5906473 w 12192000"/>
              <a:gd name="connsiteY25" fmla="*/ 1076571 h 6858000"/>
              <a:gd name="connsiteX26" fmla="*/ 5778623 w 12192000"/>
              <a:gd name="connsiteY26" fmla="*/ 1369280 h 6858000"/>
              <a:gd name="connsiteX27" fmla="*/ 5710841 w 12192000"/>
              <a:gd name="connsiteY27" fmla="*/ 1462628 h 6858000"/>
              <a:gd name="connsiteX28" fmla="*/ 5846774 w 12192000"/>
              <a:gd name="connsiteY28" fmla="*/ 1455933 h 6858000"/>
              <a:gd name="connsiteX29" fmla="*/ 5897329 w 12192000"/>
              <a:gd name="connsiteY29" fmla="*/ 1553073 h 6858000"/>
              <a:gd name="connsiteX30" fmla="*/ 5919735 w 12192000"/>
              <a:gd name="connsiteY30" fmla="*/ 1602736 h 6858000"/>
              <a:gd name="connsiteX31" fmla="*/ 6057874 w 12192000"/>
              <a:gd name="connsiteY31" fmla="*/ 1910648 h 6858000"/>
              <a:gd name="connsiteX32" fmla="*/ 6039719 w 12192000"/>
              <a:gd name="connsiteY32" fmla="*/ 2010547 h 6858000"/>
              <a:gd name="connsiteX33" fmla="*/ 5841713 w 12192000"/>
              <a:gd name="connsiteY33" fmla="*/ 2520599 h 6858000"/>
              <a:gd name="connsiteX34" fmla="*/ 6071734 w 12192000"/>
              <a:gd name="connsiteY34" fmla="*/ 2593468 h 6858000"/>
              <a:gd name="connsiteX35" fmla="*/ 6092050 w 12192000"/>
              <a:gd name="connsiteY35" fmla="*/ 2806646 h 6858000"/>
              <a:gd name="connsiteX36" fmla="*/ 6215122 w 12192000"/>
              <a:gd name="connsiteY36" fmla="*/ 3021197 h 6858000"/>
              <a:gd name="connsiteX37" fmla="*/ 6338100 w 12192000"/>
              <a:gd name="connsiteY37" fmla="*/ 3178087 h 6858000"/>
              <a:gd name="connsiteX38" fmla="*/ 6343927 w 12192000"/>
              <a:gd name="connsiteY38" fmla="*/ 3194685 h 6858000"/>
              <a:gd name="connsiteX39" fmla="*/ 6343850 w 12192000"/>
              <a:gd name="connsiteY39" fmla="*/ 3201174 h 6858000"/>
              <a:gd name="connsiteX40" fmla="*/ 6366375 w 12192000"/>
              <a:gd name="connsiteY40" fmla="*/ 3271251 h 6858000"/>
              <a:gd name="connsiteX41" fmla="*/ 6369430 w 12192000"/>
              <a:gd name="connsiteY41" fmla="*/ 3276240 h 6858000"/>
              <a:gd name="connsiteX42" fmla="*/ 6392405 w 12192000"/>
              <a:gd name="connsiteY42" fmla="*/ 3360437 h 6858000"/>
              <a:gd name="connsiteX43" fmla="*/ 6397993 w 12192000"/>
              <a:gd name="connsiteY43" fmla="*/ 3390203 h 6858000"/>
              <a:gd name="connsiteX44" fmla="*/ 6394652 w 12192000"/>
              <a:gd name="connsiteY44" fmla="*/ 3402205 h 6858000"/>
              <a:gd name="connsiteX45" fmla="*/ 6366662 w 12192000"/>
              <a:gd name="connsiteY45" fmla="*/ 3442044 h 6858000"/>
              <a:gd name="connsiteX46" fmla="*/ 6320915 w 12192000"/>
              <a:gd name="connsiteY46" fmla="*/ 3701547 h 6858000"/>
              <a:gd name="connsiteX47" fmla="*/ 6364618 w 12192000"/>
              <a:gd name="connsiteY47" fmla="*/ 3743844 h 6858000"/>
              <a:gd name="connsiteX48" fmla="*/ 6370409 w 12192000"/>
              <a:gd name="connsiteY48" fmla="*/ 3754454 h 6858000"/>
              <a:gd name="connsiteX49" fmla="*/ 6373773 w 12192000"/>
              <a:gd name="connsiteY49" fmla="*/ 3768237 h 6858000"/>
              <a:gd name="connsiteX50" fmla="*/ 6375298 w 12192000"/>
              <a:gd name="connsiteY50" fmla="*/ 3796540 h 6858000"/>
              <a:gd name="connsiteX51" fmla="*/ 6253487 w 12192000"/>
              <a:gd name="connsiteY51" fmla="*/ 3856948 h 6858000"/>
              <a:gd name="connsiteX52" fmla="*/ 6385416 w 12192000"/>
              <a:gd name="connsiteY52" fmla="*/ 4014409 h 6858000"/>
              <a:gd name="connsiteX53" fmla="*/ 6374795 w 12192000"/>
              <a:gd name="connsiteY53" fmla="*/ 4038554 h 6858000"/>
              <a:gd name="connsiteX54" fmla="*/ 6351015 w 12192000"/>
              <a:gd name="connsiteY54" fmla="*/ 4150489 h 6858000"/>
              <a:gd name="connsiteX55" fmla="*/ 6340821 w 12192000"/>
              <a:gd name="connsiteY55" fmla="*/ 4212706 h 6858000"/>
              <a:gd name="connsiteX56" fmla="*/ 12191999 w 12192000"/>
              <a:gd name="connsiteY56" fmla="*/ 4212706 h 6858000"/>
              <a:gd name="connsiteX57" fmla="*/ 12191999 w 12192000"/>
              <a:gd name="connsiteY57" fmla="*/ 0 h 6858000"/>
              <a:gd name="connsiteX58" fmla="*/ 12192000 w 12192000"/>
              <a:gd name="connsiteY58" fmla="*/ 0 h 6858000"/>
              <a:gd name="connsiteX59" fmla="*/ 12192000 w 12192000"/>
              <a:gd name="connsiteY59" fmla="*/ 6858000 h 6858000"/>
              <a:gd name="connsiteX60" fmla="*/ 12191999 w 12192000"/>
              <a:gd name="connsiteY60" fmla="*/ 6858000 h 6858000"/>
              <a:gd name="connsiteX61" fmla="*/ 12191999 w 12192000"/>
              <a:gd name="connsiteY61" fmla="*/ 4323902 h 6858000"/>
              <a:gd name="connsiteX62" fmla="*/ 9307672 w 12192000"/>
              <a:gd name="connsiteY62" fmla="*/ 4323902 h 6858000"/>
              <a:gd name="connsiteX63" fmla="*/ 9307672 w 12192000"/>
              <a:gd name="connsiteY63" fmla="*/ 6858000 h 6858000"/>
              <a:gd name="connsiteX64" fmla="*/ 0 w 12192000"/>
              <a:gd name="connsiteY6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2192000" h="6858000">
                <a:moveTo>
                  <a:pt x="6315529" y="4323896"/>
                </a:moveTo>
                <a:lnTo>
                  <a:pt x="6295588" y="4367579"/>
                </a:lnTo>
                <a:cubicBezTo>
                  <a:pt x="6278024" y="4397022"/>
                  <a:pt x="6253813" y="4421099"/>
                  <a:pt x="6219229" y="4436818"/>
                </a:cubicBezTo>
                <a:cubicBezTo>
                  <a:pt x="6148079" y="4469666"/>
                  <a:pt x="6116436" y="4572066"/>
                  <a:pt x="6065687" y="4637204"/>
                </a:cubicBezTo>
                <a:cubicBezTo>
                  <a:pt x="5888713" y="4862696"/>
                  <a:pt x="5773979" y="5125824"/>
                  <a:pt x="5727387" y="5460076"/>
                </a:cubicBezTo>
                <a:cubicBezTo>
                  <a:pt x="5714326" y="5552523"/>
                  <a:pt x="5656974" y="5638673"/>
                  <a:pt x="5620972" y="5725836"/>
                </a:cubicBezTo>
                <a:cubicBezTo>
                  <a:pt x="5641553" y="5779043"/>
                  <a:pt x="5738619" y="5631221"/>
                  <a:pt x="5707795" y="5790089"/>
                </a:cubicBezTo>
                <a:cubicBezTo>
                  <a:pt x="5684453" y="5909876"/>
                  <a:pt x="5617437" y="5996827"/>
                  <a:pt x="5554627" y="6078873"/>
                </a:cubicBezTo>
                <a:cubicBezTo>
                  <a:pt x="5482491" y="6172498"/>
                  <a:pt x="5402203" y="6253366"/>
                  <a:pt x="5373489" y="6402408"/>
                </a:cubicBezTo>
                <a:cubicBezTo>
                  <a:pt x="5371924" y="6410357"/>
                  <a:pt x="5276557" y="6577417"/>
                  <a:pt x="5099999" y="6827527"/>
                </a:cubicBezTo>
                <a:lnTo>
                  <a:pt x="5078133" y="6857998"/>
                </a:lnTo>
                <a:lnTo>
                  <a:pt x="9179960" y="6857998"/>
                </a:lnTo>
                <a:lnTo>
                  <a:pt x="9179960" y="4323896"/>
                </a:lnTo>
                <a:close/>
                <a:moveTo>
                  <a:pt x="0" y="0"/>
                </a:moveTo>
                <a:lnTo>
                  <a:pt x="5872711" y="0"/>
                </a:lnTo>
                <a:lnTo>
                  <a:pt x="5885421" y="20207"/>
                </a:lnTo>
                <a:cubicBezTo>
                  <a:pt x="5896481" y="32882"/>
                  <a:pt x="5909484" y="42864"/>
                  <a:pt x="5925300" y="48911"/>
                </a:cubicBezTo>
                <a:cubicBezTo>
                  <a:pt x="5940498" y="54526"/>
                  <a:pt x="5945509" y="75042"/>
                  <a:pt x="5940039" y="101212"/>
                </a:cubicBezTo>
                <a:cubicBezTo>
                  <a:pt x="5921950" y="187894"/>
                  <a:pt x="5936667" y="254951"/>
                  <a:pt x="5969942" y="311282"/>
                </a:cubicBezTo>
                <a:cubicBezTo>
                  <a:pt x="5981709" y="330926"/>
                  <a:pt x="5977292" y="344422"/>
                  <a:pt x="5961238" y="357643"/>
                </a:cubicBezTo>
                <a:cubicBezTo>
                  <a:pt x="5942802" y="372223"/>
                  <a:pt x="5928461" y="393565"/>
                  <a:pt x="5917195" y="420369"/>
                </a:cubicBezTo>
                <a:cubicBezTo>
                  <a:pt x="5898701" y="463685"/>
                  <a:pt x="5889992" y="510050"/>
                  <a:pt x="5882753" y="556832"/>
                </a:cubicBezTo>
                <a:cubicBezTo>
                  <a:pt x="5871511" y="630206"/>
                  <a:pt x="5858246" y="700969"/>
                  <a:pt x="5814490" y="757416"/>
                </a:cubicBezTo>
                <a:cubicBezTo>
                  <a:pt x="5801465" y="774559"/>
                  <a:pt x="5791019" y="796511"/>
                  <a:pt x="5780064" y="817804"/>
                </a:cubicBezTo>
                <a:cubicBezTo>
                  <a:pt x="5783558" y="836359"/>
                  <a:pt x="5792196" y="849005"/>
                  <a:pt x="5808232" y="850533"/>
                </a:cubicBezTo>
                <a:cubicBezTo>
                  <a:pt x="5910296" y="860624"/>
                  <a:pt x="5905771" y="962632"/>
                  <a:pt x="5906473" y="1076571"/>
                </a:cubicBezTo>
                <a:cubicBezTo>
                  <a:pt x="5907545" y="1217584"/>
                  <a:pt x="5849973" y="1296799"/>
                  <a:pt x="5778623" y="1369280"/>
                </a:cubicBezTo>
                <a:cubicBezTo>
                  <a:pt x="5754207" y="1393852"/>
                  <a:pt x="5718605" y="1401742"/>
                  <a:pt x="5710841" y="1462628"/>
                </a:cubicBezTo>
                <a:cubicBezTo>
                  <a:pt x="5753463" y="1508141"/>
                  <a:pt x="5802053" y="1451295"/>
                  <a:pt x="5846774" y="1455933"/>
                </a:cubicBezTo>
                <a:cubicBezTo>
                  <a:pt x="5883727" y="1460129"/>
                  <a:pt x="5943609" y="1438568"/>
                  <a:pt x="5897329" y="1553073"/>
                </a:cubicBezTo>
                <a:cubicBezTo>
                  <a:pt x="5883856" y="1586627"/>
                  <a:pt x="5901366" y="1604100"/>
                  <a:pt x="5919735" y="1602736"/>
                </a:cubicBezTo>
                <a:cubicBezTo>
                  <a:pt x="6068526" y="1589022"/>
                  <a:pt x="6006837" y="1813624"/>
                  <a:pt x="6057874" y="1910648"/>
                </a:cubicBezTo>
                <a:cubicBezTo>
                  <a:pt x="6072264" y="1936644"/>
                  <a:pt x="6059978" y="1992417"/>
                  <a:pt x="6039719" y="2010547"/>
                </a:cubicBezTo>
                <a:cubicBezTo>
                  <a:pt x="5911143" y="2127229"/>
                  <a:pt x="5899692" y="2331836"/>
                  <a:pt x="5841713" y="2520599"/>
                </a:cubicBezTo>
                <a:cubicBezTo>
                  <a:pt x="5912636" y="2572423"/>
                  <a:pt x="5995799" y="2566926"/>
                  <a:pt x="6071734" y="2593468"/>
                </a:cubicBezTo>
                <a:cubicBezTo>
                  <a:pt x="6150607" y="2620843"/>
                  <a:pt x="6151703" y="2655507"/>
                  <a:pt x="6092050" y="2806646"/>
                </a:cubicBezTo>
                <a:cubicBezTo>
                  <a:pt x="6259331" y="2795420"/>
                  <a:pt x="6259331" y="2795420"/>
                  <a:pt x="6215122" y="3021197"/>
                </a:cubicBezTo>
                <a:cubicBezTo>
                  <a:pt x="6259035" y="3016573"/>
                  <a:pt x="6302431" y="3085300"/>
                  <a:pt x="6338100" y="3178087"/>
                </a:cubicBezTo>
                <a:lnTo>
                  <a:pt x="6343927" y="3194685"/>
                </a:lnTo>
                <a:lnTo>
                  <a:pt x="6343850" y="3201174"/>
                </a:lnTo>
                <a:cubicBezTo>
                  <a:pt x="6346866" y="3232770"/>
                  <a:pt x="6355995" y="3253323"/>
                  <a:pt x="6366375" y="3271251"/>
                </a:cubicBezTo>
                <a:lnTo>
                  <a:pt x="6369430" y="3276240"/>
                </a:lnTo>
                <a:lnTo>
                  <a:pt x="6392405" y="3360437"/>
                </a:lnTo>
                <a:lnTo>
                  <a:pt x="6397993" y="3390203"/>
                </a:lnTo>
                <a:lnTo>
                  <a:pt x="6394652" y="3402205"/>
                </a:lnTo>
                <a:cubicBezTo>
                  <a:pt x="6388505" y="3414621"/>
                  <a:pt x="6379344" y="3427747"/>
                  <a:pt x="6366662" y="3442044"/>
                </a:cubicBezTo>
                <a:cubicBezTo>
                  <a:pt x="6239481" y="3584662"/>
                  <a:pt x="6224938" y="3605480"/>
                  <a:pt x="6320915" y="3701547"/>
                </a:cubicBezTo>
                <a:lnTo>
                  <a:pt x="6364618" y="3743844"/>
                </a:lnTo>
                <a:lnTo>
                  <a:pt x="6370409" y="3754454"/>
                </a:lnTo>
                <a:lnTo>
                  <a:pt x="6373773" y="3768237"/>
                </a:lnTo>
                <a:cubicBezTo>
                  <a:pt x="6374277" y="3777528"/>
                  <a:pt x="6374207" y="3788146"/>
                  <a:pt x="6375298" y="3796540"/>
                </a:cubicBezTo>
                <a:cubicBezTo>
                  <a:pt x="6339717" y="3831045"/>
                  <a:pt x="6294642" y="3774365"/>
                  <a:pt x="6253487" y="3856948"/>
                </a:cubicBezTo>
                <a:lnTo>
                  <a:pt x="6385416" y="4014409"/>
                </a:lnTo>
                <a:lnTo>
                  <a:pt x="6374795" y="4038554"/>
                </a:lnTo>
                <a:cubicBezTo>
                  <a:pt x="6363579" y="4073249"/>
                  <a:pt x="6356895" y="4111559"/>
                  <a:pt x="6351015" y="4150489"/>
                </a:cubicBezTo>
                <a:lnTo>
                  <a:pt x="6340821" y="4212706"/>
                </a:lnTo>
                <a:lnTo>
                  <a:pt x="12191999" y="4212706"/>
                </a:lnTo>
                <a:lnTo>
                  <a:pt x="12191999" y="0"/>
                </a:lnTo>
                <a:lnTo>
                  <a:pt x="12192000" y="0"/>
                </a:lnTo>
                <a:lnTo>
                  <a:pt x="12192000" y="6858000"/>
                </a:lnTo>
                <a:lnTo>
                  <a:pt x="12191999" y="6858000"/>
                </a:lnTo>
                <a:lnTo>
                  <a:pt x="12191999" y="4323902"/>
                </a:lnTo>
                <a:lnTo>
                  <a:pt x="9307672" y="4323902"/>
                </a:lnTo>
                <a:lnTo>
                  <a:pt x="9307672" y="6858000"/>
                </a:lnTo>
                <a:lnTo>
                  <a:pt x="0" y="6858000"/>
                </a:lnTo>
                <a:close/>
              </a:path>
            </a:pathLst>
          </a:custGeom>
          <a:solidFill>
            <a:schemeClr val="bg2">
              <a:alpha val="50000"/>
            </a:schemeClr>
          </a:solidFill>
          <a:ln w="32707" cap="flat">
            <a:noFill/>
            <a:prstDash val="solid"/>
            <a:miter/>
          </a:ln>
        </p:spPr>
        <p:txBody>
          <a:bodyPr rtlCol="0" anchor="ctr"/>
          <a:lstStyle/>
          <a:p>
            <a:pPr defTabSz="457200"/>
            <a:endParaRPr lang="en-US">
              <a:solidFill>
                <a:schemeClr val="tx1"/>
              </a:solidFill>
            </a:endParaRPr>
          </a:p>
        </p:txBody>
      </p:sp>
      <p:sp>
        <p:nvSpPr>
          <p:cNvPr id="2" name="Title 1">
            <a:extLst>
              <a:ext uri="{FF2B5EF4-FFF2-40B4-BE49-F238E27FC236}">
                <a16:creationId xmlns:a16="http://schemas.microsoft.com/office/drawing/2014/main" id="{D618C45E-C9F8-5054-2FB0-F5706E4EA1DC}"/>
              </a:ext>
            </a:extLst>
          </p:cNvPr>
          <p:cNvSpPr>
            <a:spLocks noGrp="1"/>
          </p:cNvSpPr>
          <p:nvPr>
            <p:ph type="title"/>
          </p:nvPr>
        </p:nvSpPr>
        <p:spPr>
          <a:xfrm>
            <a:off x="838200" y="365125"/>
            <a:ext cx="4347949" cy="2137273"/>
          </a:xfrm>
        </p:spPr>
        <p:txBody>
          <a:bodyPr anchor="b">
            <a:normAutofit/>
          </a:bodyPr>
          <a:lstStyle/>
          <a:p>
            <a:r>
              <a:rPr lang="en-US"/>
              <a:t>AWS Code pipeline Labs</a:t>
            </a:r>
            <a:endParaRPr lang="en-US">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DF9F14C9-BA4D-3D30-6D48-5120DE2AAC8A}"/>
              </a:ext>
            </a:extLst>
          </p:cNvPr>
          <p:cNvSpPr>
            <a:spLocks noGrp="1"/>
          </p:cNvSpPr>
          <p:nvPr>
            <p:ph idx="1"/>
          </p:nvPr>
        </p:nvSpPr>
        <p:spPr>
          <a:xfrm>
            <a:off x="838200" y="2681785"/>
            <a:ext cx="4347948" cy="3495178"/>
          </a:xfrm>
        </p:spPr>
        <p:txBody>
          <a:bodyPr>
            <a:normAutofit/>
          </a:bodyPr>
          <a:lstStyle/>
          <a:p>
            <a:pPr marL="0" indent="0">
              <a:buNone/>
            </a:pPr>
            <a:endParaRPr lang="en-US" sz="2000"/>
          </a:p>
          <a:p>
            <a:pPr marL="0" indent="0">
              <a:buNone/>
            </a:pPr>
            <a:endParaRPr lang="en-US" sz="2000"/>
          </a:p>
          <a:p>
            <a:pPr marL="0" indent="0">
              <a:buNone/>
            </a:pPr>
            <a:endParaRPr lang="en-US" sz="2000"/>
          </a:p>
          <a:p>
            <a:pPr marL="0" indent="0">
              <a:buNone/>
            </a:pPr>
            <a:endParaRPr lang="en-US" sz="2000"/>
          </a:p>
          <a:p>
            <a:pPr marL="0" indent="0">
              <a:buNone/>
            </a:pPr>
            <a:endParaRPr lang="en-US" sz="2000"/>
          </a:p>
          <a:p>
            <a:pPr marL="0" indent="0">
              <a:buNone/>
            </a:pPr>
            <a:endParaRPr lang="en-US" sz="2000"/>
          </a:p>
          <a:p>
            <a:pPr marL="0" indent="0">
              <a:buNone/>
            </a:pPr>
            <a:endParaRPr lang="en-US" sz="2000"/>
          </a:p>
          <a:p>
            <a:pPr marL="0" indent="0">
              <a:buNone/>
            </a:pPr>
            <a:endParaRPr lang="en-US" sz="2000"/>
          </a:p>
          <a:p>
            <a:pPr marL="0" indent="0">
              <a:buNone/>
            </a:pPr>
            <a:endParaRPr lang="en-US" sz="2000"/>
          </a:p>
        </p:txBody>
      </p:sp>
      <p:pic>
        <p:nvPicPr>
          <p:cNvPr id="8" name="Picture 7">
            <a:extLst>
              <a:ext uri="{FF2B5EF4-FFF2-40B4-BE49-F238E27FC236}">
                <a16:creationId xmlns:a16="http://schemas.microsoft.com/office/drawing/2014/main" id="{B91C66AA-F4AD-981A-3EF0-298D3DAE4511}"/>
              </a:ext>
            </a:extLst>
          </p:cNvPr>
          <p:cNvPicPr>
            <a:picLocks noChangeAspect="1"/>
          </p:cNvPicPr>
          <p:nvPr/>
        </p:nvPicPr>
        <p:blipFill>
          <a:blip r:embed="rId2"/>
          <a:stretch>
            <a:fillRect/>
          </a:stretch>
        </p:blipFill>
        <p:spPr>
          <a:xfrm>
            <a:off x="6777309" y="1109325"/>
            <a:ext cx="4797354" cy="2110835"/>
          </a:xfrm>
          <a:prstGeom prst="rect">
            <a:avLst/>
          </a:prstGeom>
        </p:spPr>
      </p:pic>
      <p:pic>
        <p:nvPicPr>
          <p:cNvPr id="12" name="Picture 11">
            <a:extLst>
              <a:ext uri="{FF2B5EF4-FFF2-40B4-BE49-F238E27FC236}">
                <a16:creationId xmlns:a16="http://schemas.microsoft.com/office/drawing/2014/main" id="{741B92D9-9085-FBA9-5C7D-CB38CAD05F90}"/>
              </a:ext>
            </a:extLst>
          </p:cNvPr>
          <p:cNvPicPr>
            <a:picLocks noChangeAspect="1"/>
          </p:cNvPicPr>
          <p:nvPr/>
        </p:nvPicPr>
        <p:blipFill>
          <a:blip r:embed="rId3"/>
          <a:stretch>
            <a:fillRect/>
          </a:stretch>
        </p:blipFill>
        <p:spPr>
          <a:xfrm>
            <a:off x="6297433" y="5188661"/>
            <a:ext cx="2513506" cy="578106"/>
          </a:xfrm>
          <a:prstGeom prst="rect">
            <a:avLst/>
          </a:prstGeom>
        </p:spPr>
      </p:pic>
      <p:pic>
        <p:nvPicPr>
          <p:cNvPr id="10" name="Picture 9">
            <a:extLst>
              <a:ext uri="{FF2B5EF4-FFF2-40B4-BE49-F238E27FC236}">
                <a16:creationId xmlns:a16="http://schemas.microsoft.com/office/drawing/2014/main" id="{154E46E1-DA39-41EE-BC72-EDF706EA727E}"/>
              </a:ext>
            </a:extLst>
          </p:cNvPr>
          <p:cNvPicPr>
            <a:picLocks noChangeAspect="1"/>
          </p:cNvPicPr>
          <p:nvPr/>
        </p:nvPicPr>
        <p:blipFill>
          <a:blip r:embed="rId4"/>
          <a:stretch>
            <a:fillRect/>
          </a:stretch>
        </p:blipFill>
        <p:spPr>
          <a:xfrm>
            <a:off x="9656412" y="4901075"/>
            <a:ext cx="2183079" cy="1167947"/>
          </a:xfrm>
          <a:prstGeom prst="rect">
            <a:avLst/>
          </a:prstGeom>
        </p:spPr>
      </p:pic>
      <p:pic>
        <p:nvPicPr>
          <p:cNvPr id="13" name="Picture 12">
            <a:extLst>
              <a:ext uri="{FF2B5EF4-FFF2-40B4-BE49-F238E27FC236}">
                <a16:creationId xmlns:a16="http://schemas.microsoft.com/office/drawing/2014/main" id="{F59F9B42-AAB6-658E-CEE0-96399755EE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305" y="84613"/>
            <a:ext cx="1470075" cy="677387"/>
          </a:xfrm>
          <a:prstGeom prst="rect">
            <a:avLst/>
          </a:prstGeom>
          <a:noFill/>
        </p:spPr>
      </p:pic>
    </p:spTree>
    <p:extLst>
      <p:ext uri="{BB962C8B-B14F-4D97-AF65-F5344CB8AC3E}">
        <p14:creationId xmlns:p14="http://schemas.microsoft.com/office/powerpoint/2010/main" val="595087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641BCA5-1415-C484-D4AF-0B75B2C05742}"/>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18C45E-C9F8-5054-2FB0-F5706E4EA1DC}"/>
              </a:ext>
            </a:extLst>
          </p:cNvPr>
          <p:cNvSpPr>
            <a:spLocks noGrp="1"/>
          </p:cNvSpPr>
          <p:nvPr>
            <p:ph type="title"/>
          </p:nvPr>
        </p:nvSpPr>
        <p:spPr>
          <a:xfrm>
            <a:off x="640080" y="329184"/>
            <a:ext cx="6894576" cy="1783080"/>
          </a:xfrm>
        </p:spPr>
        <p:txBody>
          <a:bodyPr anchor="b">
            <a:normAutofit/>
          </a:bodyPr>
          <a:lstStyle/>
          <a:p>
            <a:r>
              <a:rPr lang="en-US" sz="4200"/>
              <a:t>          Code Commit integrates with AWS services                    </a:t>
            </a:r>
            <a:endParaRPr lang="en-US" sz="4200">
              <a:effectLst>
                <a:outerShdw blurRad="38100" dist="38100" dir="2700000" algn="tl">
                  <a:srgbClr val="000000">
                    <a:alpha val="43137"/>
                  </a:srgbClr>
                </a:outerShdw>
              </a:effectLst>
            </a:endParaRPr>
          </a:p>
        </p:txBody>
      </p:sp>
      <p:sp>
        <p:nvSpPr>
          <p:cNvPr id="3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F9F14C9-BA4D-3D30-6D48-5120DE2AAC8A}"/>
              </a:ext>
            </a:extLst>
          </p:cNvPr>
          <p:cNvSpPr>
            <a:spLocks noGrp="1"/>
          </p:cNvSpPr>
          <p:nvPr>
            <p:ph idx="1"/>
          </p:nvPr>
        </p:nvSpPr>
        <p:spPr>
          <a:xfrm>
            <a:off x="640080" y="2706624"/>
            <a:ext cx="6894576" cy="3483864"/>
          </a:xfrm>
        </p:spPr>
        <p:txBody>
          <a:bodyPr>
            <a:normAutofit/>
          </a:bodyPr>
          <a:lstStyle/>
          <a:p>
            <a:pPr>
              <a:buFont typeface="Wingdings" panose="05000000000000000000" pitchFamily="2" charset="2"/>
              <a:buChar char="Ø"/>
            </a:pPr>
            <a:r>
              <a:rPr lang="en-US" sz="2200" dirty="0"/>
              <a:t>AWS code commit integrates with various services like lambda , events bridge , cloud trail,  code build , AWS KMS </a:t>
            </a:r>
            <a:r>
              <a:rPr lang="en-US" sz="2200" dirty="0" err="1"/>
              <a:t>etc</a:t>
            </a:r>
            <a:r>
              <a:rPr lang="en-US" sz="2200" dirty="0"/>
              <a:t> .</a:t>
            </a:r>
          </a:p>
          <a:p>
            <a:pPr>
              <a:buFont typeface="Wingdings" panose="05000000000000000000" pitchFamily="2" charset="2"/>
              <a:buChar char="Ø"/>
            </a:pPr>
            <a:r>
              <a:rPr lang="en-US" sz="2200" b="1" dirty="0"/>
              <a:t>Logging Code commit API calls.</a:t>
            </a:r>
          </a:p>
          <a:p>
            <a:pPr>
              <a:buFont typeface="Wingdings" panose="05000000000000000000" pitchFamily="2" charset="2"/>
              <a:buChar char="Ø"/>
            </a:pPr>
            <a:r>
              <a:rPr lang="en-US" sz="2200" dirty="0"/>
              <a:t>AWS code commit is integrated with cloud Trail that allows Administrators to capture insights into activities by users .</a:t>
            </a:r>
          </a:p>
          <a:p>
            <a:pPr>
              <a:buFont typeface="Wingdings" panose="05000000000000000000" pitchFamily="2" charset="2"/>
              <a:buChar char="Ø"/>
            </a:pPr>
            <a:endParaRPr lang="en-US" sz="2200" dirty="0"/>
          </a:p>
          <a:p>
            <a:pPr>
              <a:buFont typeface="Wingdings" panose="05000000000000000000" pitchFamily="2" charset="2"/>
              <a:buChar char="Ø"/>
            </a:pPr>
            <a:endParaRPr lang="en-US" sz="2200" dirty="0"/>
          </a:p>
          <a:p>
            <a:pPr>
              <a:buFont typeface="Wingdings" panose="05000000000000000000" pitchFamily="2" charset="2"/>
              <a:buChar char="Ø"/>
            </a:pPr>
            <a:endParaRPr lang="en-US" sz="2200" dirty="0"/>
          </a:p>
          <a:p>
            <a:pPr marL="0" indent="0">
              <a:buNone/>
            </a:pPr>
            <a:endParaRPr lang="en-US" sz="2200" dirty="0"/>
          </a:p>
          <a:p>
            <a:pPr marL="0" indent="0">
              <a:buNone/>
            </a:pPr>
            <a:endParaRPr lang="en-US" sz="2200" dirty="0"/>
          </a:p>
        </p:txBody>
      </p:sp>
      <p:pic>
        <p:nvPicPr>
          <p:cNvPr id="5" name="Picture 4" descr="A screenshot of a computer&#10;&#10;Description automatically generated">
            <a:extLst>
              <a:ext uri="{FF2B5EF4-FFF2-40B4-BE49-F238E27FC236}">
                <a16:creationId xmlns:a16="http://schemas.microsoft.com/office/drawing/2014/main" id="{5F925361-E0FD-E439-A7DD-F8D7B5790C49}"/>
              </a:ext>
            </a:extLst>
          </p:cNvPr>
          <p:cNvPicPr>
            <a:picLocks noChangeAspect="1"/>
          </p:cNvPicPr>
          <p:nvPr/>
        </p:nvPicPr>
        <p:blipFill rotWithShape="1">
          <a:blip r:embed="rId2"/>
          <a:srcRect l="19513" r="19051" b="1"/>
          <a:stretch/>
        </p:blipFill>
        <p:spPr>
          <a:xfrm>
            <a:off x="8150738" y="329183"/>
            <a:ext cx="3440419" cy="3429969"/>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D8A2CF6B-A00E-7D0E-4D4E-E7F960E30B61}"/>
              </a:ext>
            </a:extLst>
          </p:cNvPr>
          <p:cNvPicPr>
            <a:picLocks noChangeAspect="1"/>
          </p:cNvPicPr>
          <p:nvPr/>
        </p:nvPicPr>
        <p:blipFill>
          <a:blip r:embed="rId3"/>
          <a:stretch>
            <a:fillRect/>
          </a:stretch>
        </p:blipFill>
        <p:spPr>
          <a:xfrm>
            <a:off x="7863840" y="4348164"/>
            <a:ext cx="3995928" cy="1638330"/>
          </a:xfrm>
          <a:prstGeom prst="rect">
            <a:avLst/>
          </a:prstGeom>
        </p:spPr>
      </p:pic>
      <p:pic>
        <p:nvPicPr>
          <p:cNvPr id="13" name="Picture 12">
            <a:extLst>
              <a:ext uri="{FF2B5EF4-FFF2-40B4-BE49-F238E27FC236}">
                <a16:creationId xmlns:a16="http://schemas.microsoft.com/office/drawing/2014/main" id="{F59F9B42-AAB6-658E-CEE0-96399755EE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305" y="84613"/>
            <a:ext cx="1470075" cy="677387"/>
          </a:xfrm>
          <a:prstGeom prst="rect">
            <a:avLst/>
          </a:prstGeom>
          <a:noFill/>
        </p:spPr>
      </p:pic>
    </p:spTree>
    <p:extLst>
      <p:ext uri="{BB962C8B-B14F-4D97-AF65-F5344CB8AC3E}">
        <p14:creationId xmlns:p14="http://schemas.microsoft.com/office/powerpoint/2010/main" val="2022593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641BCA5-1415-C484-D4AF-0B75B2C05742}"/>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18C45E-C9F8-5054-2FB0-F5706E4EA1DC}"/>
              </a:ext>
            </a:extLst>
          </p:cNvPr>
          <p:cNvSpPr>
            <a:spLocks noGrp="1"/>
          </p:cNvSpPr>
          <p:nvPr>
            <p:ph type="title"/>
          </p:nvPr>
        </p:nvSpPr>
        <p:spPr>
          <a:xfrm>
            <a:off x="6739128" y="638089"/>
            <a:ext cx="4818888" cy="1476801"/>
          </a:xfrm>
        </p:spPr>
        <p:txBody>
          <a:bodyPr anchor="b">
            <a:normAutofit/>
          </a:bodyPr>
          <a:lstStyle/>
          <a:p>
            <a:r>
              <a:rPr lang="en-US" sz="5000"/>
              <a:t>                            Notification Rules</a:t>
            </a:r>
            <a:endParaRPr lang="en-US" sz="5000">
              <a:effectLst>
                <a:outerShdw blurRad="38100" dist="38100" dir="2700000" algn="tl">
                  <a:srgbClr val="000000">
                    <a:alpha val="43137"/>
                  </a:srgbClr>
                </a:outerShdw>
              </a:effectLst>
            </a:endParaRPr>
          </a:p>
        </p:txBody>
      </p:sp>
      <p:pic>
        <p:nvPicPr>
          <p:cNvPr id="5" name="Picture 4" descr="Screens screenshot of a screenshot of a screenshot&#10;&#10;Description automatically generated">
            <a:extLst>
              <a:ext uri="{FF2B5EF4-FFF2-40B4-BE49-F238E27FC236}">
                <a16:creationId xmlns:a16="http://schemas.microsoft.com/office/drawing/2014/main" id="{A4F69235-E935-EB04-60B0-A5655497143B}"/>
              </a:ext>
            </a:extLst>
          </p:cNvPr>
          <p:cNvPicPr>
            <a:picLocks noChangeAspect="1"/>
          </p:cNvPicPr>
          <p:nvPr/>
        </p:nvPicPr>
        <p:blipFill>
          <a:blip r:embed="rId2"/>
          <a:stretch>
            <a:fillRect/>
          </a:stretch>
        </p:blipFill>
        <p:spPr>
          <a:xfrm>
            <a:off x="630936" y="726811"/>
            <a:ext cx="5458968" cy="5404377"/>
          </a:xfrm>
          <a:prstGeom prst="rect">
            <a:avLst/>
          </a:prstGeom>
        </p:spPr>
      </p:pic>
      <p:sp>
        <p:nvSpPr>
          <p:cNvPr id="20"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F9F14C9-BA4D-3D30-6D48-5120DE2AAC8A}"/>
              </a:ext>
            </a:extLst>
          </p:cNvPr>
          <p:cNvSpPr>
            <a:spLocks noGrp="1"/>
          </p:cNvSpPr>
          <p:nvPr>
            <p:ph idx="1"/>
          </p:nvPr>
        </p:nvSpPr>
        <p:spPr>
          <a:xfrm>
            <a:off x="6739128" y="2664886"/>
            <a:ext cx="4818888" cy="3550789"/>
          </a:xfrm>
        </p:spPr>
        <p:txBody>
          <a:bodyPr anchor="t">
            <a:normAutofit/>
          </a:bodyPr>
          <a:lstStyle/>
          <a:p>
            <a:pPr>
              <a:buFont typeface="Wingdings" panose="05000000000000000000" pitchFamily="2" charset="2"/>
              <a:buChar char="Ø"/>
            </a:pPr>
            <a:r>
              <a:rPr lang="en-US" sz="2000" dirty="0"/>
              <a:t>We can set up a notification rules for a repository so that repository users receive emails about the repositories events types we specify .</a:t>
            </a:r>
          </a:p>
          <a:p>
            <a:pPr>
              <a:buFont typeface="Wingdings" panose="05000000000000000000" pitchFamily="2" charset="2"/>
              <a:buChar char="Ø"/>
            </a:pPr>
            <a:r>
              <a:rPr lang="en-US" sz="2000" dirty="0"/>
              <a:t>Notifications are sent when events match the notification rule settings .</a:t>
            </a:r>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marL="0" indent="0">
              <a:buNone/>
            </a:pPr>
            <a:r>
              <a:rPr lang="en-US" sz="2000" b="1" i="0" dirty="0">
                <a:effectLst/>
                <a:latin typeface="Amazon Ember"/>
              </a:rPr>
              <a:t> </a:t>
            </a:r>
          </a:p>
          <a:p>
            <a:pPr marL="0" indent="0">
              <a:buNone/>
            </a:pPr>
            <a:endParaRPr lang="en-US" sz="2000" dirty="0"/>
          </a:p>
          <a:p>
            <a:pPr marL="0" indent="0">
              <a:buNone/>
            </a:pPr>
            <a:endParaRPr lang="en-US" sz="2000" dirty="0"/>
          </a:p>
          <a:p>
            <a:pPr marL="0" indent="0">
              <a:buNone/>
            </a:pPr>
            <a:endParaRPr lang="en-US" sz="2000" dirty="0"/>
          </a:p>
        </p:txBody>
      </p:sp>
      <p:pic>
        <p:nvPicPr>
          <p:cNvPr id="13" name="Picture 12">
            <a:extLst>
              <a:ext uri="{FF2B5EF4-FFF2-40B4-BE49-F238E27FC236}">
                <a16:creationId xmlns:a16="http://schemas.microsoft.com/office/drawing/2014/main" id="{F59F9B42-AAB6-658E-CEE0-96399755EE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05" y="84613"/>
            <a:ext cx="1470075" cy="677387"/>
          </a:xfrm>
          <a:prstGeom prst="rect">
            <a:avLst/>
          </a:prstGeom>
          <a:noFill/>
        </p:spPr>
      </p:pic>
    </p:spTree>
    <p:extLst>
      <p:ext uri="{BB962C8B-B14F-4D97-AF65-F5344CB8AC3E}">
        <p14:creationId xmlns:p14="http://schemas.microsoft.com/office/powerpoint/2010/main" val="61416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41BCA5-1415-C484-D4AF-0B75B2C057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18C45E-C9F8-5054-2FB0-F5706E4EA1DC}"/>
              </a:ext>
            </a:extLst>
          </p:cNvPr>
          <p:cNvSpPr>
            <a:spLocks noGrp="1"/>
          </p:cNvSpPr>
          <p:nvPr>
            <p:ph type="title"/>
          </p:nvPr>
        </p:nvSpPr>
        <p:spPr>
          <a:xfrm>
            <a:off x="838200" y="142875"/>
            <a:ext cx="10515600" cy="456565"/>
          </a:xfrm>
        </p:spPr>
        <p:txBody>
          <a:bodyPr>
            <a:normAutofit fontScale="90000"/>
          </a:bodyPr>
          <a:lstStyle/>
          <a:p>
            <a:r>
              <a:rPr lang="en-US" dirty="0"/>
              <a:t>          </a:t>
            </a:r>
            <a:r>
              <a:rPr lang="en-US" sz="3100" dirty="0"/>
              <a:t>Data Protection                    </a:t>
            </a:r>
            <a:endParaRPr lang="en-US" sz="3100" dirty="0">
              <a:solidFill>
                <a:schemeClr val="accent1"/>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DF9F14C9-BA4D-3D30-6D48-5120DE2AAC8A}"/>
              </a:ext>
            </a:extLst>
          </p:cNvPr>
          <p:cNvSpPr>
            <a:spLocks noGrp="1"/>
          </p:cNvSpPr>
          <p:nvPr>
            <p:ph idx="1"/>
          </p:nvPr>
        </p:nvSpPr>
        <p:spPr>
          <a:xfrm>
            <a:off x="182880" y="894080"/>
            <a:ext cx="11826240" cy="5821045"/>
          </a:xfrm>
        </p:spPr>
        <p:txBody>
          <a:bodyPr/>
          <a:lstStyle/>
          <a:p>
            <a:pPr>
              <a:buFont typeface="Wingdings" panose="05000000000000000000" pitchFamily="2" charset="2"/>
              <a:buChar char="Ø"/>
            </a:pPr>
            <a:r>
              <a:rPr lang="en-US" sz="2000" dirty="0"/>
              <a:t>Data in Code commit repositories is encrypted in transit and rest  it means when the data is pushed into a code commit repositories (for example by calling git push ) , code commit encrypts the received data and when the data is pulled from a Code commit repositories  (For example by calling git pull ) Code commit decrypts the data and then send it to the caller .</a:t>
            </a:r>
          </a:p>
          <a:p>
            <a:pPr>
              <a:buFont typeface="Wingdings" panose="05000000000000000000" pitchFamily="2" charset="2"/>
              <a:buChar char="Ø"/>
            </a:pPr>
            <a:r>
              <a:rPr lang="en-US" sz="2000" dirty="0"/>
              <a:t>Data sent or received is transmitted using HTTPS or SSH encrypted network protocols.</a:t>
            </a:r>
          </a:p>
          <a:p>
            <a:pPr>
              <a:buFont typeface="Wingdings" panose="05000000000000000000" pitchFamily="2" charset="2"/>
              <a:buChar char="Ø"/>
            </a:pPr>
            <a:endParaRPr lang="en-US" sz="2000" dirty="0"/>
          </a:p>
          <a:p>
            <a:pPr>
              <a:buFont typeface="Wingdings" panose="05000000000000000000" pitchFamily="2" charset="2"/>
              <a:buChar char="Ø"/>
            </a:pPr>
            <a:endParaRPr lang="en-US" sz="2000" dirty="0"/>
          </a:p>
          <a:p>
            <a:pPr marL="0" indent="0">
              <a:buNone/>
            </a:pPr>
            <a:endParaRPr lang="en-US" sz="2000" dirty="0"/>
          </a:p>
          <a:p>
            <a:pPr marL="0" indent="0">
              <a:buNone/>
            </a:pPr>
            <a:endParaRPr lang="en-US" dirty="0"/>
          </a:p>
          <a:p>
            <a:pPr marL="0" indent="0">
              <a:buNone/>
            </a:pPr>
            <a:endParaRPr lang="en-US" dirty="0"/>
          </a:p>
        </p:txBody>
      </p:sp>
      <p:pic>
        <p:nvPicPr>
          <p:cNvPr id="13" name="Picture 12">
            <a:extLst>
              <a:ext uri="{FF2B5EF4-FFF2-40B4-BE49-F238E27FC236}">
                <a16:creationId xmlns:a16="http://schemas.microsoft.com/office/drawing/2014/main" id="{F59F9B42-AAB6-658E-CEE0-96399755EE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05" y="84613"/>
            <a:ext cx="1470075" cy="677387"/>
          </a:xfrm>
          <a:prstGeom prst="rect">
            <a:avLst/>
          </a:prstGeom>
          <a:noFill/>
        </p:spPr>
      </p:pic>
      <p:pic>
        <p:nvPicPr>
          <p:cNvPr id="5" name="Picture 4">
            <a:extLst>
              <a:ext uri="{FF2B5EF4-FFF2-40B4-BE49-F238E27FC236}">
                <a16:creationId xmlns:a16="http://schemas.microsoft.com/office/drawing/2014/main" id="{9293B87C-C524-751B-0E21-188CFF13766A}"/>
              </a:ext>
            </a:extLst>
          </p:cNvPr>
          <p:cNvPicPr>
            <a:picLocks noChangeAspect="1"/>
          </p:cNvPicPr>
          <p:nvPr/>
        </p:nvPicPr>
        <p:blipFill>
          <a:blip r:embed="rId3"/>
          <a:stretch>
            <a:fillRect/>
          </a:stretch>
        </p:blipFill>
        <p:spPr>
          <a:xfrm>
            <a:off x="435429" y="3295662"/>
            <a:ext cx="9568543" cy="1725361"/>
          </a:xfrm>
          <a:prstGeom prst="rect">
            <a:avLst/>
          </a:prstGeom>
        </p:spPr>
      </p:pic>
    </p:spTree>
    <p:extLst>
      <p:ext uri="{BB962C8B-B14F-4D97-AF65-F5344CB8AC3E}">
        <p14:creationId xmlns:p14="http://schemas.microsoft.com/office/powerpoint/2010/main" val="322733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641BCA5-1415-C484-D4AF-0B75B2C05742}"/>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93394DA-E684-47C2-9020-13225823F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18C45E-C9F8-5054-2FB0-F5706E4EA1DC}"/>
              </a:ext>
            </a:extLst>
          </p:cNvPr>
          <p:cNvSpPr>
            <a:spLocks noGrp="1"/>
          </p:cNvSpPr>
          <p:nvPr>
            <p:ph type="title"/>
          </p:nvPr>
        </p:nvSpPr>
        <p:spPr>
          <a:xfrm>
            <a:off x="838200" y="365125"/>
            <a:ext cx="10515600" cy="1306443"/>
          </a:xfrm>
        </p:spPr>
        <p:txBody>
          <a:bodyPr>
            <a:normAutofit/>
          </a:bodyPr>
          <a:lstStyle/>
          <a:p>
            <a:r>
              <a:rPr lang="en-US" sz="4000"/>
              <a:t>          Identity policy for AWS Code Commit </a:t>
            </a:r>
            <a:endParaRPr lang="en-US" sz="400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DF9F14C9-BA4D-3D30-6D48-5120DE2AAC8A}"/>
              </a:ext>
            </a:extLst>
          </p:cNvPr>
          <p:cNvSpPr>
            <a:spLocks noGrp="1"/>
          </p:cNvSpPr>
          <p:nvPr>
            <p:ph idx="1"/>
          </p:nvPr>
        </p:nvSpPr>
        <p:spPr>
          <a:xfrm>
            <a:off x="838200" y="1825625"/>
            <a:ext cx="6714744" cy="4303465"/>
          </a:xfrm>
        </p:spPr>
        <p:txBody>
          <a:bodyPr>
            <a:normAutofit/>
          </a:bodyPr>
          <a:lstStyle/>
          <a:p>
            <a:pPr>
              <a:buFont typeface="Wingdings" panose="05000000000000000000" pitchFamily="2" charset="2"/>
              <a:buChar char="Ø"/>
            </a:pPr>
            <a:r>
              <a:rPr lang="en-US" sz="1700" dirty="0"/>
              <a:t>There is mainly 3 types of  policies for code commit .</a:t>
            </a:r>
          </a:p>
          <a:p>
            <a:pPr>
              <a:buFont typeface="Wingdings" panose="05000000000000000000" pitchFamily="2" charset="2"/>
              <a:buChar char="Ø"/>
            </a:pPr>
            <a:r>
              <a:rPr lang="en-US" sz="1700" b="1" i="0" dirty="0">
                <a:effectLst/>
                <a:highlight>
                  <a:srgbClr val="FFFFFF"/>
                </a:highlight>
                <a:latin typeface="Söhne"/>
              </a:rPr>
              <a:t>1 .    </a:t>
            </a:r>
            <a:r>
              <a:rPr lang="en-US" sz="1700" b="1" i="0" dirty="0" err="1">
                <a:effectLst/>
                <a:highlight>
                  <a:srgbClr val="FFFFFF"/>
                </a:highlight>
                <a:latin typeface="Söhne"/>
              </a:rPr>
              <a:t>AWSCodeCommitFullAccess</a:t>
            </a:r>
            <a:r>
              <a:rPr lang="en-US" sz="1700" b="1" i="0" dirty="0">
                <a:effectLst/>
                <a:highlight>
                  <a:srgbClr val="FFFFFF"/>
                </a:highlight>
                <a:latin typeface="Söhne"/>
              </a:rPr>
              <a:t>.</a:t>
            </a:r>
          </a:p>
          <a:p>
            <a:pPr>
              <a:buFont typeface="Wingdings" panose="05000000000000000000" pitchFamily="2" charset="2"/>
              <a:buChar char="Ø"/>
            </a:pPr>
            <a:r>
              <a:rPr lang="en-US" sz="1700" b="1" i="0" dirty="0">
                <a:effectLst/>
                <a:highlight>
                  <a:srgbClr val="FFFFFF"/>
                </a:highlight>
                <a:latin typeface="Söhne"/>
              </a:rPr>
              <a:t>2.     </a:t>
            </a:r>
            <a:r>
              <a:rPr lang="en-US" sz="1700" b="1" i="0" dirty="0" err="1">
                <a:effectLst/>
                <a:highlight>
                  <a:srgbClr val="FFFFFF"/>
                </a:highlight>
                <a:latin typeface="Söhne"/>
              </a:rPr>
              <a:t>AWSCodeCommitReadOnly</a:t>
            </a:r>
            <a:r>
              <a:rPr lang="en-US" sz="1700" b="1" i="0" dirty="0">
                <a:effectLst/>
                <a:highlight>
                  <a:srgbClr val="FFFFFF"/>
                </a:highlight>
                <a:latin typeface="Söhne"/>
              </a:rPr>
              <a:t>.</a:t>
            </a:r>
            <a:endParaRPr lang="en-US" sz="1700" b="1" dirty="0">
              <a:highlight>
                <a:srgbClr val="FFFFFF"/>
              </a:highlight>
              <a:latin typeface="Söhne"/>
            </a:endParaRPr>
          </a:p>
          <a:p>
            <a:pPr>
              <a:buFont typeface="Wingdings" panose="05000000000000000000" pitchFamily="2" charset="2"/>
              <a:buChar char="Ø"/>
            </a:pPr>
            <a:r>
              <a:rPr lang="en-US" sz="1700" b="1" i="0" dirty="0">
                <a:effectLst/>
                <a:highlight>
                  <a:srgbClr val="FFFFFF"/>
                </a:highlight>
                <a:latin typeface="Söhne"/>
              </a:rPr>
              <a:t>3.     </a:t>
            </a:r>
            <a:r>
              <a:rPr lang="en-US" sz="1700" b="1" i="0" dirty="0" err="1">
                <a:effectLst/>
                <a:highlight>
                  <a:srgbClr val="FFFFFF"/>
                </a:highlight>
                <a:latin typeface="Söhne"/>
              </a:rPr>
              <a:t>AWSCodeCommitPowerUser</a:t>
            </a:r>
            <a:r>
              <a:rPr lang="en-US" sz="1700" b="1" i="0" dirty="0">
                <a:effectLst/>
                <a:highlight>
                  <a:srgbClr val="FFFFFF"/>
                </a:highlight>
                <a:latin typeface="Söhne"/>
              </a:rPr>
              <a:t>.</a:t>
            </a:r>
          </a:p>
          <a:p>
            <a:pPr>
              <a:buFont typeface="Wingdings" panose="05000000000000000000" pitchFamily="2" charset="2"/>
              <a:buChar char="Ø"/>
            </a:pPr>
            <a:endParaRPr lang="en-US" sz="1700" b="1" dirty="0">
              <a:highlight>
                <a:srgbClr val="FFFFFF"/>
              </a:highlight>
              <a:latin typeface="Söhne"/>
            </a:endParaRPr>
          </a:p>
          <a:p>
            <a:pPr>
              <a:buFont typeface="Wingdings" panose="05000000000000000000" pitchFamily="2" charset="2"/>
              <a:buChar char="Ø"/>
            </a:pPr>
            <a:r>
              <a:rPr lang="en-US" sz="1700" b="1" i="0" dirty="0" err="1">
                <a:effectLst/>
                <a:highlight>
                  <a:srgbClr val="FFFFFF"/>
                </a:highlight>
                <a:latin typeface="Söhne"/>
              </a:rPr>
              <a:t>AWSCodeCommitFullAccess</a:t>
            </a:r>
            <a:r>
              <a:rPr lang="en-US" sz="1700" b="1" i="0" dirty="0">
                <a:effectLst/>
                <a:highlight>
                  <a:srgbClr val="FFFFFF"/>
                </a:highlight>
                <a:latin typeface="Söhne"/>
              </a:rPr>
              <a:t>.</a:t>
            </a:r>
          </a:p>
          <a:p>
            <a:pPr>
              <a:buFont typeface="Arial" panose="020B0604020202020204" pitchFamily="34" charset="0"/>
              <a:buChar char="•"/>
            </a:pPr>
            <a:r>
              <a:rPr lang="en-US" sz="1700" b="1" i="0" dirty="0">
                <a:effectLst/>
                <a:highlight>
                  <a:srgbClr val="FFFFFF"/>
                </a:highlight>
                <a:latin typeface="Söhne"/>
              </a:rPr>
              <a:t>Description</a:t>
            </a:r>
            <a:r>
              <a:rPr lang="en-US" sz="1700" b="0" i="0" dirty="0">
                <a:effectLst/>
                <a:highlight>
                  <a:srgbClr val="FFFFFF"/>
                </a:highlight>
                <a:latin typeface="Söhne"/>
              </a:rPr>
              <a:t>: Grants full access to all </a:t>
            </a:r>
            <a:r>
              <a:rPr lang="en-US" sz="1700" b="0" i="0" dirty="0" err="1">
                <a:effectLst/>
                <a:highlight>
                  <a:srgbClr val="FFFFFF"/>
                </a:highlight>
                <a:latin typeface="Söhne"/>
              </a:rPr>
              <a:t>CodeCommit</a:t>
            </a:r>
            <a:r>
              <a:rPr lang="en-US" sz="1700" b="0" i="0" dirty="0">
                <a:effectLst/>
                <a:highlight>
                  <a:srgbClr val="FFFFFF"/>
                </a:highlight>
                <a:latin typeface="Söhne"/>
              </a:rPr>
              <a:t> resources and operations.</a:t>
            </a:r>
          </a:p>
          <a:p>
            <a:pPr>
              <a:buFont typeface="Arial" panose="020B0604020202020204" pitchFamily="34" charset="0"/>
              <a:buChar char="•"/>
            </a:pPr>
            <a:r>
              <a:rPr lang="en-US" sz="1700" b="1" i="0" dirty="0">
                <a:effectLst/>
                <a:highlight>
                  <a:srgbClr val="FFFFFF"/>
                </a:highlight>
                <a:latin typeface="Söhne"/>
              </a:rPr>
              <a:t>Use Case</a:t>
            </a:r>
            <a:r>
              <a:rPr lang="en-US" sz="1700" b="0" i="0" dirty="0">
                <a:effectLst/>
                <a:highlight>
                  <a:srgbClr val="FFFFFF"/>
                </a:highlight>
                <a:latin typeface="Söhne"/>
              </a:rPr>
              <a:t>: Suitable for administrators who need full control over </a:t>
            </a:r>
            <a:r>
              <a:rPr lang="en-US" sz="1700" b="0" i="0" dirty="0" err="1">
                <a:effectLst/>
                <a:highlight>
                  <a:srgbClr val="FFFFFF"/>
                </a:highlight>
                <a:latin typeface="Söhne"/>
              </a:rPr>
              <a:t>CodeCommit</a:t>
            </a:r>
            <a:r>
              <a:rPr lang="en-US" sz="1700" b="0" i="0" dirty="0">
                <a:effectLst/>
                <a:highlight>
                  <a:srgbClr val="FFFFFF"/>
                </a:highlight>
                <a:latin typeface="Söhne"/>
              </a:rPr>
              <a:t> repositories.</a:t>
            </a:r>
          </a:p>
          <a:p>
            <a:pPr>
              <a:buFont typeface="Arial" panose="020B0604020202020204" pitchFamily="34" charset="0"/>
              <a:buChar char="•"/>
            </a:pPr>
            <a:r>
              <a:rPr lang="en-US" sz="1700" b="1" i="0" dirty="0">
                <a:effectLst/>
                <a:highlight>
                  <a:srgbClr val="FFFFFF"/>
                </a:highlight>
                <a:latin typeface="Söhne"/>
              </a:rPr>
              <a:t>Permissions</a:t>
            </a:r>
            <a:r>
              <a:rPr lang="en-US" sz="1700" b="0" i="0" dirty="0">
                <a:effectLst/>
                <a:highlight>
                  <a:srgbClr val="FFFFFF"/>
                </a:highlight>
                <a:latin typeface="Söhne"/>
              </a:rPr>
              <a:t>: Includes actions such as creating, deleting, and updating repositories, as well as managing branch and file operations.</a:t>
            </a:r>
          </a:p>
          <a:p>
            <a:pPr>
              <a:buFont typeface="Arial" panose="020B0604020202020204" pitchFamily="34" charset="0"/>
              <a:buChar char="•"/>
            </a:pPr>
            <a:endParaRPr lang="en-US" sz="1700" dirty="0">
              <a:highlight>
                <a:srgbClr val="FFFFFF"/>
              </a:highlight>
              <a:latin typeface="Söhne"/>
            </a:endParaRPr>
          </a:p>
          <a:p>
            <a:pPr>
              <a:buFont typeface="Arial" panose="020B0604020202020204" pitchFamily="34" charset="0"/>
              <a:buChar char="•"/>
            </a:pPr>
            <a:endParaRPr lang="en-US" sz="1700" b="0" i="0" dirty="0">
              <a:effectLst/>
              <a:highlight>
                <a:srgbClr val="FFFFFF"/>
              </a:highlight>
              <a:latin typeface="Söhne"/>
            </a:endParaRPr>
          </a:p>
          <a:p>
            <a:pPr>
              <a:buFont typeface="Wingdings" panose="05000000000000000000" pitchFamily="2" charset="2"/>
              <a:buChar char="Ø"/>
            </a:pPr>
            <a:endParaRPr lang="en-US" sz="1700" b="1" dirty="0">
              <a:highlight>
                <a:srgbClr val="FFFFFF"/>
              </a:highlight>
              <a:latin typeface="Söhne"/>
            </a:endParaRPr>
          </a:p>
          <a:p>
            <a:pPr>
              <a:buFont typeface="Wingdings" panose="05000000000000000000" pitchFamily="2" charset="2"/>
              <a:buChar char="Ø"/>
            </a:pPr>
            <a:endParaRPr lang="en-US" sz="1700" b="1" dirty="0">
              <a:highlight>
                <a:srgbClr val="FFFFFF"/>
              </a:highlight>
              <a:latin typeface="Söhne"/>
            </a:endParaRPr>
          </a:p>
          <a:p>
            <a:pPr>
              <a:buFont typeface="Wingdings" panose="05000000000000000000" pitchFamily="2" charset="2"/>
              <a:buChar char="Ø"/>
            </a:pPr>
            <a:endParaRPr lang="en-US" sz="1700" dirty="0"/>
          </a:p>
          <a:p>
            <a:pPr marL="0" indent="0">
              <a:buNone/>
            </a:pPr>
            <a:endParaRPr lang="en-US" sz="1700" dirty="0"/>
          </a:p>
          <a:p>
            <a:pPr marL="0" indent="0">
              <a:buNone/>
            </a:pPr>
            <a:endParaRPr lang="en-US" sz="1700" dirty="0"/>
          </a:p>
        </p:txBody>
      </p:sp>
      <p:pic>
        <p:nvPicPr>
          <p:cNvPr id="5" name="Picture 4">
            <a:extLst>
              <a:ext uri="{FF2B5EF4-FFF2-40B4-BE49-F238E27FC236}">
                <a16:creationId xmlns:a16="http://schemas.microsoft.com/office/drawing/2014/main" id="{A34099DA-D142-71BE-785E-627F51B59593}"/>
              </a:ext>
            </a:extLst>
          </p:cNvPr>
          <p:cNvPicPr>
            <a:picLocks noChangeAspect="1"/>
          </p:cNvPicPr>
          <p:nvPr/>
        </p:nvPicPr>
        <p:blipFill rotWithShape="1">
          <a:blip r:embed="rId2"/>
          <a:srcRect t="2054" r="-1" b="-1"/>
          <a:stretch/>
        </p:blipFill>
        <p:spPr>
          <a:xfrm>
            <a:off x="7989293" y="1904282"/>
            <a:ext cx="3423093" cy="4224808"/>
          </a:xfrm>
          <a:prstGeom prst="rect">
            <a:avLst/>
          </a:prstGeom>
        </p:spPr>
      </p:pic>
      <p:pic>
        <p:nvPicPr>
          <p:cNvPr id="13" name="Picture 12">
            <a:extLst>
              <a:ext uri="{FF2B5EF4-FFF2-40B4-BE49-F238E27FC236}">
                <a16:creationId xmlns:a16="http://schemas.microsoft.com/office/drawing/2014/main" id="{F59F9B42-AAB6-658E-CEE0-96399755EE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05" y="84613"/>
            <a:ext cx="1470075" cy="677387"/>
          </a:xfrm>
          <a:prstGeom prst="rect">
            <a:avLst/>
          </a:prstGeom>
          <a:noFill/>
        </p:spPr>
      </p:pic>
    </p:spTree>
    <p:extLst>
      <p:ext uri="{BB962C8B-B14F-4D97-AF65-F5344CB8AC3E}">
        <p14:creationId xmlns:p14="http://schemas.microsoft.com/office/powerpoint/2010/main" val="3511968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641BCA5-1415-C484-D4AF-0B75B2C05742}"/>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D93394DA-E684-47C2-9020-13225823F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18C45E-C9F8-5054-2FB0-F5706E4EA1DC}"/>
              </a:ext>
            </a:extLst>
          </p:cNvPr>
          <p:cNvSpPr>
            <a:spLocks noGrp="1"/>
          </p:cNvSpPr>
          <p:nvPr>
            <p:ph type="title"/>
          </p:nvPr>
        </p:nvSpPr>
        <p:spPr>
          <a:xfrm>
            <a:off x="838200" y="365125"/>
            <a:ext cx="10515600" cy="1306443"/>
          </a:xfrm>
        </p:spPr>
        <p:txBody>
          <a:bodyPr>
            <a:normAutofit/>
          </a:bodyPr>
          <a:lstStyle/>
          <a:p>
            <a:r>
              <a:rPr lang="en-US" sz="4000"/>
              <a:t>          Identity policy for AWS Code Commit </a:t>
            </a:r>
            <a:endParaRPr lang="en-US" sz="400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DF9F14C9-BA4D-3D30-6D48-5120DE2AAC8A}"/>
              </a:ext>
            </a:extLst>
          </p:cNvPr>
          <p:cNvSpPr>
            <a:spLocks noGrp="1"/>
          </p:cNvSpPr>
          <p:nvPr>
            <p:ph idx="1"/>
          </p:nvPr>
        </p:nvSpPr>
        <p:spPr>
          <a:xfrm>
            <a:off x="838200" y="1825625"/>
            <a:ext cx="6714744" cy="4303465"/>
          </a:xfrm>
        </p:spPr>
        <p:txBody>
          <a:bodyPr>
            <a:normAutofit/>
          </a:bodyPr>
          <a:lstStyle/>
          <a:p>
            <a:pPr>
              <a:buFont typeface="Wingdings" panose="05000000000000000000" pitchFamily="2" charset="2"/>
              <a:buChar char="Ø"/>
            </a:pPr>
            <a:r>
              <a:rPr lang="en-US" sz="2000" b="1" i="0" dirty="0">
                <a:effectLst/>
                <a:highlight>
                  <a:srgbClr val="FFFFFF"/>
                </a:highlight>
                <a:latin typeface="Söhne"/>
              </a:rPr>
              <a:t>2.     </a:t>
            </a:r>
            <a:r>
              <a:rPr lang="en-US" sz="2000" b="1" i="0" dirty="0" err="1">
                <a:effectLst/>
                <a:highlight>
                  <a:srgbClr val="FFFFFF"/>
                </a:highlight>
                <a:latin typeface="Söhne"/>
              </a:rPr>
              <a:t>AWSCodeCommitReadOnly</a:t>
            </a:r>
            <a:r>
              <a:rPr lang="en-US" sz="2000" b="1" i="0" dirty="0">
                <a:effectLst/>
                <a:highlight>
                  <a:srgbClr val="FFFFFF"/>
                </a:highlight>
                <a:latin typeface="Söhne"/>
              </a:rPr>
              <a:t>.</a:t>
            </a:r>
          </a:p>
          <a:p>
            <a:pPr>
              <a:buFont typeface="Wingdings" panose="05000000000000000000" pitchFamily="2" charset="2"/>
              <a:buChar char="Ø"/>
            </a:pPr>
            <a:endParaRPr lang="en-US" sz="2000" b="1" dirty="0">
              <a:highlight>
                <a:srgbClr val="FFFFFF"/>
              </a:highlight>
              <a:latin typeface="Söhne"/>
            </a:endParaRPr>
          </a:p>
          <a:p>
            <a:pPr>
              <a:buFont typeface="Arial" panose="020B0604020202020204" pitchFamily="34" charset="0"/>
              <a:buChar char="•"/>
            </a:pPr>
            <a:r>
              <a:rPr lang="en-US" sz="2000" b="1" i="0" dirty="0">
                <a:effectLst/>
                <a:highlight>
                  <a:srgbClr val="FFFFFF"/>
                </a:highlight>
                <a:latin typeface="Söhne"/>
              </a:rPr>
              <a:t>Description</a:t>
            </a:r>
            <a:r>
              <a:rPr lang="en-US" sz="2000" b="0" i="0" dirty="0">
                <a:effectLst/>
                <a:highlight>
                  <a:srgbClr val="FFFFFF"/>
                </a:highlight>
                <a:latin typeface="Söhne"/>
              </a:rPr>
              <a:t>: Provides read-only access to </a:t>
            </a:r>
            <a:r>
              <a:rPr lang="en-US" sz="2000" b="0" i="0" dirty="0" err="1">
                <a:effectLst/>
                <a:highlight>
                  <a:srgbClr val="FFFFFF"/>
                </a:highlight>
                <a:latin typeface="Söhne"/>
              </a:rPr>
              <a:t>CodeCommit</a:t>
            </a:r>
            <a:r>
              <a:rPr lang="en-US" sz="2000" b="0" i="0" dirty="0">
                <a:effectLst/>
                <a:highlight>
                  <a:srgbClr val="FFFFFF"/>
                </a:highlight>
                <a:latin typeface="Söhne"/>
              </a:rPr>
              <a:t> repositories.</a:t>
            </a:r>
          </a:p>
          <a:p>
            <a:pPr>
              <a:buFont typeface="Arial" panose="020B0604020202020204" pitchFamily="34" charset="0"/>
              <a:buChar char="•"/>
            </a:pPr>
            <a:r>
              <a:rPr lang="en-US" sz="2000" b="1" i="0" dirty="0">
                <a:effectLst/>
                <a:highlight>
                  <a:srgbClr val="FFFFFF"/>
                </a:highlight>
                <a:latin typeface="Söhne"/>
              </a:rPr>
              <a:t>Use Case</a:t>
            </a:r>
            <a:r>
              <a:rPr lang="en-US" sz="2000" b="0" i="0" dirty="0">
                <a:effectLst/>
                <a:highlight>
                  <a:srgbClr val="FFFFFF"/>
                </a:highlight>
                <a:latin typeface="Söhne"/>
              </a:rPr>
              <a:t>: Ideal for users who need to view repositories and download content but do not need to make changes.</a:t>
            </a:r>
          </a:p>
          <a:p>
            <a:pPr>
              <a:buFont typeface="Arial" panose="020B0604020202020204" pitchFamily="34" charset="0"/>
              <a:buChar char="•"/>
            </a:pPr>
            <a:r>
              <a:rPr lang="en-US" sz="2000" b="1" i="0" dirty="0">
                <a:effectLst/>
                <a:highlight>
                  <a:srgbClr val="FFFFFF"/>
                </a:highlight>
                <a:latin typeface="Söhne"/>
              </a:rPr>
              <a:t>Permissions</a:t>
            </a:r>
            <a:r>
              <a:rPr lang="en-US" sz="2000" b="0" i="0" dirty="0">
                <a:effectLst/>
                <a:highlight>
                  <a:srgbClr val="FFFFFF"/>
                </a:highlight>
                <a:latin typeface="Söhne"/>
              </a:rPr>
              <a:t>: Allows actions such as viewing repositories, branches, and commits, but not creating, updating, or deleting repositories.</a:t>
            </a:r>
          </a:p>
          <a:p>
            <a:pPr>
              <a:buFont typeface="Wingdings" panose="05000000000000000000" pitchFamily="2" charset="2"/>
              <a:buChar char="Ø"/>
            </a:pPr>
            <a:endParaRPr lang="en-US" sz="2000" b="1" dirty="0">
              <a:highlight>
                <a:srgbClr val="FFFFFF"/>
              </a:highlight>
              <a:latin typeface="Söhne"/>
            </a:endParaRPr>
          </a:p>
          <a:p>
            <a:pPr>
              <a:buFont typeface="Wingdings" panose="05000000000000000000" pitchFamily="2" charset="2"/>
              <a:buChar char="Ø"/>
            </a:pPr>
            <a:endParaRPr lang="en-US" sz="2000" b="1" dirty="0">
              <a:highlight>
                <a:srgbClr val="FFFFFF"/>
              </a:highlight>
              <a:latin typeface="Söhne"/>
            </a:endParaRPr>
          </a:p>
          <a:p>
            <a:pPr>
              <a:buFont typeface="Wingdings" panose="05000000000000000000" pitchFamily="2" charset="2"/>
              <a:buChar char="Ø"/>
            </a:pPr>
            <a:endParaRPr lang="en-US" sz="2000" b="1" dirty="0">
              <a:highlight>
                <a:srgbClr val="FFFFFF"/>
              </a:highlight>
              <a:latin typeface="Söhne"/>
            </a:endParaRPr>
          </a:p>
          <a:p>
            <a:pPr>
              <a:buFont typeface="Arial" panose="020B0604020202020204" pitchFamily="34" charset="0"/>
              <a:buChar char="•"/>
            </a:pPr>
            <a:endParaRPr lang="en-US" sz="2000" dirty="0">
              <a:highlight>
                <a:srgbClr val="FFFFFF"/>
              </a:highlight>
              <a:latin typeface="Söhne"/>
            </a:endParaRPr>
          </a:p>
          <a:p>
            <a:pPr>
              <a:buFont typeface="Arial" panose="020B0604020202020204" pitchFamily="34" charset="0"/>
              <a:buChar char="•"/>
            </a:pPr>
            <a:endParaRPr lang="en-US" sz="2000" b="0" i="0" dirty="0">
              <a:effectLst/>
              <a:highlight>
                <a:srgbClr val="FFFFFF"/>
              </a:highlight>
              <a:latin typeface="Söhne"/>
            </a:endParaRPr>
          </a:p>
          <a:p>
            <a:pPr>
              <a:buFont typeface="Wingdings" panose="05000000000000000000" pitchFamily="2" charset="2"/>
              <a:buChar char="Ø"/>
            </a:pPr>
            <a:endParaRPr lang="en-US" sz="2000" b="1" dirty="0">
              <a:highlight>
                <a:srgbClr val="FFFFFF"/>
              </a:highlight>
              <a:latin typeface="Söhne"/>
            </a:endParaRPr>
          </a:p>
          <a:p>
            <a:pPr>
              <a:buFont typeface="Wingdings" panose="05000000000000000000" pitchFamily="2" charset="2"/>
              <a:buChar char="Ø"/>
            </a:pPr>
            <a:endParaRPr lang="en-US" sz="2000" b="1" dirty="0">
              <a:highlight>
                <a:srgbClr val="FFFFFF"/>
              </a:highlight>
              <a:latin typeface="Söhne"/>
            </a:endParaRPr>
          </a:p>
          <a:p>
            <a:pPr>
              <a:buFont typeface="Wingdings" panose="05000000000000000000" pitchFamily="2" charset="2"/>
              <a:buChar char="Ø"/>
            </a:pPr>
            <a:endParaRPr lang="en-US" sz="2000" dirty="0"/>
          </a:p>
          <a:p>
            <a:pPr marL="0" indent="0">
              <a:buNone/>
            </a:pPr>
            <a:endParaRPr lang="en-US" sz="2000" dirty="0"/>
          </a:p>
          <a:p>
            <a:pPr marL="0" indent="0">
              <a:buNone/>
            </a:pPr>
            <a:endParaRPr lang="en-US" sz="2000" dirty="0"/>
          </a:p>
        </p:txBody>
      </p:sp>
      <p:pic>
        <p:nvPicPr>
          <p:cNvPr id="6" name="Picture 5">
            <a:extLst>
              <a:ext uri="{FF2B5EF4-FFF2-40B4-BE49-F238E27FC236}">
                <a16:creationId xmlns:a16="http://schemas.microsoft.com/office/drawing/2014/main" id="{5120E8A8-1A7F-33ED-5D1A-66CF108908CA}"/>
              </a:ext>
            </a:extLst>
          </p:cNvPr>
          <p:cNvPicPr>
            <a:picLocks noChangeAspect="1"/>
          </p:cNvPicPr>
          <p:nvPr/>
        </p:nvPicPr>
        <p:blipFill rotWithShape="1">
          <a:blip r:embed="rId2"/>
          <a:srcRect l="12025" r="12444" b="-4"/>
          <a:stretch/>
        </p:blipFill>
        <p:spPr>
          <a:xfrm>
            <a:off x="7989293" y="1904282"/>
            <a:ext cx="3423093" cy="4224808"/>
          </a:xfrm>
          <a:prstGeom prst="rect">
            <a:avLst/>
          </a:prstGeom>
        </p:spPr>
      </p:pic>
      <p:pic>
        <p:nvPicPr>
          <p:cNvPr id="13" name="Picture 12">
            <a:extLst>
              <a:ext uri="{FF2B5EF4-FFF2-40B4-BE49-F238E27FC236}">
                <a16:creationId xmlns:a16="http://schemas.microsoft.com/office/drawing/2014/main" id="{F59F9B42-AAB6-658E-CEE0-96399755EE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05" y="84613"/>
            <a:ext cx="1470075" cy="677387"/>
          </a:xfrm>
          <a:prstGeom prst="rect">
            <a:avLst/>
          </a:prstGeom>
          <a:noFill/>
        </p:spPr>
      </p:pic>
    </p:spTree>
    <p:extLst>
      <p:ext uri="{BB962C8B-B14F-4D97-AF65-F5344CB8AC3E}">
        <p14:creationId xmlns:p14="http://schemas.microsoft.com/office/powerpoint/2010/main" val="3459618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641BCA5-1415-C484-D4AF-0B75B2C05742}"/>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618C45E-C9F8-5054-2FB0-F5706E4EA1DC}"/>
              </a:ext>
            </a:extLst>
          </p:cNvPr>
          <p:cNvSpPr>
            <a:spLocks noGrp="1"/>
          </p:cNvSpPr>
          <p:nvPr>
            <p:ph type="title"/>
          </p:nvPr>
        </p:nvSpPr>
        <p:spPr>
          <a:xfrm>
            <a:off x="1137034" y="609597"/>
            <a:ext cx="9392421" cy="1330841"/>
          </a:xfrm>
        </p:spPr>
        <p:txBody>
          <a:bodyPr>
            <a:normAutofit/>
          </a:bodyPr>
          <a:lstStyle/>
          <a:p>
            <a:r>
              <a:rPr lang="en-US"/>
              <a:t>          Identity policy for AWS Code Commit </a:t>
            </a:r>
            <a:endParaRPr lang="en-US">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DF9F14C9-BA4D-3D30-6D48-5120DE2AAC8A}"/>
              </a:ext>
            </a:extLst>
          </p:cNvPr>
          <p:cNvSpPr>
            <a:spLocks noGrp="1"/>
          </p:cNvSpPr>
          <p:nvPr>
            <p:ph idx="1"/>
          </p:nvPr>
        </p:nvSpPr>
        <p:spPr>
          <a:xfrm>
            <a:off x="1137034" y="2198362"/>
            <a:ext cx="4958966" cy="3917773"/>
          </a:xfrm>
        </p:spPr>
        <p:txBody>
          <a:bodyPr>
            <a:normAutofit/>
          </a:bodyPr>
          <a:lstStyle/>
          <a:p>
            <a:pPr>
              <a:buFont typeface="Wingdings" panose="05000000000000000000" pitchFamily="2" charset="2"/>
              <a:buChar char="Ø"/>
            </a:pPr>
            <a:r>
              <a:rPr lang="en-US" sz="2000" b="1">
                <a:highlight>
                  <a:srgbClr val="FFFFFF"/>
                </a:highlight>
                <a:latin typeface="Söhne"/>
              </a:rPr>
              <a:t>3</a:t>
            </a:r>
            <a:r>
              <a:rPr lang="en-US" sz="2000" b="1" i="0">
                <a:effectLst/>
                <a:highlight>
                  <a:srgbClr val="FFFFFF"/>
                </a:highlight>
                <a:latin typeface="Söhne"/>
              </a:rPr>
              <a:t>. AWSCodeCommitPowerUser.</a:t>
            </a:r>
          </a:p>
          <a:p>
            <a:pPr>
              <a:buFont typeface="Arial" panose="020B0604020202020204" pitchFamily="34" charset="0"/>
              <a:buChar char="•"/>
            </a:pPr>
            <a:r>
              <a:rPr lang="en-US" sz="2000" b="1" i="0">
                <a:effectLst/>
                <a:highlight>
                  <a:srgbClr val="FFFFFF"/>
                </a:highlight>
                <a:latin typeface="Söhne"/>
              </a:rPr>
              <a:t>Description</a:t>
            </a:r>
            <a:r>
              <a:rPr lang="en-US" sz="2000" b="0" i="0">
                <a:effectLst/>
                <a:highlight>
                  <a:srgbClr val="FFFFFF"/>
                </a:highlight>
                <a:latin typeface="Söhne"/>
              </a:rPr>
              <a:t>: Grants broad access to CodeCommit resources and operations, but does not include full administrative privileges.</a:t>
            </a:r>
          </a:p>
          <a:p>
            <a:pPr>
              <a:buFont typeface="Arial" panose="020B0604020202020204" pitchFamily="34" charset="0"/>
              <a:buChar char="•"/>
            </a:pPr>
            <a:r>
              <a:rPr lang="en-US" sz="2000" b="1" i="0">
                <a:effectLst/>
                <a:highlight>
                  <a:srgbClr val="FFFFFF"/>
                </a:highlight>
                <a:latin typeface="Söhne"/>
              </a:rPr>
              <a:t>Use Case</a:t>
            </a:r>
            <a:r>
              <a:rPr lang="en-US" sz="2000" b="0" i="0">
                <a:effectLst/>
                <a:highlight>
                  <a:srgbClr val="FFFFFF"/>
                </a:highlight>
                <a:latin typeface="Söhne"/>
              </a:rPr>
              <a:t>: Suitable for power users who need extensive permissions but not full administrative control.</a:t>
            </a:r>
          </a:p>
          <a:p>
            <a:pPr>
              <a:buFont typeface="Arial" panose="020B0604020202020204" pitchFamily="34" charset="0"/>
              <a:buChar char="•"/>
            </a:pPr>
            <a:r>
              <a:rPr lang="en-US" sz="2000" b="1" i="0">
                <a:effectLst/>
                <a:highlight>
                  <a:srgbClr val="FFFFFF"/>
                </a:highlight>
                <a:latin typeface="Söhne"/>
              </a:rPr>
              <a:t>Permissions</a:t>
            </a:r>
            <a:r>
              <a:rPr lang="en-US" sz="2000" b="0" i="0">
                <a:effectLst/>
                <a:highlight>
                  <a:srgbClr val="FFFFFF"/>
                </a:highlight>
                <a:latin typeface="Söhne"/>
              </a:rPr>
              <a:t>: Includes most actions except for some administrative operations.</a:t>
            </a:r>
          </a:p>
          <a:p>
            <a:pPr>
              <a:buFont typeface="Arial" panose="020B0604020202020204" pitchFamily="34" charset="0"/>
              <a:buChar char="•"/>
            </a:pPr>
            <a:endParaRPr lang="en-US" sz="2000">
              <a:highlight>
                <a:srgbClr val="FFFFFF"/>
              </a:highlight>
              <a:latin typeface="Söhne"/>
            </a:endParaRPr>
          </a:p>
          <a:p>
            <a:pPr>
              <a:buFont typeface="Arial" panose="020B0604020202020204" pitchFamily="34" charset="0"/>
              <a:buChar char="•"/>
            </a:pPr>
            <a:endParaRPr lang="en-US" sz="2000" b="0" i="0">
              <a:effectLst/>
              <a:highlight>
                <a:srgbClr val="FFFFFF"/>
              </a:highlight>
              <a:latin typeface="Söhne"/>
            </a:endParaRPr>
          </a:p>
          <a:p>
            <a:pPr marL="0" indent="0">
              <a:buNone/>
            </a:pPr>
            <a:endParaRPr lang="en-US" sz="2000" b="1" i="0">
              <a:effectLst/>
              <a:highlight>
                <a:srgbClr val="FFFFFF"/>
              </a:highlight>
              <a:latin typeface="Söhne"/>
            </a:endParaRPr>
          </a:p>
          <a:p>
            <a:pPr>
              <a:buFont typeface="Wingdings" panose="05000000000000000000" pitchFamily="2" charset="2"/>
              <a:buChar char="Ø"/>
            </a:pPr>
            <a:endParaRPr lang="en-US" sz="2000" b="1">
              <a:highlight>
                <a:srgbClr val="FFFFFF"/>
              </a:highlight>
              <a:latin typeface="Söhne"/>
            </a:endParaRPr>
          </a:p>
          <a:p>
            <a:pPr>
              <a:buFont typeface="Arial" panose="020B0604020202020204" pitchFamily="34" charset="0"/>
              <a:buChar char="•"/>
            </a:pPr>
            <a:endParaRPr lang="en-US" sz="2000">
              <a:highlight>
                <a:srgbClr val="FFFFFF"/>
              </a:highlight>
              <a:latin typeface="Söhne"/>
            </a:endParaRPr>
          </a:p>
          <a:p>
            <a:pPr>
              <a:buFont typeface="Arial" panose="020B0604020202020204" pitchFamily="34" charset="0"/>
              <a:buChar char="•"/>
            </a:pPr>
            <a:endParaRPr lang="en-US" sz="2000" b="0" i="0">
              <a:effectLst/>
              <a:highlight>
                <a:srgbClr val="FFFFFF"/>
              </a:highlight>
              <a:latin typeface="Söhne"/>
            </a:endParaRPr>
          </a:p>
          <a:p>
            <a:pPr>
              <a:buFont typeface="Wingdings" panose="05000000000000000000" pitchFamily="2" charset="2"/>
              <a:buChar char="Ø"/>
            </a:pPr>
            <a:endParaRPr lang="en-US" sz="2000" b="1">
              <a:highlight>
                <a:srgbClr val="FFFFFF"/>
              </a:highlight>
              <a:latin typeface="Söhne"/>
            </a:endParaRPr>
          </a:p>
          <a:p>
            <a:pPr>
              <a:buFont typeface="Wingdings" panose="05000000000000000000" pitchFamily="2" charset="2"/>
              <a:buChar char="Ø"/>
            </a:pPr>
            <a:endParaRPr lang="en-US" sz="2000" b="1">
              <a:highlight>
                <a:srgbClr val="FFFFFF"/>
              </a:highlight>
              <a:latin typeface="Söhne"/>
            </a:endParaRPr>
          </a:p>
          <a:p>
            <a:pPr>
              <a:buFont typeface="Wingdings" panose="05000000000000000000" pitchFamily="2" charset="2"/>
              <a:buChar char="Ø"/>
            </a:pPr>
            <a:endParaRPr lang="en-US" sz="2000"/>
          </a:p>
          <a:p>
            <a:pPr marL="0" indent="0">
              <a:buNone/>
            </a:pPr>
            <a:endParaRPr lang="en-US" sz="2000"/>
          </a:p>
          <a:p>
            <a:pPr marL="0" indent="0">
              <a:buNone/>
            </a:pPr>
            <a:endParaRPr lang="en-US" sz="2000" dirty="0"/>
          </a:p>
        </p:txBody>
      </p:sp>
      <p:pic>
        <p:nvPicPr>
          <p:cNvPr id="8" name="Picture 7">
            <a:extLst>
              <a:ext uri="{FF2B5EF4-FFF2-40B4-BE49-F238E27FC236}">
                <a16:creationId xmlns:a16="http://schemas.microsoft.com/office/drawing/2014/main" id="{A644D0FA-78F6-6BFB-07A2-BCD2E0CCA339}"/>
              </a:ext>
            </a:extLst>
          </p:cNvPr>
          <p:cNvPicPr>
            <a:picLocks noChangeAspect="1"/>
          </p:cNvPicPr>
          <p:nvPr/>
        </p:nvPicPr>
        <p:blipFill>
          <a:blip r:embed="rId2"/>
          <a:stretch>
            <a:fillRect/>
          </a:stretch>
        </p:blipFill>
        <p:spPr>
          <a:xfrm>
            <a:off x="6719367" y="3404452"/>
            <a:ext cx="4788505" cy="1316838"/>
          </a:xfrm>
          <a:prstGeom prst="rect">
            <a:avLst/>
          </a:prstGeom>
        </p:spPr>
      </p:pic>
      <p:sp>
        <p:nvSpPr>
          <p:cNvPr id="25" name="Freeform: Shape 24">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 name="Picture 12">
            <a:extLst>
              <a:ext uri="{FF2B5EF4-FFF2-40B4-BE49-F238E27FC236}">
                <a16:creationId xmlns:a16="http://schemas.microsoft.com/office/drawing/2014/main" id="{F59F9B42-AAB6-658E-CEE0-96399755EE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05" y="84613"/>
            <a:ext cx="1470075" cy="677387"/>
          </a:xfrm>
          <a:prstGeom prst="rect">
            <a:avLst/>
          </a:prstGeom>
          <a:noFill/>
        </p:spPr>
      </p:pic>
    </p:spTree>
    <p:extLst>
      <p:ext uri="{BB962C8B-B14F-4D97-AF65-F5344CB8AC3E}">
        <p14:creationId xmlns:p14="http://schemas.microsoft.com/office/powerpoint/2010/main" val="2293386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41BCA5-1415-C484-D4AF-0B75B2C057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18C45E-C9F8-5054-2FB0-F5706E4EA1DC}"/>
              </a:ext>
            </a:extLst>
          </p:cNvPr>
          <p:cNvSpPr>
            <a:spLocks noGrp="1"/>
          </p:cNvSpPr>
          <p:nvPr>
            <p:ph type="title"/>
          </p:nvPr>
        </p:nvSpPr>
        <p:spPr>
          <a:xfrm>
            <a:off x="838200" y="84613"/>
            <a:ext cx="10515600" cy="383473"/>
          </a:xfrm>
        </p:spPr>
        <p:txBody>
          <a:bodyPr>
            <a:normAutofit fontScale="90000"/>
          </a:bodyPr>
          <a:lstStyle/>
          <a:p>
            <a:r>
              <a:rPr lang="en-US" sz="4000" b="1" i="0" dirty="0">
                <a:effectLst/>
                <a:highlight>
                  <a:srgbClr val="FFFFFF"/>
                </a:highlight>
                <a:latin typeface="Söhne"/>
              </a:rPr>
              <a:t>                </a:t>
            </a:r>
            <a:r>
              <a:rPr lang="en-US" sz="1400" b="1" i="0" dirty="0" err="1">
                <a:effectLst/>
                <a:highlight>
                  <a:srgbClr val="FFFFFF"/>
                </a:highlight>
                <a:latin typeface="Söhne"/>
              </a:rPr>
              <a:t>AWSCodeCommitPowerUser</a:t>
            </a:r>
            <a:r>
              <a:rPr lang="en-US" sz="1400" b="1" i="0" dirty="0">
                <a:effectLst/>
                <a:highlight>
                  <a:srgbClr val="FFFFFF"/>
                </a:highlight>
                <a:latin typeface="Söhne"/>
              </a:rPr>
              <a:t>.</a:t>
            </a:r>
            <a:br>
              <a:rPr lang="en-US" sz="4000" b="1" i="0" dirty="0">
                <a:effectLst/>
                <a:highlight>
                  <a:srgbClr val="FFFFFF"/>
                </a:highlight>
                <a:latin typeface="Söhne"/>
              </a:rPr>
            </a:br>
            <a:endParaRPr lang="en-US" sz="4000"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DF9F14C9-BA4D-3D30-6D48-5120DE2AAC8A}"/>
              </a:ext>
            </a:extLst>
          </p:cNvPr>
          <p:cNvSpPr>
            <a:spLocks noGrp="1"/>
          </p:cNvSpPr>
          <p:nvPr>
            <p:ph idx="1"/>
          </p:nvPr>
        </p:nvSpPr>
        <p:spPr>
          <a:xfrm>
            <a:off x="0" y="195943"/>
            <a:ext cx="12104914" cy="6662057"/>
          </a:xfrm>
        </p:spPr>
        <p:txBody>
          <a:bodyPr>
            <a:normAutofit/>
          </a:bodyPr>
          <a:lstStyle/>
          <a:p>
            <a:pPr marL="0" indent="0">
              <a:buNone/>
            </a:pPr>
            <a:endParaRPr lang="en-US" sz="2000" b="1" i="0" dirty="0">
              <a:effectLst/>
              <a:highlight>
                <a:srgbClr val="FFFFFF"/>
              </a:highlight>
              <a:latin typeface="Söhne"/>
            </a:endParaRPr>
          </a:p>
          <a:p>
            <a:pPr>
              <a:buFont typeface="Wingdings" panose="05000000000000000000" pitchFamily="2" charset="2"/>
              <a:buChar char="Ø"/>
            </a:pPr>
            <a:endParaRPr lang="en-US" sz="2000" b="1" dirty="0">
              <a:highlight>
                <a:srgbClr val="FFFFFF"/>
              </a:highlight>
              <a:latin typeface="Söhne"/>
            </a:endParaRPr>
          </a:p>
          <a:p>
            <a:pPr>
              <a:buFont typeface="Arial" panose="020B0604020202020204" pitchFamily="34" charset="0"/>
              <a:buChar char="•"/>
            </a:pPr>
            <a:endParaRPr lang="en-US" sz="2000" dirty="0">
              <a:highlight>
                <a:srgbClr val="FFFFFF"/>
              </a:highlight>
              <a:latin typeface="Söhne"/>
            </a:endParaRPr>
          </a:p>
          <a:p>
            <a:pPr>
              <a:buFont typeface="Arial" panose="020B0604020202020204" pitchFamily="34" charset="0"/>
              <a:buChar char="•"/>
            </a:pPr>
            <a:endParaRPr lang="en-US" sz="2000" b="0" i="0" dirty="0">
              <a:effectLst/>
              <a:highlight>
                <a:srgbClr val="FFFFFF"/>
              </a:highlight>
              <a:latin typeface="Söhne"/>
            </a:endParaRPr>
          </a:p>
          <a:p>
            <a:pPr>
              <a:buFont typeface="Wingdings" panose="05000000000000000000" pitchFamily="2" charset="2"/>
              <a:buChar char="Ø"/>
            </a:pPr>
            <a:endParaRPr lang="en-US" sz="2000" b="1" dirty="0">
              <a:highlight>
                <a:srgbClr val="FFFFFF"/>
              </a:highlight>
              <a:latin typeface="Söhne"/>
            </a:endParaRPr>
          </a:p>
          <a:p>
            <a:pPr>
              <a:buFont typeface="Wingdings" panose="05000000000000000000" pitchFamily="2" charset="2"/>
              <a:buChar char="Ø"/>
            </a:pPr>
            <a:endParaRPr lang="en-US" sz="2000" b="1" dirty="0">
              <a:highlight>
                <a:srgbClr val="FFFFFF"/>
              </a:highlight>
              <a:latin typeface="Söhne"/>
            </a:endParaRPr>
          </a:p>
          <a:p>
            <a:pPr>
              <a:buFont typeface="Wingdings" panose="05000000000000000000" pitchFamily="2" charset="2"/>
              <a:buChar char="Ø"/>
            </a:pPr>
            <a:endParaRPr lang="en-US" sz="2000" dirty="0"/>
          </a:p>
          <a:p>
            <a:pPr marL="0" indent="0">
              <a:buNone/>
            </a:pPr>
            <a:endParaRPr lang="en-US" sz="2000" dirty="0"/>
          </a:p>
          <a:p>
            <a:pPr marL="0" indent="0">
              <a:buNone/>
            </a:pPr>
            <a:endParaRPr lang="en-US" sz="2000" dirty="0"/>
          </a:p>
        </p:txBody>
      </p:sp>
      <p:pic>
        <p:nvPicPr>
          <p:cNvPr id="13" name="Picture 12">
            <a:extLst>
              <a:ext uri="{FF2B5EF4-FFF2-40B4-BE49-F238E27FC236}">
                <a16:creationId xmlns:a16="http://schemas.microsoft.com/office/drawing/2014/main" id="{F59F9B42-AAB6-658E-CEE0-96399755EE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305" y="84613"/>
            <a:ext cx="1470075" cy="677387"/>
          </a:xfrm>
          <a:prstGeom prst="rect">
            <a:avLst/>
          </a:prstGeom>
          <a:noFill/>
        </p:spPr>
      </p:pic>
      <p:sp>
        <p:nvSpPr>
          <p:cNvPr id="5" name="TextBox 4">
            <a:extLst>
              <a:ext uri="{FF2B5EF4-FFF2-40B4-BE49-F238E27FC236}">
                <a16:creationId xmlns:a16="http://schemas.microsoft.com/office/drawing/2014/main" id="{91D2E6A9-8BC3-5B7E-29AB-CF35ED2E2A2B}"/>
              </a:ext>
            </a:extLst>
          </p:cNvPr>
          <p:cNvSpPr txBox="1"/>
          <p:nvPr/>
        </p:nvSpPr>
        <p:spPr>
          <a:xfrm>
            <a:off x="3048000" y="-7626953"/>
            <a:ext cx="6096000" cy="21698248"/>
          </a:xfrm>
          <a:prstGeom prst="rect">
            <a:avLst/>
          </a:prstGeom>
          <a:noFill/>
        </p:spPr>
        <p:txBody>
          <a:bodyPr wrap="square">
            <a:spAutoFit/>
          </a:bodyPr>
          <a:lstStyle/>
          <a:p>
            <a:r>
              <a:rPr lang="en-US" dirty="0"/>
              <a:t>{</a:t>
            </a:r>
          </a:p>
          <a:p>
            <a:r>
              <a:rPr lang="en-US" dirty="0"/>
              <a:t>    "Version": "2012-10-17",</a:t>
            </a:r>
          </a:p>
          <a:p>
            <a:r>
              <a:rPr lang="en-US" dirty="0"/>
              <a:t>    "Statement": [</a:t>
            </a:r>
          </a:p>
          <a:p>
            <a:r>
              <a:rPr lang="en-US" dirty="0"/>
              <a:t>        {</a:t>
            </a:r>
          </a:p>
          <a:p>
            <a:r>
              <a:rPr lang="en-US" dirty="0"/>
              <a:t>            "Effect": "Allow",</a:t>
            </a:r>
          </a:p>
          <a:p>
            <a:r>
              <a:rPr lang="en-US" dirty="0"/>
              <a:t>            "Action": [</a:t>
            </a:r>
          </a:p>
          <a:p>
            <a:r>
              <a:rPr lang="en-US" dirty="0"/>
              <a:t>                "</a:t>
            </a:r>
            <a:r>
              <a:rPr lang="en-US" dirty="0" err="1"/>
              <a:t>codecommit:AssociateApprovalRuleTemplateWithRepository</a:t>
            </a:r>
            <a:r>
              <a:rPr lang="en-US" dirty="0"/>
              <a:t>",</a:t>
            </a:r>
          </a:p>
          <a:p>
            <a:r>
              <a:rPr lang="en-US" dirty="0"/>
              <a:t>                "codecommit:BatchAssociateApprovalRuleTemplateWithRepositories",</a:t>
            </a:r>
          </a:p>
          <a:p>
            <a:r>
              <a:rPr lang="en-US" dirty="0"/>
              <a:t>                "</a:t>
            </a:r>
            <a:r>
              <a:rPr lang="en-US" dirty="0" err="1"/>
              <a:t>codecommit:BatchDescribeMergeConflicts</a:t>
            </a:r>
            <a:r>
              <a:rPr lang="en-US" dirty="0"/>
              <a:t>",</a:t>
            </a:r>
          </a:p>
          <a:p>
            <a:r>
              <a:rPr lang="en-US" dirty="0"/>
              <a:t>                "codecommit:BatchDisassociateApprovalRuleTemplateFromRepositories",</a:t>
            </a:r>
          </a:p>
          <a:p>
            <a:r>
              <a:rPr lang="en-US" dirty="0"/>
              <a:t>                "</a:t>
            </a:r>
            <a:r>
              <a:rPr lang="en-US" dirty="0" err="1"/>
              <a:t>codecommit:BatchGetCommits</a:t>
            </a:r>
            <a:r>
              <a:rPr lang="en-US" dirty="0"/>
              <a:t>",</a:t>
            </a:r>
          </a:p>
          <a:p>
            <a:r>
              <a:rPr lang="en-US" dirty="0"/>
              <a:t>                "</a:t>
            </a:r>
            <a:r>
              <a:rPr lang="en-US" dirty="0" err="1"/>
              <a:t>codecommit:BatchGetRepositories</a:t>
            </a:r>
            <a:r>
              <a:rPr lang="en-US" dirty="0"/>
              <a:t>",</a:t>
            </a:r>
          </a:p>
          <a:p>
            <a:r>
              <a:rPr lang="en-US" dirty="0"/>
              <a:t>                "</a:t>
            </a:r>
            <a:r>
              <a:rPr lang="en-US" dirty="0" err="1"/>
              <a:t>codecommit:CreateBranch</a:t>
            </a:r>
            <a:r>
              <a:rPr lang="en-US" dirty="0"/>
              <a:t>",</a:t>
            </a:r>
          </a:p>
          <a:p>
            <a:r>
              <a:rPr lang="en-US" dirty="0"/>
              <a:t>                "</a:t>
            </a:r>
            <a:r>
              <a:rPr lang="en-US" dirty="0" err="1"/>
              <a:t>codecommit:CreateCommit</a:t>
            </a:r>
            <a:r>
              <a:rPr lang="en-US" dirty="0"/>
              <a:t>",</a:t>
            </a:r>
          </a:p>
          <a:p>
            <a:r>
              <a:rPr lang="en-US" dirty="0"/>
              <a:t>                "</a:t>
            </a:r>
            <a:r>
              <a:rPr lang="en-US" dirty="0" err="1"/>
              <a:t>codecommit:CreatePullRequest</a:t>
            </a:r>
            <a:r>
              <a:rPr lang="en-US" dirty="0"/>
              <a:t>",</a:t>
            </a:r>
          </a:p>
          <a:p>
            <a:r>
              <a:rPr lang="en-US" dirty="0"/>
              <a:t>                "</a:t>
            </a:r>
            <a:r>
              <a:rPr lang="en-US" dirty="0" err="1"/>
              <a:t>codecommit:CreateRepository</a:t>
            </a:r>
            <a:r>
              <a:rPr lang="en-US" dirty="0"/>
              <a:t>",</a:t>
            </a:r>
          </a:p>
          <a:p>
            <a:r>
              <a:rPr lang="en-US" dirty="0"/>
              <a:t>                "</a:t>
            </a:r>
            <a:r>
              <a:rPr lang="en-US" dirty="0" err="1"/>
              <a:t>codecommit:DeleteBranch</a:t>
            </a:r>
            <a:r>
              <a:rPr lang="en-US" dirty="0"/>
              <a:t>",</a:t>
            </a:r>
          </a:p>
          <a:p>
            <a:r>
              <a:rPr lang="en-US" dirty="0"/>
              <a:t>                "</a:t>
            </a:r>
            <a:r>
              <a:rPr lang="en-US" dirty="0" err="1"/>
              <a:t>codecommit:DeleteFile</a:t>
            </a:r>
            <a:r>
              <a:rPr lang="en-US" dirty="0"/>
              <a:t>",</a:t>
            </a:r>
          </a:p>
          <a:p>
            <a:r>
              <a:rPr lang="en-US" dirty="0"/>
              <a:t>                "</a:t>
            </a:r>
            <a:r>
              <a:rPr lang="en-US" dirty="0" err="1"/>
              <a:t>codecommit:DeletePullRequestApprovalRule</a:t>
            </a:r>
            <a:r>
              <a:rPr lang="en-US" dirty="0"/>
              <a:t>",</a:t>
            </a:r>
          </a:p>
          <a:p>
            <a:r>
              <a:rPr lang="en-US" dirty="0"/>
              <a:t>                "</a:t>
            </a:r>
            <a:r>
              <a:rPr lang="en-US" dirty="0" err="1"/>
              <a:t>codecommit:DeleteRepository</a:t>
            </a:r>
            <a:r>
              <a:rPr lang="en-US" dirty="0"/>
              <a:t>",</a:t>
            </a:r>
          </a:p>
          <a:p>
            <a:r>
              <a:rPr lang="en-US" dirty="0"/>
              <a:t>                "</a:t>
            </a:r>
            <a:r>
              <a:rPr lang="en-US" dirty="0" err="1"/>
              <a:t>codecommit:DescribeMergeConflicts</a:t>
            </a:r>
            <a:r>
              <a:rPr lang="en-US" dirty="0"/>
              <a:t>",</a:t>
            </a:r>
          </a:p>
          <a:p>
            <a:r>
              <a:rPr lang="en-US" dirty="0"/>
              <a:t>                "</a:t>
            </a:r>
            <a:r>
              <a:rPr lang="en-US" dirty="0" err="1"/>
              <a:t>codecommit:DescribePullRequestEvents</a:t>
            </a:r>
            <a:r>
              <a:rPr lang="en-US" dirty="0"/>
              <a:t>",</a:t>
            </a:r>
          </a:p>
          <a:p>
            <a:r>
              <a:rPr lang="en-US" dirty="0"/>
              <a:t>                "</a:t>
            </a:r>
            <a:r>
              <a:rPr lang="en-US" dirty="0" err="1"/>
              <a:t>codecommit:DisassociateApprovalRuleTemplateFromRepository</a:t>
            </a:r>
            <a:r>
              <a:rPr lang="en-US" dirty="0"/>
              <a:t>",</a:t>
            </a:r>
          </a:p>
          <a:p>
            <a:r>
              <a:rPr lang="en-US" dirty="0"/>
              <a:t>                "</a:t>
            </a:r>
            <a:r>
              <a:rPr lang="en-US" dirty="0" err="1"/>
              <a:t>codecommit:GetBlob</a:t>
            </a:r>
            <a:r>
              <a:rPr lang="en-US" dirty="0"/>
              <a:t>",</a:t>
            </a:r>
          </a:p>
          <a:p>
            <a:r>
              <a:rPr lang="en-US" dirty="0"/>
              <a:t>                "</a:t>
            </a:r>
            <a:r>
              <a:rPr lang="en-US" dirty="0" err="1"/>
              <a:t>codecommit:GetBranch</a:t>
            </a:r>
            <a:r>
              <a:rPr lang="en-US" dirty="0"/>
              <a:t>",</a:t>
            </a:r>
          </a:p>
          <a:p>
            <a:r>
              <a:rPr lang="en-US" dirty="0"/>
              <a:t>                "</a:t>
            </a:r>
            <a:r>
              <a:rPr lang="en-US" dirty="0" err="1"/>
              <a:t>codecommit:GetComment</a:t>
            </a:r>
            <a:r>
              <a:rPr lang="en-US" dirty="0"/>
              <a:t>",</a:t>
            </a:r>
          </a:p>
          <a:p>
            <a:r>
              <a:rPr lang="en-US" dirty="0"/>
              <a:t>                "</a:t>
            </a:r>
            <a:r>
              <a:rPr lang="en-US" dirty="0" err="1"/>
              <a:t>codecommit:GetCommentsForComparedCommit</a:t>
            </a:r>
            <a:r>
              <a:rPr lang="en-US" dirty="0"/>
              <a:t>",</a:t>
            </a:r>
          </a:p>
          <a:p>
            <a:r>
              <a:rPr lang="en-US" dirty="0"/>
              <a:t>                "</a:t>
            </a:r>
            <a:r>
              <a:rPr lang="en-US" dirty="0" err="1"/>
              <a:t>codecommit:GetCommentsForPullRequest</a:t>
            </a:r>
            <a:r>
              <a:rPr lang="en-US" dirty="0"/>
              <a:t>",</a:t>
            </a:r>
          </a:p>
          <a:p>
            <a:r>
              <a:rPr lang="en-US" dirty="0"/>
              <a:t>                "</a:t>
            </a:r>
            <a:r>
              <a:rPr lang="en-US" dirty="0" err="1"/>
              <a:t>codecommit:GetCommit</a:t>
            </a:r>
            <a:r>
              <a:rPr lang="en-US" dirty="0"/>
              <a:t>",</a:t>
            </a:r>
          </a:p>
          <a:p>
            <a:r>
              <a:rPr lang="en-US" dirty="0"/>
              <a:t>                "</a:t>
            </a:r>
            <a:r>
              <a:rPr lang="en-US" dirty="0" err="1"/>
              <a:t>codecommit:GetDifferences</a:t>
            </a:r>
            <a:r>
              <a:rPr lang="en-US" dirty="0"/>
              <a:t>",</a:t>
            </a:r>
          </a:p>
          <a:p>
            <a:r>
              <a:rPr lang="en-US" dirty="0"/>
              <a:t>                "</a:t>
            </a:r>
            <a:r>
              <a:rPr lang="en-US" dirty="0" err="1"/>
              <a:t>codecommit:GetFile</a:t>
            </a:r>
            <a:r>
              <a:rPr lang="en-US" dirty="0"/>
              <a:t>",</a:t>
            </a:r>
          </a:p>
          <a:p>
            <a:r>
              <a:rPr lang="en-US" dirty="0"/>
              <a:t>                "</a:t>
            </a:r>
            <a:r>
              <a:rPr lang="en-US" dirty="0" err="1"/>
              <a:t>codecommit:GetFolder</a:t>
            </a:r>
            <a:r>
              <a:rPr lang="en-US" dirty="0"/>
              <a:t>",</a:t>
            </a:r>
          </a:p>
          <a:p>
            <a:r>
              <a:rPr lang="en-US" dirty="0"/>
              <a:t>                "</a:t>
            </a:r>
            <a:r>
              <a:rPr lang="en-US" dirty="0" err="1"/>
              <a:t>codecommit:GetMergeCommit</a:t>
            </a:r>
            <a:r>
              <a:rPr lang="en-US" dirty="0"/>
              <a:t>",</a:t>
            </a:r>
          </a:p>
          <a:p>
            <a:r>
              <a:rPr lang="en-US" dirty="0"/>
              <a:t>                "</a:t>
            </a:r>
            <a:r>
              <a:rPr lang="en-US" dirty="0" err="1"/>
              <a:t>codecommit:GetMergeConflicts</a:t>
            </a:r>
            <a:r>
              <a:rPr lang="en-US" dirty="0"/>
              <a:t>",</a:t>
            </a:r>
          </a:p>
          <a:p>
            <a:r>
              <a:rPr lang="en-US" dirty="0"/>
              <a:t>                "</a:t>
            </a:r>
            <a:r>
              <a:rPr lang="en-US" dirty="0" err="1"/>
              <a:t>codecommit:GetMergeOptions</a:t>
            </a:r>
            <a:r>
              <a:rPr lang="en-US" dirty="0"/>
              <a:t>",</a:t>
            </a:r>
          </a:p>
          <a:p>
            <a:r>
              <a:rPr lang="en-US" dirty="0"/>
              <a:t>                "</a:t>
            </a:r>
            <a:r>
              <a:rPr lang="en-US" dirty="0" err="1"/>
              <a:t>codecommit:GetPullRequest</a:t>
            </a:r>
            <a:r>
              <a:rPr lang="en-US" dirty="0"/>
              <a:t>",</a:t>
            </a:r>
          </a:p>
          <a:p>
            <a:r>
              <a:rPr lang="en-US" dirty="0"/>
              <a:t>                "</a:t>
            </a:r>
            <a:r>
              <a:rPr lang="en-US" dirty="0" err="1"/>
              <a:t>codecommit:GetRepository</a:t>
            </a:r>
            <a:r>
              <a:rPr lang="en-US" dirty="0"/>
              <a:t>",</a:t>
            </a:r>
          </a:p>
          <a:p>
            <a:r>
              <a:rPr lang="en-US" dirty="0"/>
              <a:t>                "</a:t>
            </a:r>
            <a:r>
              <a:rPr lang="en-US" dirty="0" err="1"/>
              <a:t>codecommit:GetRepositoryTriggers</a:t>
            </a:r>
            <a:r>
              <a:rPr lang="en-US" dirty="0"/>
              <a:t>",</a:t>
            </a:r>
          </a:p>
          <a:p>
            <a:r>
              <a:rPr lang="en-US" dirty="0"/>
              <a:t>                "</a:t>
            </a:r>
            <a:r>
              <a:rPr lang="en-US" dirty="0" err="1"/>
              <a:t>codecommit:ListApprovalRuleTemplates</a:t>
            </a:r>
            <a:r>
              <a:rPr lang="en-US" dirty="0"/>
              <a:t>",</a:t>
            </a:r>
          </a:p>
          <a:p>
            <a:r>
              <a:rPr lang="en-US" dirty="0"/>
              <a:t>                "</a:t>
            </a:r>
            <a:r>
              <a:rPr lang="en-US" dirty="0" err="1"/>
              <a:t>codecommit:ListAssociatedApprovalRuleTemplatesForRepository</a:t>
            </a:r>
            <a:r>
              <a:rPr lang="en-US" dirty="0"/>
              <a:t>",</a:t>
            </a:r>
          </a:p>
          <a:p>
            <a:r>
              <a:rPr lang="en-US" dirty="0"/>
              <a:t>                "</a:t>
            </a:r>
            <a:r>
              <a:rPr lang="en-US" dirty="0" err="1"/>
              <a:t>codecommit:ListBranches</a:t>
            </a:r>
            <a:r>
              <a:rPr lang="en-US" dirty="0"/>
              <a:t>",</a:t>
            </a:r>
          </a:p>
          <a:p>
            <a:r>
              <a:rPr lang="en-US" dirty="0"/>
              <a:t>                "</a:t>
            </a:r>
            <a:r>
              <a:rPr lang="en-US" dirty="0" err="1"/>
              <a:t>codecommit:ListPullRequests</a:t>
            </a:r>
            <a:r>
              <a:rPr lang="en-US" dirty="0"/>
              <a:t>",</a:t>
            </a:r>
          </a:p>
          <a:p>
            <a:r>
              <a:rPr lang="en-US" dirty="0"/>
              <a:t>                "</a:t>
            </a:r>
            <a:r>
              <a:rPr lang="en-US" dirty="0" err="1"/>
              <a:t>codecommit:ListRepositories</a:t>
            </a:r>
            <a:r>
              <a:rPr lang="en-US" dirty="0"/>
              <a:t>",</a:t>
            </a:r>
          </a:p>
          <a:p>
            <a:r>
              <a:rPr lang="en-US" dirty="0"/>
              <a:t>                "</a:t>
            </a:r>
            <a:r>
              <a:rPr lang="en-US" dirty="0" err="1"/>
              <a:t>codecommit:MergeBranchesByFastForward</a:t>
            </a:r>
            <a:r>
              <a:rPr lang="en-US" dirty="0"/>
              <a:t>",</a:t>
            </a:r>
          </a:p>
          <a:p>
            <a:r>
              <a:rPr lang="en-US" dirty="0"/>
              <a:t>                "</a:t>
            </a:r>
            <a:r>
              <a:rPr lang="en-US" dirty="0" err="1"/>
              <a:t>codecommit:MergeBranchesBySquash</a:t>
            </a:r>
            <a:r>
              <a:rPr lang="en-US" dirty="0"/>
              <a:t>",</a:t>
            </a:r>
          </a:p>
          <a:p>
            <a:r>
              <a:rPr lang="en-US" dirty="0"/>
              <a:t>                "</a:t>
            </a:r>
            <a:r>
              <a:rPr lang="en-US" dirty="0" err="1"/>
              <a:t>codecommit:MergeBranchesByThreeWay</a:t>
            </a:r>
            <a:r>
              <a:rPr lang="en-US" dirty="0"/>
              <a:t>",</a:t>
            </a:r>
          </a:p>
          <a:p>
            <a:r>
              <a:rPr lang="en-US" dirty="0"/>
              <a:t>                "</a:t>
            </a:r>
            <a:r>
              <a:rPr lang="en-US" dirty="0" err="1"/>
              <a:t>codecommit:OverridePullRequestApprovalRules</a:t>
            </a:r>
            <a:r>
              <a:rPr lang="en-US" dirty="0"/>
              <a:t>",</a:t>
            </a:r>
          </a:p>
          <a:p>
            <a:r>
              <a:rPr lang="en-US" dirty="0"/>
              <a:t>                "</a:t>
            </a:r>
            <a:r>
              <a:rPr lang="en-US" dirty="0" err="1"/>
              <a:t>codecommit:PostCommentForComparedCommit</a:t>
            </a:r>
            <a:r>
              <a:rPr lang="en-US" dirty="0"/>
              <a:t>",</a:t>
            </a:r>
          </a:p>
          <a:p>
            <a:r>
              <a:rPr lang="en-US" dirty="0"/>
              <a:t>                "</a:t>
            </a:r>
            <a:r>
              <a:rPr lang="en-US" dirty="0" err="1"/>
              <a:t>codecommit:PostCommentForPullRequest</a:t>
            </a:r>
            <a:r>
              <a:rPr lang="en-US" dirty="0"/>
              <a:t>",</a:t>
            </a:r>
          </a:p>
          <a:p>
            <a:r>
              <a:rPr lang="en-US" dirty="0"/>
              <a:t>                "</a:t>
            </a:r>
            <a:r>
              <a:rPr lang="en-US" dirty="0" err="1"/>
              <a:t>codecommit:PostCommentReply</a:t>
            </a:r>
            <a:r>
              <a:rPr lang="en-US" dirty="0"/>
              <a:t>",</a:t>
            </a:r>
          </a:p>
          <a:p>
            <a:r>
              <a:rPr lang="en-US" dirty="0"/>
              <a:t>                "</a:t>
            </a:r>
            <a:r>
              <a:rPr lang="en-US" dirty="0" err="1"/>
              <a:t>codecommit:PutFile</a:t>
            </a:r>
            <a:r>
              <a:rPr lang="en-US" dirty="0"/>
              <a:t>",</a:t>
            </a:r>
          </a:p>
          <a:p>
            <a:r>
              <a:rPr lang="en-US" dirty="0"/>
              <a:t>                "</a:t>
            </a:r>
            <a:r>
              <a:rPr lang="en-US" dirty="0" err="1"/>
              <a:t>codecommit:PutRepositoryTriggers</a:t>
            </a:r>
            <a:r>
              <a:rPr lang="en-US" dirty="0"/>
              <a:t>",</a:t>
            </a:r>
          </a:p>
          <a:p>
            <a:r>
              <a:rPr lang="en-US" dirty="0"/>
              <a:t>                "</a:t>
            </a:r>
            <a:r>
              <a:rPr lang="en-US" dirty="0" err="1"/>
              <a:t>codecommit:TestRepositoryTriggers</a:t>
            </a:r>
            <a:r>
              <a:rPr lang="en-US" dirty="0"/>
              <a:t>",</a:t>
            </a:r>
          </a:p>
          <a:p>
            <a:r>
              <a:rPr lang="en-US" dirty="0"/>
              <a:t>                "</a:t>
            </a:r>
            <a:r>
              <a:rPr lang="en-US" dirty="0" err="1"/>
              <a:t>codecommit:UpdateComment</a:t>
            </a:r>
            <a:r>
              <a:rPr lang="en-US" dirty="0"/>
              <a:t>",</a:t>
            </a:r>
          </a:p>
          <a:p>
            <a:r>
              <a:rPr lang="en-US" dirty="0"/>
              <a:t>                "</a:t>
            </a:r>
            <a:r>
              <a:rPr lang="en-US" dirty="0" err="1"/>
              <a:t>codecommit:UpdateDefaultBranch</a:t>
            </a:r>
            <a:r>
              <a:rPr lang="en-US" dirty="0"/>
              <a:t>",</a:t>
            </a:r>
          </a:p>
          <a:p>
            <a:r>
              <a:rPr lang="en-US" dirty="0"/>
              <a:t>                "</a:t>
            </a:r>
            <a:r>
              <a:rPr lang="en-US" dirty="0" err="1"/>
              <a:t>codecommit:UpdatePullRequestApprovalRuleContent</a:t>
            </a:r>
            <a:r>
              <a:rPr lang="en-US" dirty="0"/>
              <a:t>",</a:t>
            </a:r>
          </a:p>
          <a:p>
            <a:r>
              <a:rPr lang="en-US" dirty="0"/>
              <a:t>                "</a:t>
            </a:r>
            <a:r>
              <a:rPr lang="en-US" dirty="0" err="1"/>
              <a:t>codecommit:UpdatePullRequestApprovalState</a:t>
            </a:r>
            <a:r>
              <a:rPr lang="en-US" dirty="0"/>
              <a:t>",</a:t>
            </a:r>
          </a:p>
          <a:p>
            <a:r>
              <a:rPr lang="en-US" dirty="0"/>
              <a:t>                "</a:t>
            </a:r>
            <a:r>
              <a:rPr lang="en-US" dirty="0" err="1"/>
              <a:t>codecommit:UpdatePullRequestDescription</a:t>
            </a:r>
            <a:r>
              <a:rPr lang="en-US" dirty="0"/>
              <a:t>",</a:t>
            </a:r>
          </a:p>
          <a:p>
            <a:r>
              <a:rPr lang="en-US" dirty="0"/>
              <a:t>                "</a:t>
            </a:r>
            <a:r>
              <a:rPr lang="en-US" dirty="0" err="1"/>
              <a:t>codecommit:UpdatePullRequestStatus</a:t>
            </a:r>
            <a:r>
              <a:rPr lang="en-US" dirty="0"/>
              <a:t>",</a:t>
            </a:r>
          </a:p>
          <a:p>
            <a:r>
              <a:rPr lang="en-US" dirty="0"/>
              <a:t>                "</a:t>
            </a:r>
            <a:r>
              <a:rPr lang="en-US" dirty="0" err="1"/>
              <a:t>codecommit:UpdatePullRequestTitle</a:t>
            </a:r>
            <a:r>
              <a:rPr lang="en-US" dirty="0"/>
              <a:t>",</a:t>
            </a:r>
          </a:p>
          <a:p>
            <a:r>
              <a:rPr lang="en-US" dirty="0"/>
              <a:t>                "</a:t>
            </a:r>
            <a:r>
              <a:rPr lang="en-US" dirty="0" err="1"/>
              <a:t>codecommit:UpdateRepositoryDescription</a:t>
            </a:r>
            <a:r>
              <a:rPr lang="en-US" dirty="0"/>
              <a:t>",</a:t>
            </a:r>
          </a:p>
          <a:p>
            <a:r>
              <a:rPr lang="en-US" dirty="0"/>
              <a:t>                "</a:t>
            </a:r>
            <a:r>
              <a:rPr lang="en-US" dirty="0" err="1"/>
              <a:t>codecommit:UpdateRepositoryName</a:t>
            </a:r>
            <a:r>
              <a:rPr lang="en-US" dirty="0"/>
              <a:t>"</a:t>
            </a:r>
          </a:p>
          <a:p>
            <a:r>
              <a:rPr lang="en-US" dirty="0"/>
              <a:t>            ],</a:t>
            </a:r>
          </a:p>
          <a:p>
            <a:r>
              <a:rPr lang="en-US" dirty="0"/>
              <a:t>            "Resource": "*"</a:t>
            </a:r>
          </a:p>
          <a:p>
            <a:r>
              <a:rPr lang="en-US" dirty="0"/>
              <a:t>        }</a:t>
            </a:r>
          </a:p>
          <a:p>
            <a:r>
              <a:rPr lang="en-US" dirty="0"/>
              <a:t>    ]</a:t>
            </a:r>
          </a:p>
          <a:p>
            <a:r>
              <a:rPr lang="en-US" dirty="0"/>
              <a:t>}</a:t>
            </a:r>
          </a:p>
        </p:txBody>
      </p:sp>
    </p:spTree>
    <p:extLst>
      <p:ext uri="{BB962C8B-B14F-4D97-AF65-F5344CB8AC3E}">
        <p14:creationId xmlns:p14="http://schemas.microsoft.com/office/powerpoint/2010/main" val="1004275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1569</TotalTime>
  <Words>1835</Words>
  <Application>Microsoft Office PowerPoint</Application>
  <PresentationFormat>Widescreen</PresentationFormat>
  <Paragraphs>295</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Amazon Ember</vt:lpstr>
      <vt:lpstr>Aptos</vt:lpstr>
      <vt:lpstr>Aptos Display</vt:lpstr>
      <vt:lpstr>Arial</vt:lpstr>
      <vt:lpstr>Söhne</vt:lpstr>
      <vt:lpstr>Wingdings</vt:lpstr>
      <vt:lpstr>Office Theme</vt:lpstr>
      <vt:lpstr>      AWS Code Commit – Git Repositories    as service</vt:lpstr>
      <vt:lpstr>          Identity policies based on tags                    </vt:lpstr>
      <vt:lpstr>          Code Commit integrates with AWS services                    </vt:lpstr>
      <vt:lpstr>                            Notification Rules</vt:lpstr>
      <vt:lpstr>          Data Protection                    </vt:lpstr>
      <vt:lpstr>          Identity policy for AWS Code Commit </vt:lpstr>
      <vt:lpstr>          Identity policy for AWS Code Commit </vt:lpstr>
      <vt:lpstr>          Identity policy for AWS Code Commit </vt:lpstr>
      <vt:lpstr>                AWSCodeCommitPowerUser. </vt:lpstr>
      <vt:lpstr>          KMS</vt:lpstr>
      <vt:lpstr>          KMS</vt:lpstr>
      <vt:lpstr>                                     Identity based policy based on tags</vt:lpstr>
      <vt:lpstr>                                     Approval Rule Templates in CodeCommit</vt:lpstr>
      <vt:lpstr>                                     Approval Rule Templates in CodeCommit</vt:lpstr>
      <vt:lpstr>                                     Approval Rule Templates in CodeCommit</vt:lpstr>
      <vt:lpstr>                                     AWS Code build process</vt:lpstr>
      <vt:lpstr>                                     AWS Code deploy process</vt:lpstr>
      <vt:lpstr>                                     AWS Code deploy Labs</vt:lpstr>
      <vt:lpstr>AWS Code pipeline</vt:lpstr>
      <vt:lpstr>AWS Code pipeline Labs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AWS Code Commit – Git Repositories    as service</dc:title>
  <dc:creator>Manoj Mohakud (Trianz)</dc:creator>
  <cp:lastModifiedBy>Manoj Mohakud (Trianz)</cp:lastModifiedBy>
  <cp:revision>28</cp:revision>
  <dcterms:created xsi:type="dcterms:W3CDTF">2024-05-20T08:22:56Z</dcterms:created>
  <dcterms:modified xsi:type="dcterms:W3CDTF">2024-05-21T10:32:14Z</dcterms:modified>
</cp:coreProperties>
</file>