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147471052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0" d="100"/>
          <a:sy n="120" d="100"/>
        </p:scale>
        <p:origin x="-2852" y="-16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10" Type="http://schemas.openxmlformats.org/officeDocument/2006/relationships/customXml" Target="../customXml/item3.xml"/><Relationship Id="rId4" Type="http://schemas.openxmlformats.org/officeDocument/2006/relationships/presProps" Target="presProps.xml"/><Relationship Id="rId9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5CF3EB-251A-453E-9CA2-36D136D03EB3}" type="datetimeFigureOut">
              <a:rPr lang="en-IN" smtClean="0"/>
              <a:t>26-03-2024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B85188-2744-411A-B8AD-7083D7E9FA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9253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>
                <a:solidFill>
                  <a:srgbClr val="E8EAED"/>
                </a:solidFill>
                <a:effectLst/>
                <a:latin typeface="Roboto" panose="02000000000000000000" pitchFamily="2" charset="0"/>
              </a:rPr>
              <a:t>What even want to go full active/active?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91E239-F8B5-4BC5-8B15-64A4B2D67F1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037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20BC2-7CAF-5BC4-5B48-F467E566B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30B2D1-CE12-9B8C-5211-BE92A04B43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4811C-A872-6E00-8F65-CA9C24E05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9FB5A-C592-498D-8E4A-5A8C7372511D}" type="datetimeFigureOut">
              <a:rPr lang="en-IN" smtClean="0"/>
              <a:t>26-03-2024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4FFAC5-53D7-B541-333E-4D2D359AD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752D41-1AE8-C87F-A23C-5EDCBE5D3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FFA67-ACB6-4D22-BB2F-6CAA338243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8014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BECCC-7CD1-A704-FD96-267A6B239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10F235-2D01-43F6-25DB-12342017E1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31C4B-83B1-16B2-7F47-5E6CE4EDB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9FB5A-C592-498D-8E4A-5A8C7372511D}" type="datetimeFigureOut">
              <a:rPr lang="en-IN" smtClean="0"/>
              <a:t>26-03-2024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A9F90E-FFB8-BD25-F8A4-71F2BC3F2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EFF81C-32D0-83E6-A214-D5E3B3E27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FFA67-ACB6-4D22-BB2F-6CAA338243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6080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C72DD4-3E78-AE0B-A5C3-6304695534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CC675E-A009-DB89-A15B-8A5F4561D2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BD744C-AC7F-9BE4-2D99-6D4D7A2F0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9FB5A-C592-498D-8E4A-5A8C7372511D}" type="datetimeFigureOut">
              <a:rPr lang="en-IN" smtClean="0"/>
              <a:t>26-03-2024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67393A-BBF5-43B9-3E68-3E69545F8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D12E1-D56F-5753-3DD8-87207C52C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FFA67-ACB6-4D22-BB2F-6CAA338243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05928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-bg 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ackground pattern&#10;&#10;Description automatically generated">
            <a:extLst>
              <a:ext uri="{FF2B5EF4-FFF2-40B4-BE49-F238E27FC236}">
                <a16:creationId xmlns:a16="http://schemas.microsoft.com/office/drawing/2014/main" id="{570A8AE4-BF76-B5DC-28D8-2312DD22B0D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9B60717-85BB-4946-BD9A-F53765703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" y="304801"/>
            <a:ext cx="11963400" cy="9144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 b="1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563C0B-70EC-4A3E-A9F1-3B69C9F939A6}"/>
              </a:ext>
            </a:extLst>
          </p:cNvPr>
          <p:cNvSpPr txBox="1"/>
          <p:nvPr userDrawn="1"/>
        </p:nvSpPr>
        <p:spPr>
          <a:xfrm>
            <a:off x="11699442" y="6611779"/>
            <a:ext cx="340158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fld id="{4B67F39A-F7CC-4FB9-BE90-40F2866750A3}" type="slidenum">
              <a:rPr lang="en-US" sz="10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en-US" sz="100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30BB1373-8CAF-FA57-B0B1-4B90ED5A569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38545" y="6578073"/>
            <a:ext cx="705068" cy="22609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03AEE99-295A-B7ED-4894-E158B6FDFA75}"/>
              </a:ext>
            </a:extLst>
          </p:cNvPr>
          <p:cNvSpPr txBox="1"/>
          <p:nvPr userDrawn="1"/>
        </p:nvSpPr>
        <p:spPr>
          <a:xfrm>
            <a:off x="5464343" y="6612469"/>
            <a:ext cx="126331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000" b="0" i="0">
                <a:solidFill>
                  <a:srgbClr val="242424"/>
                </a:solidFill>
                <a:effectLst/>
                <a:latin typeface="+mj-lt"/>
              </a:rPr>
              <a:t>Trianz Confidential</a:t>
            </a:r>
            <a:endParaRPr lang="en-IN" sz="10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94336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08746-8869-BB97-D122-1005FFBAA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613DF-520A-E4CE-9C9F-360B37FD1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719F66-D87C-8CC7-8FC6-9BA76366A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9FB5A-C592-498D-8E4A-5A8C7372511D}" type="datetimeFigureOut">
              <a:rPr lang="en-IN" smtClean="0"/>
              <a:t>26-03-2024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16C63-C8EE-9886-1105-EB4CF150C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2B1C9F-852D-75B4-7D80-5F2C36198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FFA67-ACB6-4D22-BB2F-6CAA338243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4785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21D77-2798-C856-88FE-4D2EDEE4B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165186-2094-F6C5-95FF-7E46A73180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AEA8F-232E-095A-FB71-275BE3C61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9FB5A-C592-498D-8E4A-5A8C7372511D}" type="datetimeFigureOut">
              <a:rPr lang="en-IN" smtClean="0"/>
              <a:t>26-03-2024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085026-8531-9D66-C9A8-7EC717A20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6E2C2E-F9E9-FBE0-3E5B-D28CB214A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FFA67-ACB6-4D22-BB2F-6CAA338243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0885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707B3-0AFC-3C36-442C-43E10AE16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3E073-5AE3-EF33-93C3-F09CCF9973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31218C-E320-8B42-6B76-3ADC81ED37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4FF611-3473-55EF-422B-F9CC63F66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9FB5A-C592-498D-8E4A-5A8C7372511D}" type="datetimeFigureOut">
              <a:rPr lang="en-IN" smtClean="0"/>
              <a:t>26-03-2024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250FEF-61C4-D524-5717-227317903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C965D5-4D73-3213-225E-881D0EF17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FFA67-ACB6-4D22-BB2F-6CAA338243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0360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A3408-7184-EEF2-8D30-56565DA6C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72F829-EA4D-5FE3-83B0-50E89DD244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48DEE5-7FBF-CDDC-C513-CBE4EC5874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300835-F94A-25F2-E285-4174E705EF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E5C91F-CAB8-C2AA-34D4-B8B1ACE4A8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21E717-93AD-BF70-1A67-63D88EC97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9FB5A-C592-498D-8E4A-5A8C7372511D}" type="datetimeFigureOut">
              <a:rPr lang="en-IN" smtClean="0"/>
              <a:t>26-03-2024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B2B0C3-5443-EB7E-B102-B73FB910B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921633-03CA-EAAB-FB4A-82541805D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FFA67-ACB6-4D22-BB2F-6CAA338243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9046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2FC7C-4343-D6C5-4801-699FA52A7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A680CA-E890-7B28-6C0F-5BA804EFD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9FB5A-C592-498D-8E4A-5A8C7372511D}" type="datetimeFigureOut">
              <a:rPr lang="en-IN" smtClean="0"/>
              <a:t>26-03-2024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1CE4A2-95BF-7A80-9CA6-D35461121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7D81C2-296E-F50D-19BC-66F4CD7D3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FFA67-ACB6-4D22-BB2F-6CAA338243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6646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3E4BE9-485D-CECB-A46A-23282C02D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9FB5A-C592-498D-8E4A-5A8C7372511D}" type="datetimeFigureOut">
              <a:rPr lang="en-IN" smtClean="0"/>
              <a:t>26-03-2024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EBF212-451A-7CD6-8E4C-097432B5F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F2F395-514F-0F0B-77B5-3BC847B0C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FFA67-ACB6-4D22-BB2F-6CAA338243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4276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12FDC-22C1-C4AF-846A-ECCDA9A4B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03958-0F2C-DA24-6A90-8D72E3457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775AF3-CCEB-4D5D-B51B-9D0B8CFB73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81EF0B-3AB5-166D-7C7F-3C1459991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9FB5A-C592-498D-8E4A-5A8C7372511D}" type="datetimeFigureOut">
              <a:rPr lang="en-IN" smtClean="0"/>
              <a:t>26-03-2024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BAA9D6-F70B-BE8E-E66A-D738348B0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714DB5-9CF6-1719-4B9F-63E8529D4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FFA67-ACB6-4D22-BB2F-6CAA338243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8056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9D4BD-CCC1-80CE-C35F-52162AC51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DEF5BE-B671-9589-4A5F-95225DC7A7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597011-8F07-69C9-0EF5-31C888DBDC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7E248F-C015-A07E-FB97-733F0D742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9FB5A-C592-498D-8E4A-5A8C7372511D}" type="datetimeFigureOut">
              <a:rPr lang="en-IN" smtClean="0"/>
              <a:t>26-03-2024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9AB700-B5B8-4613-1BD2-85B436744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01B516-CDBD-DD3E-B5D2-94FA2EFD6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FFA67-ACB6-4D22-BB2F-6CAA338243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8611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DE3A42-887C-7DEE-3D9E-6AF4187E3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99ADA5-0A69-34E8-17E2-53AA977A7E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6D58F8-BCF8-C61E-33F1-2B4BC57ED1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29FB5A-C592-498D-8E4A-5A8C7372511D}" type="datetimeFigureOut">
              <a:rPr lang="en-IN" smtClean="0"/>
              <a:t>26-03-2024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7DEFB3-3E36-13CA-C008-6749A87294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638510-2704-36DD-1940-226E5BA8E3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1FFA67-ACB6-4D22-BB2F-6CAA338243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8998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.png"/><Relationship Id="rId18" Type="http://schemas.openxmlformats.org/officeDocument/2006/relationships/image" Target="../media/image19.svg"/><Relationship Id="rId26" Type="http://schemas.openxmlformats.org/officeDocument/2006/relationships/image" Target="../media/image27.svg"/><Relationship Id="rId39" Type="http://schemas.openxmlformats.org/officeDocument/2006/relationships/image" Target="../media/image40.svg"/><Relationship Id="rId21" Type="http://schemas.openxmlformats.org/officeDocument/2006/relationships/image" Target="../media/image22.png"/><Relationship Id="rId34" Type="http://schemas.openxmlformats.org/officeDocument/2006/relationships/image" Target="../media/image35.svg"/><Relationship Id="rId42" Type="http://schemas.openxmlformats.org/officeDocument/2006/relationships/image" Target="../media/image43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7.svg"/><Relationship Id="rId20" Type="http://schemas.openxmlformats.org/officeDocument/2006/relationships/image" Target="../media/image21.svg"/><Relationship Id="rId29" Type="http://schemas.openxmlformats.org/officeDocument/2006/relationships/image" Target="../media/image30.png"/><Relationship Id="rId41" Type="http://schemas.openxmlformats.org/officeDocument/2006/relationships/image" Target="../media/image42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24" Type="http://schemas.openxmlformats.org/officeDocument/2006/relationships/image" Target="../media/image25.svg"/><Relationship Id="rId32" Type="http://schemas.openxmlformats.org/officeDocument/2006/relationships/image" Target="../media/image33.svg"/><Relationship Id="rId37" Type="http://schemas.openxmlformats.org/officeDocument/2006/relationships/image" Target="../media/image38.svg"/><Relationship Id="rId40" Type="http://schemas.openxmlformats.org/officeDocument/2006/relationships/image" Target="../media/image41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28" Type="http://schemas.openxmlformats.org/officeDocument/2006/relationships/image" Target="../media/image29.svg"/><Relationship Id="rId36" Type="http://schemas.openxmlformats.org/officeDocument/2006/relationships/image" Target="../media/image37.png"/><Relationship Id="rId10" Type="http://schemas.openxmlformats.org/officeDocument/2006/relationships/image" Target="../media/image11.svg"/><Relationship Id="rId19" Type="http://schemas.openxmlformats.org/officeDocument/2006/relationships/image" Target="../media/image20.png"/><Relationship Id="rId31" Type="http://schemas.openxmlformats.org/officeDocument/2006/relationships/image" Target="../media/image32.pn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Relationship Id="rId22" Type="http://schemas.openxmlformats.org/officeDocument/2006/relationships/image" Target="../media/image23.svg"/><Relationship Id="rId27" Type="http://schemas.openxmlformats.org/officeDocument/2006/relationships/image" Target="../media/image28.png"/><Relationship Id="rId30" Type="http://schemas.openxmlformats.org/officeDocument/2006/relationships/image" Target="../media/image31.svg"/><Relationship Id="rId35" Type="http://schemas.openxmlformats.org/officeDocument/2006/relationships/image" Target="../media/image36.png"/><Relationship Id="rId43" Type="http://schemas.openxmlformats.org/officeDocument/2006/relationships/image" Target="../media/image44.svg"/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12" Type="http://schemas.openxmlformats.org/officeDocument/2006/relationships/image" Target="../media/image13.svg"/><Relationship Id="rId17" Type="http://schemas.openxmlformats.org/officeDocument/2006/relationships/image" Target="../media/image18.png"/><Relationship Id="rId25" Type="http://schemas.openxmlformats.org/officeDocument/2006/relationships/image" Target="../media/image26.png"/><Relationship Id="rId33" Type="http://schemas.openxmlformats.org/officeDocument/2006/relationships/image" Target="../media/image34.png"/><Relationship Id="rId38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971EC96-8D0D-F152-C8A9-CC648CD5F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GMA</a:t>
            </a:r>
            <a:r>
              <a:rPr lang="en-US" sz="2400" b="1" dirty="0"/>
              <a:t> – </a:t>
            </a:r>
            <a:r>
              <a:rPr lang="en-US" sz="2400" dirty="0"/>
              <a:t>Reference</a:t>
            </a:r>
            <a:r>
              <a:rPr lang="en-US" sz="2400" b="1" dirty="0"/>
              <a:t> Architecture</a:t>
            </a:r>
          </a:p>
        </p:txBody>
      </p:sp>
      <p:grpSp>
        <p:nvGrpSpPr>
          <p:cNvPr id="11" name="Group 10" descr="AWS Cloud group with AWS logo.">
            <a:extLst>
              <a:ext uri="{FF2B5EF4-FFF2-40B4-BE49-F238E27FC236}">
                <a16:creationId xmlns:a16="http://schemas.microsoft.com/office/drawing/2014/main" id="{95BCF611-1ED7-D3A7-FE45-B2F1744D131C}"/>
              </a:ext>
            </a:extLst>
          </p:cNvPr>
          <p:cNvGrpSpPr/>
          <p:nvPr/>
        </p:nvGrpSpPr>
        <p:grpSpPr>
          <a:xfrm>
            <a:off x="2270759" y="1087648"/>
            <a:ext cx="7963554" cy="4453128"/>
            <a:chOff x="355600" y="1512745"/>
            <a:chExt cx="1765300" cy="890588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F63D732-1CEA-0376-01CA-21756BB8253F}"/>
                </a:ext>
              </a:extLst>
            </p:cNvPr>
            <p:cNvSpPr/>
            <p:nvPr/>
          </p:nvSpPr>
          <p:spPr>
            <a:xfrm>
              <a:off x="355600" y="1512745"/>
              <a:ext cx="1765300" cy="890588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6" name="Graphic 15" descr="AWS Cloud group icon with AWS logo.">
              <a:extLst>
                <a:ext uri="{FF2B5EF4-FFF2-40B4-BE49-F238E27FC236}">
                  <a16:creationId xmlns:a16="http://schemas.microsoft.com/office/drawing/2014/main" id="{13FBEC36-1874-A3BC-788D-895BF8B4BF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>
            <a:xfrm>
              <a:off x="355600" y="1512745"/>
              <a:ext cx="92475" cy="92475"/>
            </a:xfrm>
            <a:prstGeom prst="rect">
              <a:avLst/>
            </a:prstGeom>
          </p:spPr>
        </p:pic>
      </p:grpSp>
      <p:grpSp>
        <p:nvGrpSpPr>
          <p:cNvPr id="22" name="Group 21" descr="Region group.">
            <a:extLst>
              <a:ext uri="{FF2B5EF4-FFF2-40B4-BE49-F238E27FC236}">
                <a16:creationId xmlns:a16="http://schemas.microsoft.com/office/drawing/2014/main" id="{0A7C1A5A-17E5-220C-89DA-339100A83121}"/>
              </a:ext>
            </a:extLst>
          </p:cNvPr>
          <p:cNvGrpSpPr/>
          <p:nvPr/>
        </p:nvGrpSpPr>
        <p:grpSpPr>
          <a:xfrm>
            <a:off x="2759542" y="1276360"/>
            <a:ext cx="7274725" cy="4140189"/>
            <a:chOff x="4215623" y="1512745"/>
            <a:chExt cx="1765300" cy="889002"/>
          </a:xfrm>
        </p:grpSpPr>
        <p:sp>
          <p:nvSpPr>
            <p:cNvPr id="23" name="Rectangle 22" descr="Region group">
              <a:extLst>
                <a:ext uri="{FF2B5EF4-FFF2-40B4-BE49-F238E27FC236}">
                  <a16:creationId xmlns:a16="http://schemas.microsoft.com/office/drawing/2014/main" id="{253BE331-BE77-AC82-B668-3CDA105C237F}"/>
                </a:ext>
              </a:extLst>
            </p:cNvPr>
            <p:cNvSpPr/>
            <p:nvPr/>
          </p:nvSpPr>
          <p:spPr>
            <a:xfrm>
              <a:off x="4215623" y="1512745"/>
              <a:ext cx="1765300" cy="889002"/>
            </a:xfrm>
            <a:prstGeom prst="rect">
              <a:avLst/>
            </a:prstGeom>
            <a:noFill/>
            <a:ln w="15875">
              <a:solidFill>
                <a:srgbClr val="00A4A6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4" name="Graphic 23" descr="Region group icon.">
              <a:extLst>
                <a:ext uri="{FF2B5EF4-FFF2-40B4-BE49-F238E27FC236}">
                  <a16:creationId xmlns:a16="http://schemas.microsoft.com/office/drawing/2014/main" id="{207FA629-21BC-1F7E-F089-75D800656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4215623" y="1512745"/>
              <a:ext cx="62452" cy="62452"/>
            </a:xfrm>
            <a:prstGeom prst="rect">
              <a:avLst/>
            </a:prstGeom>
          </p:spPr>
        </p:pic>
      </p:grpSp>
      <p:grpSp>
        <p:nvGrpSpPr>
          <p:cNvPr id="500" name="Group 499" descr="AWS Account group.">
            <a:extLst>
              <a:ext uri="{FF2B5EF4-FFF2-40B4-BE49-F238E27FC236}">
                <a16:creationId xmlns:a16="http://schemas.microsoft.com/office/drawing/2014/main" id="{B4761FEB-BA3A-F791-CABA-502F2D586606}"/>
              </a:ext>
            </a:extLst>
          </p:cNvPr>
          <p:cNvGrpSpPr/>
          <p:nvPr/>
        </p:nvGrpSpPr>
        <p:grpSpPr>
          <a:xfrm>
            <a:off x="3072207" y="1386478"/>
            <a:ext cx="6849034" cy="2326156"/>
            <a:chOff x="4215623" y="3723399"/>
            <a:chExt cx="1764665" cy="895343"/>
          </a:xfrm>
        </p:grpSpPr>
        <p:sp>
          <p:nvSpPr>
            <p:cNvPr id="501" name="Rectangle 500">
              <a:extLst>
                <a:ext uri="{FF2B5EF4-FFF2-40B4-BE49-F238E27FC236}">
                  <a16:creationId xmlns:a16="http://schemas.microsoft.com/office/drawing/2014/main" id="{E0E85C97-0DC3-E358-7031-C6190C3EFD60}"/>
                </a:ext>
              </a:extLst>
            </p:cNvPr>
            <p:cNvSpPr/>
            <p:nvPr/>
          </p:nvSpPr>
          <p:spPr>
            <a:xfrm>
              <a:off x="4215623" y="3723399"/>
              <a:ext cx="1764665" cy="895343"/>
            </a:xfrm>
            <a:prstGeom prst="rect">
              <a:avLst/>
            </a:prstGeom>
            <a:noFill/>
            <a:ln w="15875">
              <a:solidFill>
                <a:srgbClr val="E7157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AWS workload account</a:t>
              </a:r>
            </a:p>
          </p:txBody>
        </p:sp>
        <p:pic>
          <p:nvPicPr>
            <p:cNvPr id="502" name="Graphic 501" descr="AWS account group icon.">
              <a:extLst>
                <a:ext uri="{FF2B5EF4-FFF2-40B4-BE49-F238E27FC236}">
                  <a16:creationId xmlns:a16="http://schemas.microsoft.com/office/drawing/2014/main" id="{DB56F8F2-319A-4E9B-9B7C-D2E8FA67F33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4215623" y="3723399"/>
              <a:ext cx="90700" cy="94771"/>
            </a:xfrm>
            <a:prstGeom prst="rect">
              <a:avLst/>
            </a:prstGeom>
          </p:spPr>
        </p:pic>
      </p:grpSp>
      <p:grpSp>
        <p:nvGrpSpPr>
          <p:cNvPr id="516" name="Group 515" descr="AWS Account group.">
            <a:extLst>
              <a:ext uri="{FF2B5EF4-FFF2-40B4-BE49-F238E27FC236}">
                <a16:creationId xmlns:a16="http://schemas.microsoft.com/office/drawing/2014/main" id="{C8D398FD-629E-751B-9E79-18AD5520A4D3}"/>
              </a:ext>
            </a:extLst>
          </p:cNvPr>
          <p:cNvGrpSpPr/>
          <p:nvPr/>
        </p:nvGrpSpPr>
        <p:grpSpPr>
          <a:xfrm>
            <a:off x="3094638" y="3782527"/>
            <a:ext cx="6826603" cy="1599708"/>
            <a:chOff x="4215623" y="3723399"/>
            <a:chExt cx="4800743" cy="1599708"/>
          </a:xfrm>
        </p:grpSpPr>
        <p:sp>
          <p:nvSpPr>
            <p:cNvPr id="517" name="Rectangle 516">
              <a:extLst>
                <a:ext uri="{FF2B5EF4-FFF2-40B4-BE49-F238E27FC236}">
                  <a16:creationId xmlns:a16="http://schemas.microsoft.com/office/drawing/2014/main" id="{2DC61191-F3F1-5715-FDBD-0D8A1898E4FE}"/>
                </a:ext>
              </a:extLst>
            </p:cNvPr>
            <p:cNvSpPr/>
            <p:nvPr/>
          </p:nvSpPr>
          <p:spPr>
            <a:xfrm>
              <a:off x="4215623" y="3723399"/>
              <a:ext cx="4800743" cy="1599708"/>
            </a:xfrm>
            <a:prstGeom prst="rect">
              <a:avLst/>
            </a:prstGeom>
            <a:noFill/>
            <a:ln w="15875">
              <a:solidFill>
                <a:srgbClr val="E7157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AWS shared service account</a:t>
              </a:r>
            </a:p>
          </p:txBody>
        </p:sp>
        <p:pic>
          <p:nvPicPr>
            <p:cNvPr id="518" name="Graphic 517" descr="AWS account group icon.">
              <a:extLst>
                <a:ext uri="{FF2B5EF4-FFF2-40B4-BE49-F238E27FC236}">
                  <a16:creationId xmlns:a16="http://schemas.microsoft.com/office/drawing/2014/main" id="{1EB42EC6-C2E5-DBFC-0365-3E94992FE5E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4215624" y="3723399"/>
              <a:ext cx="218361" cy="218361"/>
            </a:xfrm>
            <a:prstGeom prst="rect">
              <a:avLst/>
            </a:prstGeom>
          </p:spPr>
        </p:pic>
      </p:grpSp>
      <p:pic>
        <p:nvPicPr>
          <p:cNvPr id="519" name="Graphic 7" descr="AWS Key Management Service (AWS KMS) service icon.">
            <a:extLst>
              <a:ext uri="{FF2B5EF4-FFF2-40B4-BE49-F238E27FC236}">
                <a16:creationId xmlns:a16="http://schemas.microsoft.com/office/drawing/2014/main" id="{675B6EA7-29F8-34DD-E166-54AC0916D7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 bwMode="auto">
          <a:xfrm>
            <a:off x="4589727" y="4114536"/>
            <a:ext cx="279805" cy="279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0" name="Graphic 23" descr="AWS CodeDeploy service icon.">
            <a:extLst>
              <a:ext uri="{FF2B5EF4-FFF2-40B4-BE49-F238E27FC236}">
                <a16:creationId xmlns:a16="http://schemas.microsoft.com/office/drawing/2014/main" id="{C113721A-5044-2F14-F79E-EED000D4BC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 bwMode="auto">
          <a:xfrm>
            <a:off x="5895619" y="4078728"/>
            <a:ext cx="345156" cy="345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" name="TextBox 521">
            <a:extLst>
              <a:ext uri="{FF2B5EF4-FFF2-40B4-BE49-F238E27FC236}">
                <a16:creationId xmlns:a16="http://schemas.microsoft.com/office/drawing/2014/main" id="{468AB730-1FA3-60FC-F7BA-AC68CBFB9D9D}"/>
              </a:ext>
            </a:extLst>
          </p:cNvPr>
          <p:cNvSpPr txBox="1"/>
          <p:nvPr/>
        </p:nvSpPr>
        <p:spPr>
          <a:xfrm>
            <a:off x="5145452" y="5084361"/>
            <a:ext cx="7983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>
                <a:latin typeface="Arial" panose="020B0604020202020204" pitchFamily="34" charset="0"/>
                <a:cs typeface="Arial" panose="020B0604020202020204" pitchFamily="34" charset="0"/>
              </a:rPr>
              <a:t>AWS EC2 Instance</a:t>
            </a:r>
          </a:p>
        </p:txBody>
      </p:sp>
      <p:pic>
        <p:nvPicPr>
          <p:cNvPr id="523" name="Graphic 21" descr="AWS CodeCommit service icon.">
            <a:extLst>
              <a:ext uri="{FF2B5EF4-FFF2-40B4-BE49-F238E27FC236}">
                <a16:creationId xmlns:a16="http://schemas.microsoft.com/office/drawing/2014/main" id="{2C2D8DB6-0BD4-5C5B-EFF5-FE9835B8E3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 bwMode="auto">
          <a:xfrm>
            <a:off x="7979688" y="4073924"/>
            <a:ext cx="283269" cy="283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4" name="Rectangle 523" descr="Generic group dashed.">
            <a:extLst>
              <a:ext uri="{FF2B5EF4-FFF2-40B4-BE49-F238E27FC236}">
                <a16:creationId xmlns:a16="http://schemas.microsoft.com/office/drawing/2014/main" id="{63D8E0B3-FB5A-41D0-4ECF-94CE890C5FCF}"/>
              </a:ext>
            </a:extLst>
          </p:cNvPr>
          <p:cNvSpPr/>
          <p:nvPr/>
        </p:nvSpPr>
        <p:spPr>
          <a:xfrm>
            <a:off x="5778261" y="3969302"/>
            <a:ext cx="2807229" cy="850078"/>
          </a:xfrm>
          <a:prstGeom prst="rect">
            <a:avLst/>
          </a:prstGeom>
          <a:noFill/>
          <a:ln w="15875">
            <a:solidFill>
              <a:srgbClr val="7D899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25" name="Graphic 19" descr="AWS CodeBuild service icon.">
            <a:extLst>
              <a:ext uri="{FF2B5EF4-FFF2-40B4-BE49-F238E27FC236}">
                <a16:creationId xmlns:a16="http://schemas.microsoft.com/office/drawing/2014/main" id="{C8740AE4-FB9E-E43F-5274-902425DA8F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/>
        </p:blipFill>
        <p:spPr bwMode="auto">
          <a:xfrm>
            <a:off x="6976195" y="4079191"/>
            <a:ext cx="345156" cy="345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6" name="Graphic 6" descr="AWS CodePipeline service icon.">
            <a:extLst>
              <a:ext uri="{FF2B5EF4-FFF2-40B4-BE49-F238E27FC236}">
                <a16:creationId xmlns:a16="http://schemas.microsoft.com/office/drawing/2014/main" id="{1744ACEA-52E1-726E-F80E-CE50F0110B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/>
        </p:blipFill>
        <p:spPr bwMode="auto">
          <a:xfrm>
            <a:off x="8441970" y="3888426"/>
            <a:ext cx="261896" cy="261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7" name="TextBox 526">
            <a:extLst>
              <a:ext uri="{FF2B5EF4-FFF2-40B4-BE49-F238E27FC236}">
                <a16:creationId xmlns:a16="http://schemas.microsoft.com/office/drawing/2014/main" id="{5E68361D-CF0A-7757-D096-B0BF67151888}"/>
              </a:ext>
            </a:extLst>
          </p:cNvPr>
          <p:cNvSpPr txBox="1"/>
          <p:nvPr/>
        </p:nvSpPr>
        <p:spPr>
          <a:xfrm>
            <a:off x="5778260" y="4428138"/>
            <a:ext cx="7547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>
                <a:latin typeface="Arial" panose="020B0604020202020204" pitchFamily="34" charset="0"/>
                <a:cs typeface="Arial" panose="020B0604020202020204" pitchFamily="34" charset="0"/>
              </a:rPr>
              <a:t>AWS </a:t>
            </a:r>
          </a:p>
          <a:p>
            <a:r>
              <a:rPr lang="en-IN" sz="800" dirty="0" err="1">
                <a:latin typeface="Arial" panose="020B0604020202020204" pitchFamily="34" charset="0"/>
                <a:cs typeface="Arial" panose="020B0604020202020204" pitchFamily="34" charset="0"/>
              </a:rPr>
              <a:t>CodeDeploy</a:t>
            </a:r>
            <a:endParaRPr lang="en-IN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9" name="TextBox 528">
            <a:extLst>
              <a:ext uri="{FF2B5EF4-FFF2-40B4-BE49-F238E27FC236}">
                <a16:creationId xmlns:a16="http://schemas.microsoft.com/office/drawing/2014/main" id="{89D01377-6BD4-B3FE-96C4-C2D803190625}"/>
              </a:ext>
            </a:extLst>
          </p:cNvPr>
          <p:cNvSpPr txBox="1"/>
          <p:nvPr/>
        </p:nvSpPr>
        <p:spPr>
          <a:xfrm>
            <a:off x="6806958" y="4428138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>
                <a:latin typeface="Arial" panose="020B0604020202020204" pitchFamily="34" charset="0"/>
                <a:cs typeface="Arial" panose="020B0604020202020204" pitchFamily="34" charset="0"/>
              </a:rPr>
              <a:t>AWS </a:t>
            </a:r>
          </a:p>
          <a:p>
            <a:r>
              <a:rPr lang="en-IN" sz="800" dirty="0" err="1">
                <a:latin typeface="Arial" panose="020B0604020202020204" pitchFamily="34" charset="0"/>
                <a:cs typeface="Arial" panose="020B0604020202020204" pitchFamily="34" charset="0"/>
              </a:rPr>
              <a:t>CodeBuild</a:t>
            </a:r>
            <a:endParaRPr lang="en-IN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0" name="TextBox 529">
            <a:extLst>
              <a:ext uri="{FF2B5EF4-FFF2-40B4-BE49-F238E27FC236}">
                <a16:creationId xmlns:a16="http://schemas.microsoft.com/office/drawing/2014/main" id="{8328C824-514D-BE6A-34B0-E74D52A7E5C4}"/>
              </a:ext>
            </a:extLst>
          </p:cNvPr>
          <p:cNvSpPr txBox="1"/>
          <p:nvPr/>
        </p:nvSpPr>
        <p:spPr>
          <a:xfrm>
            <a:off x="7839281" y="4405226"/>
            <a:ext cx="9205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>
                <a:latin typeface="Arial" panose="020B0604020202020204" pitchFamily="34" charset="0"/>
                <a:cs typeface="Arial" panose="020B0604020202020204" pitchFamily="34" charset="0"/>
              </a:rPr>
              <a:t>AWS </a:t>
            </a:r>
          </a:p>
          <a:p>
            <a:r>
              <a:rPr lang="en-IN" sz="800" dirty="0" err="1">
                <a:latin typeface="Arial" panose="020B0604020202020204" pitchFamily="34" charset="0"/>
                <a:cs typeface="Arial" panose="020B0604020202020204" pitchFamily="34" charset="0"/>
              </a:rPr>
              <a:t>CodeCommit</a:t>
            </a:r>
            <a:endParaRPr lang="en-IN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1" name="TextBox 530">
            <a:extLst>
              <a:ext uri="{FF2B5EF4-FFF2-40B4-BE49-F238E27FC236}">
                <a16:creationId xmlns:a16="http://schemas.microsoft.com/office/drawing/2014/main" id="{6C508FD3-0636-5C80-A81B-D74446ACAD39}"/>
              </a:ext>
            </a:extLst>
          </p:cNvPr>
          <p:cNvSpPr txBox="1"/>
          <p:nvPr/>
        </p:nvSpPr>
        <p:spPr>
          <a:xfrm>
            <a:off x="8919008" y="3894156"/>
            <a:ext cx="7983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>
                <a:latin typeface="Arial" panose="020B0604020202020204" pitchFamily="34" charset="0"/>
                <a:cs typeface="Arial" panose="020B0604020202020204" pitchFamily="34" charset="0"/>
              </a:rPr>
              <a:t>AWS </a:t>
            </a:r>
            <a:r>
              <a:rPr lang="en-IN" sz="800" dirty="0" err="1">
                <a:latin typeface="Arial" panose="020B0604020202020204" pitchFamily="34" charset="0"/>
                <a:cs typeface="Arial" panose="020B0604020202020204" pitchFamily="34" charset="0"/>
              </a:rPr>
              <a:t>CodePipeline</a:t>
            </a:r>
            <a:endParaRPr lang="en-IN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32" name="Graphic 5" descr="Amazon Elastic Compute Cloud (Amazon EC2) service icon.">
            <a:extLst>
              <a:ext uri="{FF2B5EF4-FFF2-40B4-BE49-F238E27FC236}">
                <a16:creationId xmlns:a16="http://schemas.microsoft.com/office/drawing/2014/main" id="{B637549B-20EA-13A3-E8C3-294E2B5AE8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rcRect/>
          <a:stretch/>
        </p:blipFill>
        <p:spPr bwMode="auto">
          <a:xfrm>
            <a:off x="5884272" y="4954177"/>
            <a:ext cx="331546" cy="331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8" name="Graphic 23" descr="Users resource icon for the General Icons category.">
            <a:extLst>
              <a:ext uri="{FF2B5EF4-FFF2-40B4-BE49-F238E27FC236}">
                <a16:creationId xmlns:a16="http://schemas.microsoft.com/office/drawing/2014/main" id="{3AB370D3-9DD1-07EE-C123-226B7531EC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rcRect/>
          <a:stretch/>
        </p:blipFill>
        <p:spPr bwMode="auto">
          <a:xfrm flipH="1">
            <a:off x="11029159" y="4048019"/>
            <a:ext cx="380119" cy="380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9" name="TextBox 538">
            <a:extLst>
              <a:ext uri="{FF2B5EF4-FFF2-40B4-BE49-F238E27FC236}">
                <a16:creationId xmlns:a16="http://schemas.microsoft.com/office/drawing/2014/main" id="{B2A47B2F-0E17-5D5A-DC35-495D556FF976}"/>
              </a:ext>
            </a:extLst>
          </p:cNvPr>
          <p:cNvSpPr txBox="1"/>
          <p:nvPr/>
        </p:nvSpPr>
        <p:spPr>
          <a:xfrm>
            <a:off x="10612256" y="4466781"/>
            <a:ext cx="16096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DevOps Engineers </a:t>
            </a:r>
          </a:p>
        </p:txBody>
      </p:sp>
      <p:cxnSp>
        <p:nvCxnSpPr>
          <p:cNvPr id="549" name="Straight Arrow Connector 548">
            <a:extLst>
              <a:ext uri="{FF2B5EF4-FFF2-40B4-BE49-F238E27FC236}">
                <a16:creationId xmlns:a16="http://schemas.microsoft.com/office/drawing/2014/main" id="{CCA08309-79E7-D24D-B110-A06AE086139B}"/>
              </a:ext>
            </a:extLst>
          </p:cNvPr>
          <p:cNvCxnSpPr/>
          <p:nvPr/>
        </p:nvCxnSpPr>
        <p:spPr>
          <a:xfrm>
            <a:off x="6050045" y="4692375"/>
            <a:ext cx="0" cy="255122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2" name="Straight Arrow Connector 551">
            <a:extLst>
              <a:ext uri="{FF2B5EF4-FFF2-40B4-BE49-F238E27FC236}">
                <a16:creationId xmlns:a16="http://schemas.microsoft.com/office/drawing/2014/main" id="{E2B4CC26-2F95-5F37-2A9F-3F421F961C6F}"/>
              </a:ext>
            </a:extLst>
          </p:cNvPr>
          <p:cNvCxnSpPr>
            <a:cxnSpLocks/>
          </p:cNvCxnSpPr>
          <p:nvPr/>
        </p:nvCxnSpPr>
        <p:spPr>
          <a:xfrm>
            <a:off x="7505763" y="4692375"/>
            <a:ext cx="0" cy="250202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7" name="Straight Arrow Connector 556">
            <a:extLst>
              <a:ext uri="{FF2B5EF4-FFF2-40B4-BE49-F238E27FC236}">
                <a16:creationId xmlns:a16="http://schemas.microsoft.com/office/drawing/2014/main" id="{0EAA2728-3E07-312A-C699-557031F49A12}"/>
              </a:ext>
            </a:extLst>
          </p:cNvPr>
          <p:cNvCxnSpPr>
            <a:cxnSpLocks/>
          </p:cNvCxnSpPr>
          <p:nvPr/>
        </p:nvCxnSpPr>
        <p:spPr>
          <a:xfrm flipV="1">
            <a:off x="8287099" y="4232710"/>
            <a:ext cx="2686418" cy="18596"/>
          </a:xfrm>
          <a:prstGeom prst="straightConnector1">
            <a:avLst/>
          </a:prstGeom>
          <a:ln w="9525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0" name="Straight Arrow Connector 559">
            <a:extLst>
              <a:ext uri="{FF2B5EF4-FFF2-40B4-BE49-F238E27FC236}">
                <a16:creationId xmlns:a16="http://schemas.microsoft.com/office/drawing/2014/main" id="{464D2B8E-B99A-265C-7F67-5D85A725945A}"/>
              </a:ext>
            </a:extLst>
          </p:cNvPr>
          <p:cNvCxnSpPr>
            <a:cxnSpLocks/>
          </p:cNvCxnSpPr>
          <p:nvPr/>
        </p:nvCxnSpPr>
        <p:spPr>
          <a:xfrm flipH="1">
            <a:off x="7321351" y="4258307"/>
            <a:ext cx="658337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9" name="Straight Arrow Connector 578">
            <a:extLst>
              <a:ext uri="{FF2B5EF4-FFF2-40B4-BE49-F238E27FC236}">
                <a16:creationId xmlns:a16="http://schemas.microsoft.com/office/drawing/2014/main" id="{35BA3DF7-7400-5908-F232-91B4F55B886F}"/>
              </a:ext>
            </a:extLst>
          </p:cNvPr>
          <p:cNvCxnSpPr>
            <a:cxnSpLocks/>
          </p:cNvCxnSpPr>
          <p:nvPr/>
        </p:nvCxnSpPr>
        <p:spPr>
          <a:xfrm>
            <a:off x="4869532" y="4244043"/>
            <a:ext cx="866796" cy="0"/>
          </a:xfrm>
          <a:prstGeom prst="straightConnector1">
            <a:avLst/>
          </a:prstGeom>
          <a:ln w="9525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2" name="Straight Arrow Connector 581">
            <a:extLst>
              <a:ext uri="{FF2B5EF4-FFF2-40B4-BE49-F238E27FC236}">
                <a16:creationId xmlns:a16="http://schemas.microsoft.com/office/drawing/2014/main" id="{CE4B5E88-B19A-A578-1224-1FADBAA95215}"/>
              </a:ext>
            </a:extLst>
          </p:cNvPr>
          <p:cNvCxnSpPr/>
          <p:nvPr/>
        </p:nvCxnSpPr>
        <p:spPr>
          <a:xfrm flipH="1">
            <a:off x="6229428" y="5144756"/>
            <a:ext cx="1095059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3" name="TextBox 582">
            <a:extLst>
              <a:ext uri="{FF2B5EF4-FFF2-40B4-BE49-F238E27FC236}">
                <a16:creationId xmlns:a16="http://schemas.microsoft.com/office/drawing/2014/main" id="{95B7AB5B-150B-7141-BBBC-CA1F5A3BF999}"/>
              </a:ext>
            </a:extLst>
          </p:cNvPr>
          <p:cNvSpPr txBox="1"/>
          <p:nvPr/>
        </p:nvSpPr>
        <p:spPr>
          <a:xfrm>
            <a:off x="4402448" y="4421800"/>
            <a:ext cx="7983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>
                <a:latin typeface="Arial" panose="020B0604020202020204" pitchFamily="34" charset="0"/>
                <a:cs typeface="Arial" panose="020B0604020202020204" pitchFamily="34" charset="0"/>
              </a:rPr>
              <a:t>AWS KMS</a:t>
            </a:r>
          </a:p>
        </p:txBody>
      </p:sp>
      <p:sp>
        <p:nvSpPr>
          <p:cNvPr id="584" name="TextBox 583">
            <a:extLst>
              <a:ext uri="{FF2B5EF4-FFF2-40B4-BE49-F238E27FC236}">
                <a16:creationId xmlns:a16="http://schemas.microsoft.com/office/drawing/2014/main" id="{031561D0-6285-D8AF-0094-58A45DA97CEF}"/>
              </a:ext>
            </a:extLst>
          </p:cNvPr>
          <p:cNvSpPr txBox="1"/>
          <p:nvPr/>
        </p:nvSpPr>
        <p:spPr>
          <a:xfrm>
            <a:off x="7683622" y="5033697"/>
            <a:ext cx="7983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>
                <a:latin typeface="Arial" panose="020B0604020202020204" pitchFamily="34" charset="0"/>
                <a:cs typeface="Arial" panose="020B0604020202020204" pitchFamily="34" charset="0"/>
              </a:rPr>
              <a:t>AWS S3 Bucket</a:t>
            </a:r>
          </a:p>
        </p:txBody>
      </p:sp>
      <p:cxnSp>
        <p:nvCxnSpPr>
          <p:cNvPr id="606" name="Straight Connector 605">
            <a:extLst>
              <a:ext uri="{FF2B5EF4-FFF2-40B4-BE49-F238E27FC236}">
                <a16:creationId xmlns:a16="http://schemas.microsoft.com/office/drawing/2014/main" id="{EFA1A164-7A1C-CD2C-5D34-A264A964A265}"/>
              </a:ext>
            </a:extLst>
          </p:cNvPr>
          <p:cNvCxnSpPr>
            <a:cxnSpLocks/>
          </p:cNvCxnSpPr>
          <p:nvPr/>
        </p:nvCxnSpPr>
        <p:spPr>
          <a:xfrm flipH="1">
            <a:off x="5267837" y="5119950"/>
            <a:ext cx="616435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E3EAD18-6AE6-CA71-690D-14237123C84F}"/>
              </a:ext>
            </a:extLst>
          </p:cNvPr>
          <p:cNvSpPr txBox="1"/>
          <p:nvPr/>
        </p:nvSpPr>
        <p:spPr>
          <a:xfrm>
            <a:off x="127095" y="3461107"/>
            <a:ext cx="18668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Driver’s Mobile Phone</a:t>
            </a:r>
          </a:p>
          <a:p>
            <a:r>
              <a:rPr lang="en-IN" sz="1200" dirty="0"/>
              <a:t>and</a:t>
            </a:r>
          </a:p>
          <a:p>
            <a:r>
              <a:rPr lang="en-IN" sz="1200" dirty="0"/>
              <a:t>Car Infotainment System 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1B1072-F607-8F1E-21A3-2A48A8897B7D}"/>
              </a:ext>
            </a:extLst>
          </p:cNvPr>
          <p:cNvSpPr/>
          <p:nvPr/>
        </p:nvSpPr>
        <p:spPr>
          <a:xfrm>
            <a:off x="303821" y="1908413"/>
            <a:ext cx="1267858" cy="1492011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Graphic 10" descr="AWS Amplify service icon.">
            <a:extLst>
              <a:ext uri="{FF2B5EF4-FFF2-40B4-BE49-F238E27FC236}">
                <a16:creationId xmlns:a16="http://schemas.microsoft.com/office/drawing/2014/main" id="{72C06178-6509-DFB5-3E15-DE262B7778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rcRect/>
          <a:stretch/>
        </p:blipFill>
        <p:spPr bwMode="auto">
          <a:xfrm>
            <a:off x="651019" y="2056538"/>
            <a:ext cx="342034" cy="342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Graphic 7" descr="SDK resource icon for the General Icons category.">
            <a:extLst>
              <a:ext uri="{FF2B5EF4-FFF2-40B4-BE49-F238E27FC236}">
                <a16:creationId xmlns:a16="http://schemas.microsoft.com/office/drawing/2014/main" id="{A9016EDD-BEF1-CB5A-9189-9A574E976F07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613798" y="2743228"/>
            <a:ext cx="416476" cy="33098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4A9F245-BC2C-745E-7607-54970F67C897}"/>
              </a:ext>
            </a:extLst>
          </p:cNvPr>
          <p:cNvSpPr txBox="1"/>
          <p:nvPr/>
        </p:nvSpPr>
        <p:spPr>
          <a:xfrm>
            <a:off x="475357" y="2452223"/>
            <a:ext cx="82106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/>
              <a:t>AWS Amplify 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4D9B5E-E78A-0016-15FE-4C3CA06C3DB9}"/>
              </a:ext>
            </a:extLst>
          </p:cNvPr>
          <p:cNvSpPr txBox="1"/>
          <p:nvPr/>
        </p:nvSpPr>
        <p:spPr>
          <a:xfrm>
            <a:off x="641375" y="3115039"/>
            <a:ext cx="5078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/>
              <a:t>SDK  </a:t>
            </a:r>
          </a:p>
        </p:txBody>
      </p:sp>
      <p:pic>
        <p:nvPicPr>
          <p:cNvPr id="17" name="Graphic 17" descr="Amazon Cognito service icon.">
            <a:extLst>
              <a:ext uri="{FF2B5EF4-FFF2-40B4-BE49-F238E27FC236}">
                <a16:creationId xmlns:a16="http://schemas.microsoft.com/office/drawing/2014/main" id="{F046C180-AAC2-D753-DA44-424D24FEE5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rcRect/>
          <a:stretch/>
        </p:blipFill>
        <p:spPr bwMode="auto">
          <a:xfrm>
            <a:off x="3610277" y="2908722"/>
            <a:ext cx="464446" cy="4644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55A5CED-20A4-A08E-7240-632E7C7A96FD}"/>
              </a:ext>
            </a:extLst>
          </p:cNvPr>
          <p:cNvSpPr txBox="1"/>
          <p:nvPr/>
        </p:nvSpPr>
        <p:spPr>
          <a:xfrm>
            <a:off x="3441950" y="3400627"/>
            <a:ext cx="9585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/>
              <a:t>Amazon Cognito  </a:t>
            </a:r>
          </a:p>
        </p:txBody>
      </p:sp>
      <p:pic>
        <p:nvPicPr>
          <p:cNvPr id="21" name="Graphic 17" descr="Amazon API Gateway service icon.">
            <a:extLst>
              <a:ext uri="{FF2B5EF4-FFF2-40B4-BE49-F238E27FC236}">
                <a16:creationId xmlns:a16="http://schemas.microsoft.com/office/drawing/2014/main" id="{8738D0E4-F95F-2AAA-76F7-71AB28E869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rcRect/>
          <a:stretch/>
        </p:blipFill>
        <p:spPr bwMode="auto">
          <a:xfrm>
            <a:off x="4571446" y="2919129"/>
            <a:ext cx="456594" cy="456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9F2A971-BE4F-B177-DACC-EDB274DA6898}"/>
              </a:ext>
            </a:extLst>
          </p:cNvPr>
          <p:cNvCxnSpPr>
            <a:cxnSpLocks/>
            <a:stCxn id="17" idx="3"/>
            <a:endCxn id="21" idx="1"/>
          </p:cNvCxnSpPr>
          <p:nvPr/>
        </p:nvCxnSpPr>
        <p:spPr>
          <a:xfrm>
            <a:off x="4074723" y="3140945"/>
            <a:ext cx="496723" cy="648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B37FE031-3DB5-CF5C-9304-4FDE0321E279}"/>
              </a:ext>
            </a:extLst>
          </p:cNvPr>
          <p:cNvSpPr txBox="1"/>
          <p:nvPr/>
        </p:nvSpPr>
        <p:spPr>
          <a:xfrm>
            <a:off x="4449946" y="3430782"/>
            <a:ext cx="8207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/>
              <a:t>API Gateway  </a:t>
            </a:r>
          </a:p>
        </p:txBody>
      </p:sp>
      <p:pic>
        <p:nvPicPr>
          <p:cNvPr id="42" name="Graphic 10" descr="AWS Lambda service icon.">
            <a:extLst>
              <a:ext uri="{FF2B5EF4-FFF2-40B4-BE49-F238E27FC236}">
                <a16:creationId xmlns:a16="http://schemas.microsoft.com/office/drawing/2014/main" id="{C82A3904-62FD-4CFB-38DE-55326C1176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96DAC541-7B7A-43D3-8B79-37D633B846F1}">
                <asvg:svgBlip xmlns:asvg="http://schemas.microsoft.com/office/drawing/2016/SVG/main" r:embed="rId32"/>
              </a:ext>
            </a:extLst>
          </a:blip>
          <a:srcRect/>
          <a:stretch/>
        </p:blipFill>
        <p:spPr bwMode="auto">
          <a:xfrm>
            <a:off x="5554928" y="2913337"/>
            <a:ext cx="456594" cy="456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4E711A9-FBD9-A365-37DF-8E3610FF8F9A}"/>
              </a:ext>
            </a:extLst>
          </p:cNvPr>
          <p:cNvCxnSpPr>
            <a:cxnSpLocks/>
          </p:cNvCxnSpPr>
          <p:nvPr/>
        </p:nvCxnSpPr>
        <p:spPr>
          <a:xfrm>
            <a:off x="5028040" y="3147426"/>
            <a:ext cx="516585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A69A6103-3DF1-5C31-57F7-5A59153B66EB}"/>
              </a:ext>
            </a:extLst>
          </p:cNvPr>
          <p:cNvSpPr txBox="1"/>
          <p:nvPr/>
        </p:nvSpPr>
        <p:spPr>
          <a:xfrm>
            <a:off x="5373060" y="3424558"/>
            <a:ext cx="8207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/>
              <a:t>AWS Lambda  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C560CA6-B3ED-88CD-7F4D-B8A5E65786CC}"/>
              </a:ext>
            </a:extLst>
          </p:cNvPr>
          <p:cNvCxnSpPr>
            <a:cxnSpLocks/>
          </p:cNvCxnSpPr>
          <p:nvPr/>
        </p:nvCxnSpPr>
        <p:spPr>
          <a:xfrm>
            <a:off x="6021825" y="3168561"/>
            <a:ext cx="475452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4D6A7CD-3C0B-35DD-6799-AA24CDFFEF34}"/>
              </a:ext>
            </a:extLst>
          </p:cNvPr>
          <p:cNvCxnSpPr>
            <a:cxnSpLocks/>
          </p:cNvCxnSpPr>
          <p:nvPr/>
        </p:nvCxnSpPr>
        <p:spPr>
          <a:xfrm flipV="1">
            <a:off x="1575969" y="3140944"/>
            <a:ext cx="2038598" cy="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49" name="Graphic 24" descr="Amazon Simple Notification Service (Amazon SNS) service icon.">
            <a:extLst>
              <a:ext uri="{FF2B5EF4-FFF2-40B4-BE49-F238E27FC236}">
                <a16:creationId xmlns:a16="http://schemas.microsoft.com/office/drawing/2014/main" id="{4FBFA17A-5519-5C15-8636-EDC7CC6981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3">
            <a:extLst>
              <a:ext uri="{96DAC541-7B7A-43D3-8B79-37D633B846F1}">
                <asvg:svgBlip xmlns:asvg="http://schemas.microsoft.com/office/drawing/2016/SVG/main" r:embed="rId34"/>
              </a:ext>
            </a:extLst>
          </a:blip>
          <a:srcRect/>
          <a:stretch/>
        </p:blipFill>
        <p:spPr bwMode="auto">
          <a:xfrm>
            <a:off x="4571446" y="1883145"/>
            <a:ext cx="464369" cy="464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" name="TextBox 449">
            <a:extLst>
              <a:ext uri="{FF2B5EF4-FFF2-40B4-BE49-F238E27FC236}">
                <a16:creationId xmlns:a16="http://schemas.microsoft.com/office/drawing/2014/main" id="{F62054C0-83D8-9F8A-30A3-10CFFBC3A5C1}"/>
              </a:ext>
            </a:extLst>
          </p:cNvPr>
          <p:cNvSpPr txBox="1"/>
          <p:nvPr/>
        </p:nvSpPr>
        <p:spPr>
          <a:xfrm>
            <a:off x="4400504" y="2403192"/>
            <a:ext cx="8673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/>
              <a:t>Amazon SNS </a:t>
            </a:r>
          </a:p>
        </p:txBody>
      </p:sp>
      <p:cxnSp>
        <p:nvCxnSpPr>
          <p:cNvPr id="458" name="Straight Connector 457">
            <a:extLst>
              <a:ext uri="{FF2B5EF4-FFF2-40B4-BE49-F238E27FC236}">
                <a16:creationId xmlns:a16="http://schemas.microsoft.com/office/drawing/2014/main" id="{7CA13BE1-1E86-F82B-345A-465A28553572}"/>
              </a:ext>
            </a:extLst>
          </p:cNvPr>
          <p:cNvCxnSpPr/>
          <p:nvPr/>
        </p:nvCxnSpPr>
        <p:spPr>
          <a:xfrm flipV="1">
            <a:off x="5627620" y="2134528"/>
            <a:ext cx="0" cy="774194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0" name="Straight Connector 459">
            <a:extLst>
              <a:ext uri="{FF2B5EF4-FFF2-40B4-BE49-F238E27FC236}">
                <a16:creationId xmlns:a16="http://schemas.microsoft.com/office/drawing/2014/main" id="{DB8BC103-42E7-C49C-C6B2-76A70E01ED41}"/>
              </a:ext>
            </a:extLst>
          </p:cNvPr>
          <p:cNvCxnSpPr/>
          <p:nvPr/>
        </p:nvCxnSpPr>
        <p:spPr>
          <a:xfrm flipV="1">
            <a:off x="5943798" y="2134528"/>
            <a:ext cx="0" cy="774194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2" name="Straight Arrow Connector 461">
            <a:extLst>
              <a:ext uri="{FF2B5EF4-FFF2-40B4-BE49-F238E27FC236}">
                <a16:creationId xmlns:a16="http://schemas.microsoft.com/office/drawing/2014/main" id="{DE97AED4-9A3B-06E4-1A1F-06C77CF22A8B}"/>
              </a:ext>
            </a:extLst>
          </p:cNvPr>
          <p:cNvCxnSpPr/>
          <p:nvPr/>
        </p:nvCxnSpPr>
        <p:spPr>
          <a:xfrm flipH="1">
            <a:off x="5035815" y="2134528"/>
            <a:ext cx="591805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4" name="Straight Arrow Connector 463">
            <a:extLst>
              <a:ext uri="{FF2B5EF4-FFF2-40B4-BE49-F238E27FC236}">
                <a16:creationId xmlns:a16="http://schemas.microsoft.com/office/drawing/2014/main" id="{237C5598-BFB1-44FF-AA91-A7DF675B1361}"/>
              </a:ext>
            </a:extLst>
          </p:cNvPr>
          <p:cNvCxnSpPr/>
          <p:nvPr/>
        </p:nvCxnSpPr>
        <p:spPr>
          <a:xfrm>
            <a:off x="5943798" y="2134528"/>
            <a:ext cx="510560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6" name="Straight Arrow Connector 465">
            <a:extLst>
              <a:ext uri="{FF2B5EF4-FFF2-40B4-BE49-F238E27FC236}">
                <a16:creationId xmlns:a16="http://schemas.microsoft.com/office/drawing/2014/main" id="{E1C89462-3CFB-8AF6-1129-9D017463E4BD}"/>
              </a:ext>
            </a:extLst>
          </p:cNvPr>
          <p:cNvCxnSpPr/>
          <p:nvPr/>
        </p:nvCxnSpPr>
        <p:spPr>
          <a:xfrm flipH="1">
            <a:off x="1571679" y="2134528"/>
            <a:ext cx="2999767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7" name="TextBox 466">
            <a:extLst>
              <a:ext uri="{FF2B5EF4-FFF2-40B4-BE49-F238E27FC236}">
                <a16:creationId xmlns:a16="http://schemas.microsoft.com/office/drawing/2014/main" id="{3222EE32-D226-7418-BD0D-FF219F843573}"/>
              </a:ext>
            </a:extLst>
          </p:cNvPr>
          <p:cNvSpPr txBox="1"/>
          <p:nvPr/>
        </p:nvSpPr>
        <p:spPr>
          <a:xfrm>
            <a:off x="3127274" y="1929255"/>
            <a:ext cx="14048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/>
              <a:t>Notifications and alerts</a:t>
            </a:r>
          </a:p>
        </p:txBody>
      </p:sp>
      <p:pic>
        <p:nvPicPr>
          <p:cNvPr id="3" name="Picture 2" descr="A black and grey logo">
            <a:extLst>
              <a:ext uri="{FF2B5EF4-FFF2-40B4-BE49-F238E27FC236}">
                <a16:creationId xmlns:a16="http://schemas.microsoft.com/office/drawing/2014/main" id="{12B5C379-BA8C-34FB-8E64-C674F8FA3EEF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547" y="2953158"/>
            <a:ext cx="535070" cy="48688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077844B-A5AB-766D-2691-75033E516F69}"/>
              </a:ext>
            </a:extLst>
          </p:cNvPr>
          <p:cNvSpPr txBox="1"/>
          <p:nvPr/>
        </p:nvSpPr>
        <p:spPr>
          <a:xfrm>
            <a:off x="6321211" y="2311615"/>
            <a:ext cx="6213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>
                <a:latin typeface="Arial" panose="020B0604020202020204" pitchFamily="34" charset="0"/>
                <a:cs typeface="Arial" panose="020B0604020202020204" pitchFamily="34" charset="0"/>
              </a:rPr>
              <a:t>Amazon  S3 </a:t>
            </a:r>
          </a:p>
          <a:p>
            <a:r>
              <a:rPr lang="en-IN" sz="800" dirty="0">
                <a:latin typeface="Arial" panose="020B0604020202020204" pitchFamily="34" charset="0"/>
                <a:cs typeface="Arial" panose="020B0604020202020204" pitchFamily="34" charset="0"/>
              </a:rPr>
              <a:t>Bucket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D9CCD4B-7A54-B660-A628-A17732B45171}"/>
              </a:ext>
            </a:extLst>
          </p:cNvPr>
          <p:cNvCxnSpPr>
            <a:cxnSpLocks/>
          </p:cNvCxnSpPr>
          <p:nvPr/>
        </p:nvCxnSpPr>
        <p:spPr>
          <a:xfrm flipH="1">
            <a:off x="6229428" y="4232710"/>
            <a:ext cx="746767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Graphic 1" descr="Notebook resource icon for the Amazon SageMaker service.">
            <a:extLst>
              <a:ext uri="{FF2B5EF4-FFF2-40B4-BE49-F238E27FC236}">
                <a16:creationId xmlns:a16="http://schemas.microsoft.com/office/drawing/2014/main" id="{642B24FA-528F-9FE4-C4D6-0EBCDF6F839F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7118495" y="1955101"/>
            <a:ext cx="346329" cy="346329"/>
          </a:xfrm>
          <a:prstGeom prst="rect">
            <a:avLst/>
          </a:prstGeom>
        </p:spPr>
      </p:pic>
      <p:pic>
        <p:nvPicPr>
          <p:cNvPr id="10" name="Graphic 22" descr="Amazon SageMaker service icon.">
            <a:extLst>
              <a:ext uri="{FF2B5EF4-FFF2-40B4-BE49-F238E27FC236}">
                <a16:creationId xmlns:a16="http://schemas.microsoft.com/office/drawing/2014/main" id="{78CCA16B-45C3-E1A7-748F-0980C37566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8">
            <a:extLst>
              <a:ext uri="{96DAC541-7B7A-43D3-8B79-37D633B846F1}">
                <asvg:svgBlip xmlns:asvg="http://schemas.microsoft.com/office/drawing/2016/SVG/main" r:embed="rId39"/>
              </a:ext>
            </a:extLst>
          </a:blip>
          <a:srcRect/>
          <a:stretch/>
        </p:blipFill>
        <p:spPr bwMode="auto">
          <a:xfrm>
            <a:off x="7849759" y="1994160"/>
            <a:ext cx="301076" cy="301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Graphic 11" descr="Endpoints resource icon for the Amazon VPC service.&#10;">
            <a:extLst>
              <a:ext uri="{FF2B5EF4-FFF2-40B4-BE49-F238E27FC236}">
                <a16:creationId xmlns:a16="http://schemas.microsoft.com/office/drawing/2014/main" id="{8677A89F-CDA4-7CA2-9A9F-333DF9F349A9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8521674" y="1964791"/>
            <a:ext cx="301076" cy="301076"/>
          </a:xfrm>
          <a:prstGeom prst="rect">
            <a:avLst/>
          </a:prstGeom>
        </p:spPr>
      </p:pic>
      <p:pic>
        <p:nvPicPr>
          <p:cNvPr id="19" name="Graphic 8" descr="Amazon Simple Storage Service (Amazon S3) service icon.">
            <a:extLst>
              <a:ext uri="{FF2B5EF4-FFF2-40B4-BE49-F238E27FC236}">
                <a16:creationId xmlns:a16="http://schemas.microsoft.com/office/drawing/2014/main" id="{180FA302-4EA2-8C3A-9042-9CD1413740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2">
            <a:extLst>
              <a:ext uri="{96DAC541-7B7A-43D3-8B79-37D633B846F1}">
                <asvg:svgBlip xmlns:asvg="http://schemas.microsoft.com/office/drawing/2016/SVG/main" r:embed="rId43"/>
              </a:ext>
            </a:extLst>
          </a:blip>
          <a:srcRect/>
          <a:stretch/>
        </p:blipFill>
        <p:spPr bwMode="auto">
          <a:xfrm>
            <a:off x="9257095" y="1983990"/>
            <a:ext cx="301076" cy="301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Graphic 8" descr="Amazon Simple Storage Service (Amazon S3) service icon.">
            <a:extLst>
              <a:ext uri="{FF2B5EF4-FFF2-40B4-BE49-F238E27FC236}">
                <a16:creationId xmlns:a16="http://schemas.microsoft.com/office/drawing/2014/main" id="{2A242DAA-5930-5758-C49E-1FA7C79112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2">
            <a:extLst>
              <a:ext uri="{96DAC541-7B7A-43D3-8B79-37D633B846F1}">
                <asvg:svgBlip xmlns:asvg="http://schemas.microsoft.com/office/drawing/2016/SVG/main" r:embed="rId43"/>
              </a:ext>
            </a:extLst>
          </a:blip>
          <a:srcRect/>
          <a:stretch/>
        </p:blipFill>
        <p:spPr bwMode="auto">
          <a:xfrm>
            <a:off x="6458699" y="1954051"/>
            <a:ext cx="346329" cy="346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B819487-4B47-4B13-4CDE-2FD7065AD7CD}"/>
              </a:ext>
            </a:extLst>
          </p:cNvPr>
          <p:cNvCxnSpPr>
            <a:stCxn id="25" idx="3"/>
            <a:endCxn id="2" idx="1"/>
          </p:cNvCxnSpPr>
          <p:nvPr/>
        </p:nvCxnSpPr>
        <p:spPr>
          <a:xfrm>
            <a:off x="6805028" y="2127216"/>
            <a:ext cx="313467" cy="105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90F017E-3110-2B93-E597-ADC391F4525B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7464824" y="2127215"/>
            <a:ext cx="374457" cy="105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C7FB547-A961-8415-99E2-983D030AFDFC}"/>
              </a:ext>
            </a:extLst>
          </p:cNvPr>
          <p:cNvCxnSpPr/>
          <p:nvPr/>
        </p:nvCxnSpPr>
        <p:spPr>
          <a:xfrm>
            <a:off x="8178800" y="2144698"/>
            <a:ext cx="342874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ACBBF2D-C255-12F9-552B-DCCFC70B88CA}"/>
              </a:ext>
            </a:extLst>
          </p:cNvPr>
          <p:cNvCxnSpPr>
            <a:cxnSpLocks/>
          </p:cNvCxnSpPr>
          <p:nvPr/>
        </p:nvCxnSpPr>
        <p:spPr>
          <a:xfrm>
            <a:off x="8822750" y="2115329"/>
            <a:ext cx="434345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A5D17C18-CB6B-5635-7E41-61ED887F3C16}"/>
              </a:ext>
            </a:extLst>
          </p:cNvPr>
          <p:cNvSpPr txBox="1"/>
          <p:nvPr/>
        </p:nvSpPr>
        <p:spPr>
          <a:xfrm>
            <a:off x="7062319" y="2305221"/>
            <a:ext cx="72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>
                <a:latin typeface="Arial" panose="020B0604020202020204" pitchFamily="34" charset="0"/>
                <a:cs typeface="Arial" panose="020B0604020202020204" pitchFamily="34" charset="0"/>
              </a:rPr>
              <a:t>Amazon </a:t>
            </a:r>
            <a:r>
              <a:rPr lang="en-IN" sz="800" dirty="0" err="1">
                <a:latin typeface="Arial" panose="020B0604020202020204" pitchFamily="34" charset="0"/>
                <a:cs typeface="Arial" panose="020B0604020202020204" pitchFamily="34" charset="0"/>
              </a:rPr>
              <a:t>Sagemaker</a:t>
            </a:r>
            <a:endParaRPr lang="en-IN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800" dirty="0">
                <a:latin typeface="Arial" panose="020B0604020202020204" pitchFamily="34" charset="0"/>
                <a:cs typeface="Arial" panose="020B0604020202020204" pitchFamily="34" charset="0"/>
              </a:rPr>
              <a:t>Notebook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8CE461C-A75E-388D-4062-64CD5AD27E6F}"/>
              </a:ext>
            </a:extLst>
          </p:cNvPr>
          <p:cNvSpPr txBox="1"/>
          <p:nvPr/>
        </p:nvSpPr>
        <p:spPr>
          <a:xfrm>
            <a:off x="7760442" y="2305221"/>
            <a:ext cx="721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>
                <a:latin typeface="Arial" panose="020B0604020202020204" pitchFamily="34" charset="0"/>
                <a:cs typeface="Arial" panose="020B0604020202020204" pitchFamily="34" charset="0"/>
              </a:rPr>
              <a:t>Amazon </a:t>
            </a:r>
            <a:r>
              <a:rPr lang="en-IN" sz="800" dirty="0" err="1">
                <a:latin typeface="Arial" panose="020B0604020202020204" pitchFamily="34" charset="0"/>
                <a:cs typeface="Arial" panose="020B0604020202020204" pitchFamily="34" charset="0"/>
              </a:rPr>
              <a:t>Sagemaker</a:t>
            </a:r>
            <a:endParaRPr lang="en-IN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800" dirty="0">
                <a:latin typeface="Arial" panose="020B0604020202020204" pitchFamily="34" charset="0"/>
                <a:cs typeface="Arial" panose="020B0604020202020204" pitchFamily="34" charset="0"/>
              </a:rPr>
              <a:t>Model Training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E5FC322-7976-9F92-2B3A-00DF4B0EE3ED}"/>
              </a:ext>
            </a:extLst>
          </p:cNvPr>
          <p:cNvSpPr txBox="1"/>
          <p:nvPr/>
        </p:nvSpPr>
        <p:spPr>
          <a:xfrm>
            <a:off x="8441970" y="2288775"/>
            <a:ext cx="815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>
                <a:latin typeface="Arial" panose="020B0604020202020204" pitchFamily="34" charset="0"/>
                <a:cs typeface="Arial" panose="020B0604020202020204" pitchFamily="34" charset="0"/>
              </a:rPr>
              <a:t>Amazon </a:t>
            </a:r>
            <a:r>
              <a:rPr lang="en-IN" sz="800" dirty="0" err="1">
                <a:latin typeface="Arial" panose="020B0604020202020204" pitchFamily="34" charset="0"/>
                <a:cs typeface="Arial" panose="020B0604020202020204" pitchFamily="34" charset="0"/>
              </a:rPr>
              <a:t>Sagemaker</a:t>
            </a:r>
            <a:endParaRPr lang="en-IN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800" dirty="0">
                <a:latin typeface="Arial" panose="020B0604020202020204" pitchFamily="34" charset="0"/>
                <a:cs typeface="Arial" panose="020B0604020202020204" pitchFamily="34" charset="0"/>
              </a:rPr>
              <a:t>Endpoint 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FC4F099-F73D-F32B-3D68-B1851A69E551}"/>
              </a:ext>
            </a:extLst>
          </p:cNvPr>
          <p:cNvSpPr txBox="1"/>
          <p:nvPr/>
        </p:nvSpPr>
        <p:spPr>
          <a:xfrm>
            <a:off x="9136886" y="2311615"/>
            <a:ext cx="6213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>
                <a:latin typeface="Arial" panose="020B0604020202020204" pitchFamily="34" charset="0"/>
                <a:cs typeface="Arial" panose="020B0604020202020204" pitchFamily="34" charset="0"/>
              </a:rPr>
              <a:t>Amazon  S3 </a:t>
            </a:r>
          </a:p>
          <a:p>
            <a:r>
              <a:rPr lang="en-IN" sz="800" dirty="0">
                <a:latin typeface="Arial" panose="020B0604020202020204" pitchFamily="34" charset="0"/>
                <a:cs typeface="Arial" panose="020B0604020202020204" pitchFamily="34" charset="0"/>
              </a:rPr>
              <a:t>Bucket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C044F5F-E6C2-D8DD-C4F2-11C50C3E90EC}"/>
              </a:ext>
            </a:extLst>
          </p:cNvPr>
          <p:cNvCxnSpPr/>
          <p:nvPr/>
        </p:nvCxnSpPr>
        <p:spPr>
          <a:xfrm flipV="1">
            <a:off x="9407633" y="1745673"/>
            <a:ext cx="0" cy="23831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A77038C-C95A-9595-513C-96A061BBCD22}"/>
              </a:ext>
            </a:extLst>
          </p:cNvPr>
          <p:cNvCxnSpPr/>
          <p:nvPr/>
        </p:nvCxnSpPr>
        <p:spPr>
          <a:xfrm flipH="1" flipV="1">
            <a:off x="4799743" y="1711444"/>
            <a:ext cx="4607890" cy="34229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7C8D368-097C-4C21-9C32-96221FF8B8C0}"/>
              </a:ext>
            </a:extLst>
          </p:cNvPr>
          <p:cNvCxnSpPr>
            <a:endCxn id="449" idx="0"/>
          </p:cNvCxnSpPr>
          <p:nvPr/>
        </p:nvCxnSpPr>
        <p:spPr>
          <a:xfrm>
            <a:off x="4799743" y="1711444"/>
            <a:ext cx="3888" cy="17170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470B5E23-E197-243C-E981-A473150C0886}"/>
              </a:ext>
            </a:extLst>
          </p:cNvPr>
          <p:cNvSpPr txBox="1"/>
          <p:nvPr/>
        </p:nvSpPr>
        <p:spPr>
          <a:xfrm>
            <a:off x="6776957" y="1495204"/>
            <a:ext cx="11821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/>
              <a:t>S3 Event Notification</a:t>
            </a:r>
          </a:p>
        </p:txBody>
      </p:sp>
      <p:sp>
        <p:nvSpPr>
          <p:cNvPr id="448" name="TextBox 447">
            <a:extLst>
              <a:ext uri="{FF2B5EF4-FFF2-40B4-BE49-F238E27FC236}">
                <a16:creationId xmlns:a16="http://schemas.microsoft.com/office/drawing/2014/main" id="{E7DEA20D-926A-7676-798B-1588B59D5A3B}"/>
              </a:ext>
            </a:extLst>
          </p:cNvPr>
          <p:cNvSpPr txBox="1"/>
          <p:nvPr/>
        </p:nvSpPr>
        <p:spPr>
          <a:xfrm>
            <a:off x="6995050" y="3325571"/>
            <a:ext cx="25631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/>
              <a:t>HERE Location Service on AWS Marketplace</a:t>
            </a:r>
          </a:p>
        </p:txBody>
      </p:sp>
      <p:cxnSp>
        <p:nvCxnSpPr>
          <p:cNvPr id="453" name="Straight Connector 452">
            <a:extLst>
              <a:ext uri="{FF2B5EF4-FFF2-40B4-BE49-F238E27FC236}">
                <a16:creationId xmlns:a16="http://schemas.microsoft.com/office/drawing/2014/main" id="{04632F9C-29A3-6A3E-F01F-95E225D24489}"/>
              </a:ext>
            </a:extLst>
          </p:cNvPr>
          <p:cNvCxnSpPr/>
          <p:nvPr/>
        </p:nvCxnSpPr>
        <p:spPr>
          <a:xfrm flipV="1">
            <a:off x="5267837" y="3325571"/>
            <a:ext cx="0" cy="1794379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5" name="Straight Arrow Connector 454">
            <a:extLst>
              <a:ext uri="{FF2B5EF4-FFF2-40B4-BE49-F238E27FC236}">
                <a16:creationId xmlns:a16="http://schemas.microsoft.com/office/drawing/2014/main" id="{5C981933-5BCB-790C-1AC6-E80C916DC699}"/>
              </a:ext>
            </a:extLst>
          </p:cNvPr>
          <p:cNvCxnSpPr/>
          <p:nvPr/>
        </p:nvCxnSpPr>
        <p:spPr>
          <a:xfrm>
            <a:off x="5267837" y="3325571"/>
            <a:ext cx="276788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56" name="Graphic 8" descr="Amazon Simple Storage Service (Amazon S3) service icon.">
            <a:extLst>
              <a:ext uri="{FF2B5EF4-FFF2-40B4-BE49-F238E27FC236}">
                <a16:creationId xmlns:a16="http://schemas.microsoft.com/office/drawing/2014/main" id="{4C6D99A1-7D4A-670D-59BD-7E42759B6A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2">
            <a:extLst>
              <a:ext uri="{96DAC541-7B7A-43D3-8B79-37D633B846F1}">
                <asvg:svgBlip xmlns:asvg="http://schemas.microsoft.com/office/drawing/2016/SVG/main" r:embed="rId43"/>
              </a:ext>
            </a:extLst>
          </a:blip>
          <a:srcRect/>
          <a:stretch/>
        </p:blipFill>
        <p:spPr bwMode="auto">
          <a:xfrm>
            <a:off x="7347759" y="4950336"/>
            <a:ext cx="346329" cy="346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Graphic 23" descr="Users resource icon for the General Icons category.">
            <a:extLst>
              <a:ext uri="{FF2B5EF4-FFF2-40B4-BE49-F238E27FC236}">
                <a16:creationId xmlns:a16="http://schemas.microsoft.com/office/drawing/2014/main" id="{1EDDDC0B-A15D-013B-2E47-CA0C27D818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rcRect/>
          <a:stretch/>
        </p:blipFill>
        <p:spPr bwMode="auto">
          <a:xfrm flipH="1">
            <a:off x="10817333" y="2889996"/>
            <a:ext cx="591945" cy="380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C731097-3F27-7228-B5C9-8F4E50168FCE}"/>
              </a:ext>
            </a:extLst>
          </p:cNvPr>
          <p:cNvCxnSpPr>
            <a:cxnSpLocks/>
          </p:cNvCxnSpPr>
          <p:nvPr/>
        </p:nvCxnSpPr>
        <p:spPr>
          <a:xfrm flipH="1">
            <a:off x="7423199" y="3074215"/>
            <a:ext cx="3308301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581262A-176A-FB5B-EFE6-058474E98E9A}"/>
              </a:ext>
            </a:extLst>
          </p:cNvPr>
          <p:cNvCxnSpPr>
            <a:cxnSpLocks/>
            <a:endCxn id="43" idx="2"/>
          </p:cNvCxnSpPr>
          <p:nvPr/>
        </p:nvCxnSpPr>
        <p:spPr>
          <a:xfrm flipV="1">
            <a:off x="7423199" y="2766886"/>
            <a:ext cx="0" cy="31226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20891DE9-9224-B136-9D31-94E4C02B8DA8}"/>
              </a:ext>
            </a:extLst>
          </p:cNvPr>
          <p:cNvSpPr txBox="1"/>
          <p:nvPr/>
        </p:nvSpPr>
        <p:spPr>
          <a:xfrm>
            <a:off x="10580253" y="3308043"/>
            <a:ext cx="16096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Machine Learning Engineers </a:t>
            </a:r>
          </a:p>
        </p:txBody>
      </p:sp>
    </p:spTree>
    <p:extLst>
      <p:ext uri="{BB962C8B-B14F-4D97-AF65-F5344CB8AC3E}">
        <p14:creationId xmlns:p14="http://schemas.microsoft.com/office/powerpoint/2010/main" val="764784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6FA93C2A314724B9D16D3992070395E" ma:contentTypeVersion="13" ma:contentTypeDescription="Create a new document." ma:contentTypeScope="" ma:versionID="459a5cfa9eff24ca82edd66713f9064a">
  <xsd:schema xmlns:xsd="http://www.w3.org/2001/XMLSchema" xmlns:xs="http://www.w3.org/2001/XMLSchema" xmlns:p="http://schemas.microsoft.com/office/2006/metadata/properties" xmlns:ns2="968bf4f3-77db-4b08-b8c6-52469bd5f1db" xmlns:ns3="213b3a5d-0d96-4112-b5cb-3448cccb5e91" targetNamespace="http://schemas.microsoft.com/office/2006/metadata/properties" ma:root="true" ma:fieldsID="4906edfaf886e36c3fb738a13a9afe8f" ns2:_="" ns3:_="">
    <xsd:import namespace="968bf4f3-77db-4b08-b8c6-52469bd5f1db"/>
    <xsd:import namespace="213b3a5d-0d96-4112-b5cb-3448cccb5e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2:MediaServiceOCR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68bf4f3-77db-4b08-b8c6-52469bd5f1d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8" nillable="true" ma:taxonomy="true" ma:internalName="lcf76f155ced4ddcb4097134ff3c332f" ma:taxonomyFieldName="MediaServiceImageTags" ma:displayName="Image Tags" ma:readOnly="false" ma:fieldId="{5cf76f15-5ced-4ddc-b409-7134ff3c332f}" ma:taxonomyMulti="true" ma:sspId="ed39805d-ff25-4bb9-8d13-9a0bc8cc931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SearchProperties" ma:index="2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3b3a5d-0d96-4112-b5cb-3448cccb5e91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68bf4f3-77db-4b08-b8c6-52469bd5f1db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6735122F-1E12-44B8-A846-133645D09996}"/>
</file>

<file path=customXml/itemProps2.xml><?xml version="1.0" encoding="utf-8"?>
<ds:datastoreItem xmlns:ds="http://schemas.openxmlformats.org/officeDocument/2006/customXml" ds:itemID="{E1EC2A17-8239-4B67-B2AC-3B3CBD74CF00}"/>
</file>

<file path=customXml/itemProps3.xml><?xml version="1.0" encoding="utf-8"?>
<ds:datastoreItem xmlns:ds="http://schemas.openxmlformats.org/officeDocument/2006/customXml" ds:itemID="{292B4894-C92C-4C51-9CE7-A71659AD2230}"/>
</file>

<file path=docProps/app.xml><?xml version="1.0" encoding="utf-8"?>
<Properties xmlns="http://schemas.openxmlformats.org/officeDocument/2006/extended-properties" xmlns:vt="http://schemas.openxmlformats.org/officeDocument/2006/docPropsVTypes">
  <TotalTime>1713</TotalTime>
  <Words>89</Words>
  <Application>Microsoft Office PowerPoint</Application>
  <PresentationFormat>Widescreen</PresentationFormat>
  <Paragraphs>39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Roboto</vt:lpstr>
      <vt:lpstr>Office Theme</vt:lpstr>
      <vt:lpstr>GMA – Reference Architecture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Sumadhur Mondal (Trianz)</dc:creator>
  <cp:lastModifiedBy>Sumadhur Mondal (Trianz)</cp:lastModifiedBy>
  <cp:revision>102</cp:revision>
  <dcterms:created xsi:type="dcterms:W3CDTF">2024-03-04T11:10:14Z</dcterms:created>
  <dcterms:modified xsi:type="dcterms:W3CDTF">2024-03-26T09:31:46Z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0x01010046FA93C2A314724B9D16D3992070395E</vt:lpwstr>
  </property>
</Properties>
</file>