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a97735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da97735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a977356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a977356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da977356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da977356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da977356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da977356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da977356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da977356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da977356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da977356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da977356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da977356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da977356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da977356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da977356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da977356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da977356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da977356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da977356c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da977356c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da977356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da977356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a977356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da977356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da977356c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da977356c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a977356c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a977356c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a977356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a977356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da977356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da977356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0" y="0"/>
            <a:ext cx="9144000" cy="500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4200">
                <a:solidFill>
                  <a:srgbClr val="FFFFFF"/>
                </a:solidFill>
                <a:latin typeface="Merriweather"/>
                <a:ea typeface="Merriweather"/>
                <a:cs typeface="Merriweather"/>
                <a:sym typeface="Merriweather"/>
              </a:rPr>
              <a:t>An adaptive suffix tree based algorithm for repeats recognition in DNA Sequence</a:t>
            </a:r>
            <a:endParaRPr sz="4200">
              <a:solidFill>
                <a:srgbClr val="FFFFFF"/>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600">
              <a:solidFill>
                <a:srgbClr val="FFFFFF"/>
              </a:solidFill>
            </a:endParaRPr>
          </a:p>
          <a:p>
            <a:pPr indent="0" lvl="0" marL="0" rtl="0" algn="r">
              <a:lnSpc>
                <a:spcPct val="100000"/>
              </a:lnSpc>
              <a:spcBef>
                <a:spcPts val="0"/>
              </a:spcBef>
              <a:spcAft>
                <a:spcPts val="0"/>
              </a:spcAft>
              <a:buNone/>
            </a:pPr>
            <a:r>
              <a:t/>
            </a:r>
            <a:endParaRPr sz="2600">
              <a:solidFill>
                <a:srgbClr val="FFFFFF"/>
              </a:solidFill>
            </a:endParaRPr>
          </a:p>
          <a:p>
            <a:pPr indent="0" lvl="0" marL="0" rtl="0" algn="ctr">
              <a:lnSpc>
                <a:spcPct val="100000"/>
              </a:lnSpc>
              <a:spcBef>
                <a:spcPts val="0"/>
              </a:spcBef>
              <a:spcAft>
                <a:spcPts val="0"/>
              </a:spcAft>
              <a:buNone/>
            </a:pPr>
            <a:r>
              <a:rPr lang="en-GB" sz="2600">
                <a:solidFill>
                  <a:srgbClr val="FFFFFF"/>
                </a:solidFill>
              </a:rPr>
              <a:t>   Arya Sharma - 8265911491</a:t>
            </a:r>
            <a:endParaRPr sz="2600">
              <a:solidFill>
                <a:srgbClr val="FFFFFF"/>
              </a:solidFill>
            </a:endParaRPr>
          </a:p>
          <a:p>
            <a:pPr indent="0" lvl="0" marL="0" rtl="0" algn="ctr">
              <a:lnSpc>
                <a:spcPct val="100000"/>
              </a:lnSpc>
              <a:spcBef>
                <a:spcPts val="0"/>
              </a:spcBef>
              <a:spcAft>
                <a:spcPts val="0"/>
              </a:spcAft>
              <a:buNone/>
            </a:pPr>
            <a:r>
              <a:rPr lang="en-GB" sz="2600">
                <a:solidFill>
                  <a:srgbClr val="FFFFFF"/>
                </a:solidFill>
              </a:rPr>
              <a:t>   Vaibhav Puri	- 8529418547</a:t>
            </a:r>
            <a:endParaRPr sz="2600">
              <a:solidFill>
                <a:srgbClr val="FFFFFF"/>
              </a:solidFill>
            </a:endParaRPr>
          </a:p>
          <a:p>
            <a:pPr indent="0" lvl="0" marL="0" rtl="0" algn="ctr">
              <a:lnSpc>
                <a:spcPct val="100000"/>
              </a:lnSpc>
              <a:spcBef>
                <a:spcPts val="0"/>
              </a:spcBef>
              <a:spcAft>
                <a:spcPts val="0"/>
              </a:spcAft>
              <a:buNone/>
            </a:pPr>
            <a:r>
              <a:rPr lang="en-GB" sz="2600">
                <a:solidFill>
                  <a:schemeClr val="dk1"/>
                </a:solidFill>
              </a:rPr>
              <a:t>Animesh Anand -9123161695</a:t>
            </a:r>
            <a:endParaRPr sz="26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GB" sz="2600">
                <a:solidFill>
                  <a:srgbClr val="FFFFFF"/>
                </a:solidFill>
              </a:rPr>
              <a:t>Vishwajit Kumar Singh - 6203953060</a:t>
            </a:r>
            <a:endParaRPr sz="2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subTitle"/>
          </p:nvPr>
        </p:nvSpPr>
        <p:spPr>
          <a:xfrm>
            <a:off x="16800" y="0"/>
            <a:ext cx="9110400" cy="510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solidFill>
                  <a:srgbClr val="FFFFFF"/>
                </a:solidFill>
              </a:rPr>
              <a:t>Ukkonen Algorithm :</a:t>
            </a:r>
            <a:endParaRPr sz="3600">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FFFFFF"/>
                </a:solidFill>
              </a:rPr>
              <a:t>The naive implementation for generating a suffix tree going forward requires </a:t>
            </a:r>
            <a:endParaRPr>
              <a:solidFill>
                <a:srgbClr val="FFFFFF"/>
              </a:solidFill>
            </a:endParaRPr>
          </a:p>
          <a:p>
            <a:pPr indent="0" lvl="0" marL="0" rtl="0" algn="l">
              <a:spcBef>
                <a:spcPts val="0"/>
              </a:spcBef>
              <a:spcAft>
                <a:spcPts val="0"/>
              </a:spcAft>
              <a:buNone/>
            </a:pPr>
            <a:r>
              <a:rPr lang="en-GB">
                <a:solidFill>
                  <a:srgbClr val="FFFFFF"/>
                </a:solidFill>
              </a:rPr>
              <a:t>O(n*n) or even O(n*n*n) time complexity , with the help of ukkonen algorithm we can generate suffix tree in O(n) time. </a:t>
            </a:r>
            <a:endParaRPr>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ctrTitle"/>
          </p:nvPr>
        </p:nvSpPr>
        <p:spPr>
          <a:xfrm>
            <a:off x="37600" y="0"/>
            <a:ext cx="9106500" cy="10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continued….</a:t>
            </a:r>
            <a:endParaRPr/>
          </a:p>
        </p:txBody>
      </p:sp>
      <p:sp>
        <p:nvSpPr>
          <p:cNvPr id="113" name="Google Shape;113;p23"/>
          <p:cNvSpPr txBox="1"/>
          <p:nvPr>
            <p:ph idx="1" type="subTitle"/>
          </p:nvPr>
        </p:nvSpPr>
        <p:spPr>
          <a:xfrm>
            <a:off x="37600" y="1097875"/>
            <a:ext cx="9106500" cy="39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The algorithm begins with an implicit suffix tree containing the first character of the string. Then it steps through the string, adding successive characters until </a:t>
            </a:r>
            <a:endParaRPr>
              <a:solidFill>
                <a:srgbClr val="FFFFFF"/>
              </a:solidFill>
            </a:endParaRPr>
          </a:p>
          <a:p>
            <a:pPr indent="0" lvl="0" marL="0" rtl="0" algn="l">
              <a:spcBef>
                <a:spcPts val="0"/>
              </a:spcBef>
              <a:spcAft>
                <a:spcPts val="0"/>
              </a:spcAft>
              <a:buNone/>
            </a:pPr>
            <a:r>
              <a:rPr lang="en-GB">
                <a:solidFill>
                  <a:srgbClr val="FFFFFF"/>
                </a:solidFill>
              </a:rPr>
              <a:t>the tree is complete.  This order addition of characters gives Ukkonen's algorithm its </a:t>
            </a:r>
            <a:endParaRPr>
              <a:solidFill>
                <a:srgbClr val="FFFFFF"/>
              </a:solidFill>
            </a:endParaRPr>
          </a:p>
          <a:p>
            <a:pPr indent="0" lvl="0" marL="0" rtl="0" algn="l">
              <a:spcBef>
                <a:spcPts val="0"/>
              </a:spcBef>
              <a:spcAft>
                <a:spcPts val="0"/>
              </a:spcAft>
              <a:buNone/>
            </a:pPr>
            <a:r>
              <a:rPr lang="en-GB">
                <a:solidFill>
                  <a:srgbClr val="FFFFFF"/>
                </a:solidFill>
              </a:rPr>
              <a:t>"</a:t>
            </a:r>
            <a:r>
              <a:rPr lang="en-GB">
                <a:solidFill>
                  <a:srgbClr val="FFFFFF"/>
                </a:solidFill>
              </a:rPr>
              <a:t>online</a:t>
            </a:r>
            <a:r>
              <a:rPr lang="en-GB">
                <a:solidFill>
                  <a:srgbClr val="FFFFFF"/>
                </a:solidFill>
              </a:rPr>
              <a:t>" property. </a:t>
            </a:r>
            <a:endParaRPr>
              <a:solidFill>
                <a:srgbClr val="FFFFFF"/>
              </a:solidFill>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ctrTitle"/>
          </p:nvPr>
        </p:nvSpPr>
        <p:spPr>
          <a:xfrm>
            <a:off x="33474" y="0"/>
            <a:ext cx="9110400" cy="95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100"/>
              <a:t>General structure of  a suff</a:t>
            </a:r>
            <a:r>
              <a:rPr lang="en-GB"/>
              <a:t>ix tree </a:t>
            </a:r>
            <a:endParaRPr/>
          </a:p>
        </p:txBody>
      </p:sp>
      <p:sp>
        <p:nvSpPr>
          <p:cNvPr id="119" name="Google Shape;119;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0" name="Google Shape;120;p24"/>
          <p:cNvPicPr preferRelativeResize="0"/>
          <p:nvPr/>
        </p:nvPicPr>
        <p:blipFill>
          <a:blip r:embed="rId3">
            <a:alphaModFix/>
          </a:blip>
          <a:stretch>
            <a:fillRect/>
          </a:stretch>
        </p:blipFill>
        <p:spPr>
          <a:xfrm>
            <a:off x="2252650" y="1452875"/>
            <a:ext cx="4638675" cy="329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0" y="62525"/>
            <a:ext cx="8762700" cy="6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Example : stanstdz </a:t>
            </a:r>
            <a:endParaRPr sz="3600"/>
          </a:p>
        </p:txBody>
      </p:sp>
      <p:sp>
        <p:nvSpPr>
          <p:cNvPr id="126" name="Google Shape;126;p25"/>
          <p:cNvSpPr txBox="1"/>
          <p:nvPr>
            <p:ph idx="1" type="subTitle"/>
          </p:nvPr>
        </p:nvSpPr>
        <p:spPr>
          <a:xfrm>
            <a:off x="0" y="709925"/>
            <a:ext cx="9144000" cy="44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5"/>
          <p:cNvPicPr preferRelativeResize="0"/>
          <p:nvPr/>
        </p:nvPicPr>
        <p:blipFill>
          <a:blip r:embed="rId3">
            <a:alphaModFix/>
          </a:blip>
          <a:stretch>
            <a:fillRect/>
          </a:stretch>
        </p:blipFill>
        <p:spPr>
          <a:xfrm>
            <a:off x="62650" y="1609138"/>
            <a:ext cx="3801336" cy="2635275"/>
          </a:xfrm>
          <a:prstGeom prst="rect">
            <a:avLst/>
          </a:prstGeom>
          <a:noFill/>
          <a:ln>
            <a:noFill/>
          </a:ln>
        </p:spPr>
      </p:pic>
      <p:pic>
        <p:nvPicPr>
          <p:cNvPr id="128" name="Google Shape;128;p25"/>
          <p:cNvPicPr preferRelativeResize="0"/>
          <p:nvPr/>
        </p:nvPicPr>
        <p:blipFill>
          <a:blip r:embed="rId4">
            <a:alphaModFix/>
          </a:blip>
          <a:stretch>
            <a:fillRect/>
          </a:stretch>
        </p:blipFill>
        <p:spPr>
          <a:xfrm>
            <a:off x="4139550" y="1609145"/>
            <a:ext cx="4555675" cy="253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341050" y="744575"/>
            <a:ext cx="8491200" cy="54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Further simple steps : </a:t>
            </a:r>
            <a:endParaRPr/>
          </a:p>
        </p:txBody>
      </p:sp>
      <p:sp>
        <p:nvSpPr>
          <p:cNvPr id="134" name="Google Shape;134;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5" name="Google Shape;135;p26"/>
          <p:cNvPicPr preferRelativeResize="0"/>
          <p:nvPr/>
        </p:nvPicPr>
        <p:blipFill rotWithShape="1">
          <a:blip r:embed="rId3">
            <a:alphaModFix/>
          </a:blip>
          <a:srcRect b="-10766" l="0" r="-10766" t="0"/>
          <a:stretch/>
        </p:blipFill>
        <p:spPr>
          <a:xfrm>
            <a:off x="311705" y="1616050"/>
            <a:ext cx="3871976" cy="3019950"/>
          </a:xfrm>
          <a:prstGeom prst="rect">
            <a:avLst/>
          </a:prstGeom>
          <a:noFill/>
          <a:ln>
            <a:noFill/>
          </a:ln>
        </p:spPr>
      </p:pic>
      <p:pic>
        <p:nvPicPr>
          <p:cNvPr id="136" name="Google Shape;136;p26"/>
          <p:cNvPicPr preferRelativeResize="0"/>
          <p:nvPr/>
        </p:nvPicPr>
        <p:blipFill>
          <a:blip r:embed="rId4">
            <a:alphaModFix/>
          </a:blip>
          <a:stretch>
            <a:fillRect/>
          </a:stretch>
        </p:blipFill>
        <p:spPr>
          <a:xfrm>
            <a:off x="4742450" y="1616050"/>
            <a:ext cx="3296974" cy="274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0" y="347850"/>
            <a:ext cx="8748900" cy="6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5000"/>
              <a:t>When we have common suffix</a:t>
            </a:r>
            <a:endParaRPr sz="5000"/>
          </a:p>
        </p:txBody>
      </p:sp>
      <p:sp>
        <p:nvSpPr>
          <p:cNvPr id="142" name="Google Shape;142;p27"/>
          <p:cNvSpPr txBox="1"/>
          <p:nvPr>
            <p:ph idx="1" type="subTitle"/>
          </p:nvPr>
        </p:nvSpPr>
        <p:spPr>
          <a:xfrm>
            <a:off x="34800" y="1071850"/>
            <a:ext cx="9069000" cy="39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3" name="Google Shape;143;p27"/>
          <p:cNvPicPr preferRelativeResize="0"/>
          <p:nvPr/>
        </p:nvPicPr>
        <p:blipFill>
          <a:blip r:embed="rId3">
            <a:alphaModFix/>
          </a:blip>
          <a:stretch>
            <a:fillRect/>
          </a:stretch>
        </p:blipFill>
        <p:spPr>
          <a:xfrm>
            <a:off x="34800" y="1283275"/>
            <a:ext cx="3988125" cy="2453475"/>
          </a:xfrm>
          <a:prstGeom prst="rect">
            <a:avLst/>
          </a:prstGeom>
          <a:noFill/>
          <a:ln>
            <a:noFill/>
          </a:ln>
        </p:spPr>
      </p:pic>
      <p:pic>
        <p:nvPicPr>
          <p:cNvPr id="144" name="Google Shape;144;p27"/>
          <p:cNvPicPr preferRelativeResize="0"/>
          <p:nvPr/>
        </p:nvPicPr>
        <p:blipFill>
          <a:blip r:embed="rId4">
            <a:alphaModFix/>
          </a:blip>
          <a:stretch>
            <a:fillRect/>
          </a:stretch>
        </p:blipFill>
        <p:spPr>
          <a:xfrm>
            <a:off x="4552675" y="1283275"/>
            <a:ext cx="3988126" cy="24920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ctrTitle"/>
          </p:nvPr>
        </p:nvSpPr>
        <p:spPr>
          <a:xfrm>
            <a:off x="0" y="34650"/>
            <a:ext cx="9144000" cy="84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Splitting : </a:t>
            </a:r>
            <a:endParaRPr/>
          </a:p>
        </p:txBody>
      </p:sp>
      <p:sp>
        <p:nvSpPr>
          <p:cNvPr id="150" name="Google Shape;150;p28"/>
          <p:cNvSpPr txBox="1"/>
          <p:nvPr>
            <p:ph idx="1" type="subTitle"/>
          </p:nvPr>
        </p:nvSpPr>
        <p:spPr>
          <a:xfrm>
            <a:off x="-27850" y="1009200"/>
            <a:ext cx="9096900" cy="40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8"/>
          <p:cNvPicPr preferRelativeResize="0"/>
          <p:nvPr/>
        </p:nvPicPr>
        <p:blipFill>
          <a:blip r:embed="rId3">
            <a:alphaModFix/>
          </a:blip>
          <a:stretch>
            <a:fillRect/>
          </a:stretch>
        </p:blipFill>
        <p:spPr>
          <a:xfrm>
            <a:off x="69574" y="1009200"/>
            <a:ext cx="4280450" cy="2724375"/>
          </a:xfrm>
          <a:prstGeom prst="rect">
            <a:avLst/>
          </a:prstGeom>
          <a:noFill/>
          <a:ln>
            <a:noFill/>
          </a:ln>
        </p:spPr>
      </p:pic>
      <p:pic>
        <p:nvPicPr>
          <p:cNvPr id="152" name="Google Shape;152;p28"/>
          <p:cNvPicPr preferRelativeResize="0"/>
          <p:nvPr/>
        </p:nvPicPr>
        <p:blipFill>
          <a:blip r:embed="rId4">
            <a:alphaModFix/>
          </a:blip>
          <a:stretch>
            <a:fillRect/>
          </a:stretch>
        </p:blipFill>
        <p:spPr>
          <a:xfrm>
            <a:off x="4757280" y="1050975"/>
            <a:ext cx="4251675" cy="313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Thank You</a:t>
            </a:r>
            <a:endParaRPr/>
          </a:p>
        </p:txBody>
      </p:sp>
      <p:sp>
        <p:nvSpPr>
          <p:cNvPr id="158" name="Google Shape;158;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69600" y="342325"/>
            <a:ext cx="8762700" cy="95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Motivation</a:t>
            </a:r>
            <a:endParaRPr/>
          </a:p>
        </p:txBody>
      </p:sp>
      <p:sp>
        <p:nvSpPr>
          <p:cNvPr id="60" name="Google Shape;60;p14"/>
          <p:cNvSpPr txBox="1"/>
          <p:nvPr>
            <p:ph idx="1" type="subTitle"/>
          </p:nvPr>
        </p:nvSpPr>
        <p:spPr>
          <a:xfrm>
            <a:off x="0" y="1350000"/>
            <a:ext cx="9144000" cy="3793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highlight>
                  <a:srgbClr val="FFFFFF"/>
                </a:highlight>
                <a:latin typeface="Roboto"/>
                <a:ea typeface="Roboto"/>
                <a:cs typeface="Roboto"/>
                <a:sym typeface="Roboto"/>
              </a:rPr>
              <a:t>A genome is an organism’s complete set of DNA. Genomes vary widely in size: the smallest known genome for a free-living organism (a bacterium) contains about 600,000 DNA base pairs (bp), while mouse and human genomes have about 3 billions base pairs. A genome has a lot of repeats. For example, more than 50% of a human genome is various kinds of repeats. Repeats recognition is a critical part of any analysis of a new sequence genome, because repeats drive genome evolution in various ways and pragmatic needs for thorough repeat mask prior to perform homology searches.</a:t>
            </a:r>
            <a:endParaRPr sz="1600">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rPr lang="en-GB" sz="1600">
                <a:solidFill>
                  <a:schemeClr val="lt1"/>
                </a:solidFill>
                <a:highlight>
                  <a:srgbClr val="FFFFFF"/>
                </a:highlight>
                <a:latin typeface="Roboto"/>
                <a:ea typeface="Roboto"/>
                <a:cs typeface="Roboto"/>
                <a:sym typeface="Roboto"/>
              </a:rPr>
              <a:t> </a:t>
            </a:r>
            <a:endParaRPr sz="1600">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rPr lang="en-GB" sz="1600">
                <a:solidFill>
                  <a:schemeClr val="lt1"/>
                </a:solidFill>
                <a:highlight>
                  <a:srgbClr val="FFFFFF"/>
                </a:highlight>
                <a:latin typeface="Roboto"/>
                <a:ea typeface="Roboto"/>
                <a:cs typeface="Roboto"/>
                <a:sym typeface="Roboto"/>
              </a:rPr>
              <a:t>Some human genetic diseases such as the fragile-X chromosome syndrome, Huntington's disease,  and Friedreich's ataxia  are all related to irregularities of the length of repeats.</a:t>
            </a:r>
            <a:endParaRPr sz="1600">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rPr lang="en-GB" sz="1600">
                <a:solidFill>
                  <a:schemeClr val="lt1"/>
                </a:solidFill>
                <a:highlight>
                  <a:srgbClr val="FFFFFF"/>
                </a:highlight>
                <a:latin typeface="Roboto"/>
                <a:ea typeface="Roboto"/>
                <a:cs typeface="Roboto"/>
                <a:sym typeface="Roboto"/>
              </a:rPr>
              <a:t>An important bioinformatics problem is how to recognize fast and represent efficiently repeats in a genome. There are two major approaches to solve the repeats recognition problems.</a:t>
            </a:r>
            <a:endParaRPr sz="1600">
              <a:solidFill>
                <a:schemeClr val="lt1"/>
              </a:solidFill>
              <a:highlight>
                <a:srgbClr val="FFFFFF"/>
              </a:highlight>
              <a:latin typeface="Roboto"/>
              <a:ea typeface="Roboto"/>
              <a:cs typeface="Roboto"/>
              <a:sym typeface="Roboto"/>
            </a:endParaRPr>
          </a:p>
          <a:p>
            <a:pPr indent="0" lvl="0" marL="0" rtl="0" algn="ctr">
              <a:spcBef>
                <a:spcPts val="0"/>
              </a:spcBef>
              <a:spcAft>
                <a:spcPts val="0"/>
              </a:spcAft>
              <a:buNone/>
            </a:pPr>
            <a:r>
              <a:t/>
            </a:r>
            <a:endParaRPr sz="1000">
              <a:solidFill>
                <a:srgbClr val="202124"/>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744575"/>
            <a:ext cx="8520600" cy="65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66" name="Google Shape;66;p15"/>
          <p:cNvSpPr txBox="1"/>
          <p:nvPr>
            <p:ph idx="1" type="subTitle"/>
          </p:nvPr>
        </p:nvSpPr>
        <p:spPr>
          <a:xfrm>
            <a:off x="268925" y="1473350"/>
            <a:ext cx="8520600" cy="3550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GB" sz="1600">
                <a:solidFill>
                  <a:schemeClr val="dk1"/>
                </a:solidFill>
              </a:rPr>
              <a:t>the fast RepSeeker algorithm for repeats identification based on the adaptive Ukkonen algorithm for a suffix tree construction.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The RepSeeker algorithm uses the lowest frequency limit to maximize the extension of repeats.The information in leaves and branch nodes are different, thus the RepSeeker algorithm can obtain directly needed information from nodes to find out the frequency and locate the positions of a substring.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A is an elementary repeat of S, if A is a nontrivial substring of S with the maximal length, A occurs in S at least Fm times, and every nontrivial substring of A is a </a:t>
            </a:r>
            <a:r>
              <a:rPr lang="en-GB" sz="1600">
                <a:solidFill>
                  <a:schemeClr val="dk1"/>
                </a:solidFill>
              </a:rPr>
              <a:t>sub repeat</a:t>
            </a:r>
            <a:r>
              <a:rPr lang="en-GB" sz="1600">
                <a:solidFill>
                  <a:schemeClr val="dk1"/>
                </a:solidFill>
              </a:rPr>
              <a:t> of A. Fm is a specified lowest frequency of occurrences of repeats.</a:t>
            </a:r>
            <a:endParaRPr sz="16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subTitle"/>
          </p:nvPr>
        </p:nvSpPr>
        <p:spPr>
          <a:xfrm>
            <a:off x="311700" y="681025"/>
            <a:ext cx="8520600" cy="3832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GB" sz="1600">
                <a:solidFill>
                  <a:schemeClr val="dk1"/>
                </a:solidFill>
              </a:rPr>
              <a:t>The RepSeeker algorithm first finds all elementary repeats of the input sequence S and then outputs the sorted list of repeats.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An element of the list of repeats is a pair, which represents the starting position and the ending position of a repeat copy in the input sequence. Hence, the problem of identifying elementary repeats can be converted into the problem of finding boundaries of repeats, the task of the RepSeeker algorithm is to check each position in the input sequence S and determine whether the position is a boundary of a repeat or not.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It is impractical to use the exhaustive algorithm to find elementary repeats because there are O(n2 ) substrings in S, and each substring of length m contains O(m2 ) substrings to be checked. So a suffix tree is constructed from the input sequence S to help count the frequencies</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ctrTitle"/>
          </p:nvPr>
        </p:nvSpPr>
        <p:spPr>
          <a:xfrm>
            <a:off x="191875" y="400525"/>
            <a:ext cx="85206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Algorithm steps.</a:t>
            </a:r>
            <a:endParaRPr/>
          </a:p>
        </p:txBody>
      </p:sp>
      <p:sp>
        <p:nvSpPr>
          <p:cNvPr id="77" name="Google Shape;77;p17"/>
          <p:cNvSpPr txBox="1"/>
          <p:nvPr>
            <p:ph idx="1" type="subTitle"/>
          </p:nvPr>
        </p:nvSpPr>
        <p:spPr>
          <a:xfrm>
            <a:off x="268900" y="1447675"/>
            <a:ext cx="8520600" cy="2675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AutoNum type="arabicPeriod"/>
            </a:pPr>
            <a:r>
              <a:rPr lang="en-GB">
                <a:solidFill>
                  <a:srgbClr val="FFFFFF"/>
                </a:solidFill>
              </a:rPr>
              <a:t>Compute the frequency of a substring in a sliding window.</a:t>
            </a:r>
            <a:endParaRPr>
              <a:solidFill>
                <a:srgbClr val="FFFFFF"/>
              </a:solidFill>
            </a:endParaRPr>
          </a:p>
          <a:p>
            <a:pPr indent="-406400" lvl="0" marL="457200" rtl="0" algn="l">
              <a:spcBef>
                <a:spcPts val="0"/>
              </a:spcBef>
              <a:spcAft>
                <a:spcPts val="0"/>
              </a:spcAft>
              <a:buClr>
                <a:srgbClr val="FFFFFF"/>
              </a:buClr>
              <a:buSzPts val="2800"/>
              <a:buAutoNum type="arabicPeriod"/>
            </a:pPr>
            <a:r>
              <a:rPr lang="en-GB">
                <a:solidFill>
                  <a:srgbClr val="FFFFFF"/>
                </a:solidFill>
              </a:rPr>
              <a:t>Finding the blocks with the same frequency</a:t>
            </a:r>
            <a:endParaRPr>
              <a:solidFill>
                <a:srgbClr val="FFFFFF"/>
              </a:solidFill>
            </a:endParaRPr>
          </a:p>
          <a:p>
            <a:pPr indent="-406400" lvl="0" marL="457200" rtl="0" algn="l">
              <a:spcBef>
                <a:spcPts val="0"/>
              </a:spcBef>
              <a:spcAft>
                <a:spcPts val="0"/>
              </a:spcAft>
              <a:buClr>
                <a:srgbClr val="FFFFFF"/>
              </a:buClr>
              <a:buSzPts val="2800"/>
              <a:buAutoNum type="arabicPeriod"/>
            </a:pPr>
            <a:r>
              <a:rPr lang="en-GB">
                <a:solidFill>
                  <a:srgbClr val="FFFFFF"/>
                </a:solidFill>
              </a:rPr>
              <a:t>Checking </a:t>
            </a:r>
            <a:r>
              <a:rPr lang="en-GB">
                <a:solidFill>
                  <a:srgbClr val="FFFFFF"/>
                </a:solidFill>
              </a:rPr>
              <a:t>sub repeats</a:t>
            </a:r>
            <a:endParaRPr>
              <a:solidFill>
                <a:srgbClr val="FFFFFF"/>
              </a:solidFill>
            </a:endParaRPr>
          </a:p>
          <a:p>
            <a:pPr indent="-406400" lvl="0" marL="457200" rtl="0" algn="l">
              <a:spcBef>
                <a:spcPts val="0"/>
              </a:spcBef>
              <a:spcAft>
                <a:spcPts val="0"/>
              </a:spcAft>
              <a:buClr>
                <a:srgbClr val="FFFFFF"/>
              </a:buClr>
              <a:buSzPts val="2800"/>
              <a:buAutoNum type="arabicPeriod"/>
            </a:pPr>
            <a:r>
              <a:rPr lang="en-GB">
                <a:solidFill>
                  <a:srgbClr val="FFFFFF"/>
                </a:solidFill>
              </a:rPr>
              <a:t>Extending repeats</a:t>
            </a:r>
            <a:endParaRPr>
              <a:solidFill>
                <a:srgbClr val="FFFFFF"/>
              </a:solidFill>
            </a:endParaRPr>
          </a:p>
          <a:p>
            <a:pPr indent="-406400" lvl="0" marL="457200" rtl="0" algn="l">
              <a:spcBef>
                <a:spcPts val="0"/>
              </a:spcBef>
              <a:spcAft>
                <a:spcPts val="0"/>
              </a:spcAft>
              <a:buClr>
                <a:srgbClr val="FFFFFF"/>
              </a:buClr>
              <a:buSzPts val="2800"/>
              <a:buAutoNum type="arabicPeriod"/>
            </a:pPr>
            <a:r>
              <a:rPr lang="en-GB">
                <a:solidFill>
                  <a:srgbClr val="FFFFFF"/>
                </a:solidFill>
              </a:rPr>
              <a:t>Classifying the repeats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ctrTitle"/>
          </p:nvPr>
        </p:nvSpPr>
        <p:spPr>
          <a:xfrm>
            <a:off x="311700" y="408850"/>
            <a:ext cx="8520600" cy="60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300"/>
              <a:t>Checking Sub-Repeats</a:t>
            </a:r>
            <a:endParaRPr sz="3300"/>
          </a:p>
        </p:txBody>
      </p:sp>
      <p:sp>
        <p:nvSpPr>
          <p:cNvPr id="83" name="Google Shape;83;p18"/>
          <p:cNvSpPr txBox="1"/>
          <p:nvPr>
            <p:ph idx="1" type="subTitle"/>
          </p:nvPr>
        </p:nvSpPr>
        <p:spPr>
          <a:xfrm>
            <a:off x="286350" y="1010350"/>
            <a:ext cx="8520600" cy="371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sz="1800">
                <a:solidFill>
                  <a:srgbClr val="FFFFFF"/>
                </a:solidFill>
              </a:rPr>
              <a:t>The goal of this step is to check whether the blocks derived from the first two steps contain non-sub-repeats L-length substrings or not. </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If a block contains a substring which is not a sub-repeat, it means that the block is not a repeat and we need to split it. </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Assume that a block D(i)</a:t>
            </a:r>
            <a:r>
              <a:rPr lang="en-GB" sz="1800">
                <a:solidFill>
                  <a:srgbClr val="FFFFFF"/>
                </a:solidFill>
              </a:rPr>
              <a:t> </a:t>
            </a:r>
            <a:r>
              <a:rPr lang="en-GB" sz="1800">
                <a:solidFill>
                  <a:srgbClr val="FFFFFF"/>
                </a:solidFill>
              </a:rPr>
              <a:t>= S[starting position,ending position] with a frequency k. And all substrings with length L in the block D i have the frequency m.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ctrTitle"/>
          </p:nvPr>
        </p:nvSpPr>
        <p:spPr>
          <a:xfrm>
            <a:off x="311700" y="395975"/>
            <a:ext cx="85206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Extending Repeats</a:t>
            </a:r>
            <a:endParaRPr sz="4200"/>
          </a:p>
        </p:txBody>
      </p:sp>
      <p:sp>
        <p:nvSpPr>
          <p:cNvPr id="89" name="Google Shape;89;p19"/>
          <p:cNvSpPr txBox="1"/>
          <p:nvPr>
            <p:ph idx="1" type="subTitle"/>
          </p:nvPr>
        </p:nvSpPr>
        <p:spPr>
          <a:xfrm>
            <a:off x="311700" y="1308125"/>
            <a:ext cx="8520600" cy="3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FFFFFF"/>
                </a:solidFill>
              </a:rPr>
              <a:t>I</a:t>
            </a:r>
            <a:r>
              <a:rPr lang="en-GB" sz="2000">
                <a:solidFill>
                  <a:srgbClr val="FFFFFF"/>
                </a:solidFill>
              </a:rPr>
              <a:t>n order to maximize the length of a repeat, we merge the overlapped repeats if the resulting repeats have a frequency at least Fm , the threshold of frequency. The repeats with the higher frequency are still left and the repeats with the lower frequency are extended.</a:t>
            </a:r>
            <a:endParaRPr sz="2000">
              <a:solidFill>
                <a:srgbClr val="FFFFFF"/>
              </a:solidFill>
            </a:endParaRPr>
          </a:p>
          <a:p>
            <a:pPr indent="0" lvl="0" marL="0" rtl="0" algn="l">
              <a:spcBef>
                <a:spcPts val="0"/>
              </a:spcBef>
              <a:spcAft>
                <a:spcPts val="0"/>
              </a:spcAft>
              <a:buNone/>
            </a:pPr>
            <a:r>
              <a:t/>
            </a:r>
            <a:endParaRPr sz="2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ctrTitle"/>
          </p:nvPr>
        </p:nvSpPr>
        <p:spPr>
          <a:xfrm>
            <a:off x="323350" y="330850"/>
            <a:ext cx="7971000" cy="13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 is a Suffix Tree</a:t>
            </a:r>
            <a:endParaRPr/>
          </a:p>
          <a:p>
            <a:pPr indent="0" lvl="0" marL="0" rtl="0" algn="ctr">
              <a:spcBef>
                <a:spcPts val="0"/>
              </a:spcBef>
              <a:spcAft>
                <a:spcPts val="0"/>
              </a:spcAft>
              <a:buNone/>
            </a:pPr>
            <a:r>
              <a:t/>
            </a:r>
            <a:endParaRPr/>
          </a:p>
        </p:txBody>
      </p:sp>
      <p:sp>
        <p:nvSpPr>
          <p:cNvPr id="95" name="Google Shape;95;p20"/>
          <p:cNvSpPr txBox="1"/>
          <p:nvPr>
            <p:ph idx="1" type="subTitle"/>
          </p:nvPr>
        </p:nvSpPr>
        <p:spPr>
          <a:xfrm>
            <a:off x="18750" y="1037850"/>
            <a:ext cx="9106500" cy="15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Suffix Tree is compressed trie of all the suffixes of a given string,</a:t>
            </a:r>
            <a:endParaRPr/>
          </a:p>
          <a:p>
            <a:pPr indent="0" lvl="0" marL="0" rtl="0" algn="l">
              <a:spcBef>
                <a:spcPts val="0"/>
              </a:spcBef>
              <a:spcAft>
                <a:spcPts val="0"/>
              </a:spcAft>
              <a:buNone/>
            </a:pPr>
            <a:r>
              <a:rPr lang="en-GB"/>
              <a:t>Example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t>      </a:t>
            </a:r>
            <a:endParaRPr/>
          </a:p>
        </p:txBody>
      </p:sp>
      <p:pic>
        <p:nvPicPr>
          <p:cNvPr id="96" name="Google Shape;96;p20"/>
          <p:cNvPicPr preferRelativeResize="0"/>
          <p:nvPr/>
        </p:nvPicPr>
        <p:blipFill>
          <a:blip r:embed="rId3">
            <a:alphaModFix/>
          </a:blip>
          <a:stretch>
            <a:fillRect/>
          </a:stretch>
        </p:blipFill>
        <p:spPr>
          <a:xfrm>
            <a:off x="4278698" y="1810600"/>
            <a:ext cx="4501575" cy="2821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ctrTitle"/>
          </p:nvPr>
        </p:nvSpPr>
        <p:spPr>
          <a:xfrm>
            <a:off x="253175" y="368650"/>
            <a:ext cx="8520600" cy="52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General Rules</a:t>
            </a:r>
            <a:endParaRPr/>
          </a:p>
        </p:txBody>
      </p:sp>
      <p:sp>
        <p:nvSpPr>
          <p:cNvPr id="102" name="Google Shape;102;p21"/>
          <p:cNvSpPr txBox="1"/>
          <p:nvPr>
            <p:ph idx="1" type="subTitle"/>
          </p:nvPr>
        </p:nvSpPr>
        <p:spPr>
          <a:xfrm>
            <a:off x="191375" y="894850"/>
            <a:ext cx="8644200" cy="40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FFFFFF"/>
                </a:solidFill>
              </a:rPr>
              <a:t>A suffix tree T for a m-character string S is a rooted directed tree with exactly m leaves numbered 1 to m. (Given that last string character is unique in string)</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368300" lvl="0" marL="457200" rtl="0" algn="l">
              <a:spcBef>
                <a:spcPts val="0"/>
              </a:spcBef>
              <a:spcAft>
                <a:spcPts val="0"/>
              </a:spcAft>
              <a:buClr>
                <a:srgbClr val="FFFFFF"/>
              </a:buClr>
              <a:buSzPts val="2200"/>
              <a:buChar char="●"/>
            </a:pPr>
            <a:r>
              <a:rPr lang="en-GB" sz="2200">
                <a:solidFill>
                  <a:srgbClr val="FFFFFF"/>
                </a:solidFill>
              </a:rPr>
              <a:t>Root can have zero, one or more children.</a:t>
            </a:r>
            <a:endParaRPr sz="2200">
              <a:solidFill>
                <a:srgbClr val="FFFFFF"/>
              </a:solidFill>
            </a:endParaRPr>
          </a:p>
          <a:p>
            <a:pPr indent="-368300" lvl="0" marL="457200" rtl="0" algn="l">
              <a:spcBef>
                <a:spcPts val="0"/>
              </a:spcBef>
              <a:spcAft>
                <a:spcPts val="0"/>
              </a:spcAft>
              <a:buClr>
                <a:srgbClr val="FFFFFF"/>
              </a:buClr>
              <a:buSzPts val="2200"/>
              <a:buChar char="●"/>
            </a:pPr>
            <a:r>
              <a:rPr lang="en-GB" sz="2200">
                <a:solidFill>
                  <a:srgbClr val="FFFFFF"/>
                </a:solidFill>
              </a:rPr>
              <a:t>Each internal node, other than the root, has at least two children.</a:t>
            </a:r>
            <a:endParaRPr sz="2200">
              <a:solidFill>
                <a:srgbClr val="FFFFFF"/>
              </a:solidFill>
            </a:endParaRPr>
          </a:p>
          <a:p>
            <a:pPr indent="-368300" lvl="0" marL="457200" rtl="0" algn="l">
              <a:spcBef>
                <a:spcPts val="0"/>
              </a:spcBef>
              <a:spcAft>
                <a:spcPts val="0"/>
              </a:spcAft>
              <a:buClr>
                <a:srgbClr val="FFFFFF"/>
              </a:buClr>
              <a:buSzPts val="2200"/>
              <a:buChar char="●"/>
            </a:pPr>
            <a:r>
              <a:rPr lang="en-GB" sz="2200">
                <a:solidFill>
                  <a:srgbClr val="FFFFFF"/>
                </a:solidFill>
              </a:rPr>
              <a:t>Each edge is labelled with a nonempty substring of S.</a:t>
            </a:r>
            <a:endParaRPr sz="2200">
              <a:solidFill>
                <a:srgbClr val="FFFFFF"/>
              </a:solidFill>
            </a:endParaRPr>
          </a:p>
          <a:p>
            <a:pPr indent="-368300" lvl="0" marL="457200" rtl="0" algn="l">
              <a:spcBef>
                <a:spcPts val="0"/>
              </a:spcBef>
              <a:spcAft>
                <a:spcPts val="0"/>
              </a:spcAft>
              <a:buClr>
                <a:srgbClr val="FFFFFF"/>
              </a:buClr>
              <a:buSzPts val="2200"/>
              <a:buChar char="●"/>
            </a:pPr>
            <a:r>
              <a:rPr lang="en-GB" sz="2200">
                <a:solidFill>
                  <a:srgbClr val="FFFFFF"/>
                </a:solidFill>
              </a:rPr>
              <a:t>No two edges coming out of same node can have edge-labels beginning with the same character.</a:t>
            </a:r>
            <a:endParaRPr sz="2200">
              <a:solidFill>
                <a:srgbClr val="FFFFFF"/>
              </a:solidFill>
            </a:endParaRPr>
          </a:p>
          <a:p>
            <a:pPr indent="0" lvl="0" marL="0" rtl="0" algn="l">
              <a:spcBef>
                <a:spcPts val="0"/>
              </a:spcBef>
              <a:spcAft>
                <a:spcPts val="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