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3/23/2022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protocol</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8888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Data Link Communication Protocol</a:t>
            </a:r>
          </a:p>
        </p:txBody>
      </p:sp>
      <p:sp>
        <p:nvSpPr>
          <p:cNvPr id="3" name="Content Placeholder 2"/>
          <p:cNvSpPr>
            <a:spLocks noGrp="1"/>
          </p:cNvSpPr>
          <p:nvPr>
            <p:ph idx="1"/>
          </p:nvPr>
        </p:nvSpPr>
        <p:spPr/>
        <p:txBody>
          <a:bodyPr/>
          <a:lstStyle/>
          <a:p>
            <a:r>
              <a:rPr lang="en-US" dirty="0">
                <a:solidFill>
                  <a:schemeClr val="tx1"/>
                </a:solidFill>
              </a:rPr>
              <a:t>The </a:t>
            </a:r>
            <a:r>
              <a:rPr lang="en-US" dirty="0" err="1">
                <a:solidFill>
                  <a:schemeClr val="tx1"/>
                </a:solidFill>
              </a:rPr>
              <a:t>IoT</a:t>
            </a:r>
            <a:r>
              <a:rPr lang="en-US" dirty="0">
                <a:solidFill>
                  <a:schemeClr val="tx1"/>
                </a:solidFill>
              </a:rPr>
              <a:t> Data Link communication protocol provides service to the Network Layer. There are various protocols and standard technologies specified by the different organization for data link protocols</a:t>
            </a:r>
            <a:r>
              <a:rPr lang="en-US" dirty="0" smtClean="0">
                <a:solidFill>
                  <a:schemeClr val="tx1"/>
                </a:solidFill>
              </a:rPr>
              <a:t>.</a:t>
            </a:r>
          </a:p>
          <a:p>
            <a:endParaRPr lang="en-US" dirty="0" smtClean="0">
              <a:solidFill>
                <a:schemeClr val="tx1"/>
              </a:solidFill>
            </a:endParaRPr>
          </a:p>
          <a:p>
            <a:r>
              <a:rPr lang="en-US" sz="4400" dirty="0">
                <a:solidFill>
                  <a:schemeClr val="tx1"/>
                </a:solidFill>
              </a:rPr>
              <a:t>Bluetooth</a:t>
            </a:r>
          </a:p>
          <a:p>
            <a:r>
              <a:rPr lang="en-US" dirty="0">
                <a:solidFill>
                  <a:schemeClr val="tx1"/>
                </a:solidFill>
              </a:rPr>
              <a:t>Bluetooth is a short-range wireless communication network over a radio frequency. Bluetooth is mostly integrated into smartphones and mobile devices. The Bluetooth communication network works within 2.4 ISM band frequencies with data rate up to 3Mbps.</a:t>
            </a:r>
          </a:p>
          <a:p>
            <a:endParaRPr lang="en-IN" dirty="0">
              <a:solidFill>
                <a:schemeClr val="tx1"/>
              </a:solidFill>
            </a:endParaRPr>
          </a:p>
        </p:txBody>
      </p:sp>
    </p:spTree>
    <p:extLst>
      <p:ext uri="{BB962C8B-B14F-4D97-AF65-F5344CB8AC3E}">
        <p14:creationId xmlns:p14="http://schemas.microsoft.com/office/powerpoint/2010/main" val="2793216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94" y="474453"/>
            <a:ext cx="10135977" cy="5621547"/>
          </a:xfrm>
        </p:spPr>
        <p:txBody>
          <a:bodyPr>
            <a:normAutofit lnSpcReduction="10000"/>
          </a:bodyPr>
          <a:lstStyle/>
          <a:p>
            <a:pPr marL="45720" indent="0">
              <a:buNone/>
            </a:pPr>
            <a:r>
              <a:rPr lang="en-US" sz="3500" b="1" baseline="-25000" dirty="0">
                <a:solidFill>
                  <a:schemeClr val="tx1"/>
                </a:solidFill>
              </a:rPr>
              <a:t>Properties of Bluetooth network</a:t>
            </a:r>
          </a:p>
          <a:p>
            <a:r>
              <a:rPr lang="en-US" sz="1900" b="1" dirty="0">
                <a:solidFill>
                  <a:schemeClr val="tx1"/>
                </a:solidFill>
              </a:rPr>
              <a:t>Standard:</a:t>
            </a:r>
            <a:r>
              <a:rPr lang="en-US" sz="1900" dirty="0">
                <a:solidFill>
                  <a:schemeClr val="tx1"/>
                </a:solidFill>
              </a:rPr>
              <a:t> Bluetooth 4.2</a:t>
            </a:r>
          </a:p>
          <a:p>
            <a:r>
              <a:rPr lang="en-US" sz="1900" b="1" dirty="0">
                <a:solidFill>
                  <a:schemeClr val="tx1"/>
                </a:solidFill>
              </a:rPr>
              <a:t>Frequency:</a:t>
            </a:r>
            <a:r>
              <a:rPr lang="en-US" sz="1900" dirty="0">
                <a:solidFill>
                  <a:schemeClr val="tx1"/>
                </a:solidFill>
              </a:rPr>
              <a:t> 2.4GHz</a:t>
            </a:r>
          </a:p>
          <a:p>
            <a:r>
              <a:rPr lang="en-US" sz="1900" b="1" dirty="0">
                <a:solidFill>
                  <a:schemeClr val="tx1"/>
                </a:solidFill>
              </a:rPr>
              <a:t>Range:</a:t>
            </a:r>
            <a:r>
              <a:rPr lang="en-US" sz="1900" dirty="0">
                <a:solidFill>
                  <a:schemeClr val="tx1"/>
                </a:solidFill>
              </a:rPr>
              <a:t> 50-150m</a:t>
            </a:r>
          </a:p>
          <a:p>
            <a:r>
              <a:rPr lang="en-US" sz="1900" b="1" dirty="0">
                <a:solidFill>
                  <a:schemeClr val="tx1"/>
                </a:solidFill>
              </a:rPr>
              <a:t>Data transfer rates:</a:t>
            </a:r>
            <a:r>
              <a:rPr lang="en-US" sz="1900" dirty="0">
                <a:solidFill>
                  <a:schemeClr val="tx1"/>
                </a:solidFill>
              </a:rPr>
              <a:t> 3Mbps</a:t>
            </a:r>
          </a:p>
          <a:p>
            <a:pPr marL="45720" indent="0">
              <a:buNone/>
            </a:pPr>
            <a:r>
              <a:rPr lang="en-US" sz="2600" b="1" dirty="0">
                <a:solidFill>
                  <a:schemeClr val="tx1"/>
                </a:solidFill>
              </a:rPr>
              <a:t>Advantages of Bluetooth network</a:t>
            </a:r>
          </a:p>
          <a:p>
            <a:r>
              <a:rPr lang="en-US" dirty="0">
                <a:solidFill>
                  <a:schemeClr val="tx1"/>
                </a:solidFill>
              </a:rPr>
              <a:t>It is wireless.</a:t>
            </a:r>
          </a:p>
          <a:p>
            <a:r>
              <a:rPr lang="en-US" dirty="0">
                <a:solidFill>
                  <a:schemeClr val="tx1"/>
                </a:solidFill>
              </a:rPr>
              <a:t>It is cheap.</a:t>
            </a:r>
          </a:p>
          <a:p>
            <a:r>
              <a:rPr lang="en-US" dirty="0">
                <a:solidFill>
                  <a:schemeClr val="tx1"/>
                </a:solidFill>
              </a:rPr>
              <a:t>It is easy to install.</a:t>
            </a:r>
          </a:p>
          <a:p>
            <a:pPr marL="45720" indent="0">
              <a:buNone/>
            </a:pPr>
            <a:endParaRPr lang="en-US" sz="2600" b="1" smtClean="0">
              <a:solidFill>
                <a:schemeClr val="tx1"/>
              </a:solidFill>
            </a:endParaRPr>
          </a:p>
          <a:p>
            <a:pPr marL="45720" indent="0">
              <a:buNone/>
            </a:pPr>
            <a:r>
              <a:rPr lang="en-US" sz="2600" b="1" smtClean="0">
                <a:solidFill>
                  <a:schemeClr val="tx1"/>
                </a:solidFill>
              </a:rPr>
              <a:t>Disadvantages </a:t>
            </a:r>
            <a:r>
              <a:rPr lang="en-US" sz="2600" b="1" dirty="0">
                <a:solidFill>
                  <a:schemeClr val="tx1"/>
                </a:solidFill>
              </a:rPr>
              <a:t>of Bluetooth network</a:t>
            </a:r>
          </a:p>
          <a:p>
            <a:r>
              <a:rPr lang="en-US" dirty="0">
                <a:solidFill>
                  <a:schemeClr val="tx1"/>
                </a:solidFill>
              </a:rPr>
              <a:t>It is a short-range communication network</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85510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chemeClr val="tx1"/>
                </a:solidFill>
              </a:rPr>
              <a:t>IoT</a:t>
            </a:r>
            <a:r>
              <a:rPr lang="en-IN" dirty="0">
                <a:solidFill>
                  <a:schemeClr val="tx1"/>
                </a:solidFill>
              </a:rPr>
              <a:t> Network Layer Protocols</a:t>
            </a:r>
          </a:p>
        </p:txBody>
      </p:sp>
      <p:sp>
        <p:nvSpPr>
          <p:cNvPr id="3" name="Content Placeholder 2"/>
          <p:cNvSpPr>
            <a:spLocks noGrp="1"/>
          </p:cNvSpPr>
          <p:nvPr>
            <p:ph idx="1"/>
          </p:nvPr>
        </p:nvSpPr>
        <p:spPr>
          <a:xfrm>
            <a:off x="1143000" y="2057400"/>
            <a:ext cx="9872871" cy="1151626"/>
          </a:xfrm>
        </p:spPr>
        <p:txBody>
          <a:bodyPr/>
          <a:lstStyle/>
          <a:p>
            <a:r>
              <a:rPr lang="en-US" smtClean="0">
                <a:solidFill>
                  <a:schemeClr val="tx1"/>
                </a:solidFill>
              </a:rPr>
              <a:t>The network layer is divided into two sublayers: routing layer which handles the transfer of packets from source to destination, and an encapsulation layer that forms the packets</a:t>
            </a:r>
            <a:endParaRPr lang="en-IN" dirty="0">
              <a:solidFill>
                <a:schemeClr val="tx1"/>
              </a:solidFill>
            </a:endParaRPr>
          </a:p>
        </p:txBody>
      </p:sp>
      <p:sp>
        <p:nvSpPr>
          <p:cNvPr id="4" name="Title 1"/>
          <p:cNvSpPr txBox="1">
            <a:spLocks/>
          </p:cNvSpPr>
          <p:nvPr/>
        </p:nvSpPr>
        <p:spPr>
          <a:xfrm>
            <a:off x="1140351" y="3022121"/>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solidFill>
                  <a:schemeClr val="tx1"/>
                </a:solidFill>
              </a:rPr>
              <a:t>RPL </a:t>
            </a:r>
            <a:r>
              <a:rPr lang="en-IN" dirty="0" smtClean="0">
                <a:solidFill>
                  <a:schemeClr val="tx1"/>
                </a:solidFill>
              </a:rPr>
              <a:t>Protocol</a:t>
            </a:r>
            <a:endParaRPr lang="en-IN" dirty="0">
              <a:solidFill>
                <a:schemeClr val="tx1"/>
              </a:solidFill>
            </a:endParaRPr>
          </a:p>
        </p:txBody>
      </p:sp>
      <p:sp>
        <p:nvSpPr>
          <p:cNvPr id="5" name="Content Placeholder 2"/>
          <p:cNvSpPr txBox="1">
            <a:spLocks/>
          </p:cNvSpPr>
          <p:nvPr/>
        </p:nvSpPr>
        <p:spPr>
          <a:xfrm>
            <a:off x="1140352" y="4011283"/>
            <a:ext cx="9772064" cy="2242868"/>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RPL</a:t>
            </a:r>
            <a:r>
              <a:rPr lang="en-US" dirty="0">
                <a:solidFill>
                  <a:schemeClr val="tx1"/>
                </a:solidFill>
              </a:rPr>
              <a:t> stands for </a:t>
            </a:r>
            <a:r>
              <a:rPr lang="en-US" i="1" dirty="0">
                <a:solidFill>
                  <a:schemeClr val="tx1"/>
                </a:solidFill>
              </a:rPr>
              <a:t>Routing Protocol for Low-Power and </a:t>
            </a:r>
            <a:r>
              <a:rPr lang="en-US" i="1" dirty="0" err="1">
                <a:solidFill>
                  <a:schemeClr val="tx1"/>
                </a:solidFill>
              </a:rPr>
              <a:t>Lossy</a:t>
            </a:r>
            <a:r>
              <a:rPr lang="en-US" i="1" dirty="0">
                <a:solidFill>
                  <a:schemeClr val="tx1"/>
                </a:solidFill>
              </a:rPr>
              <a:t> Network</a:t>
            </a:r>
            <a:r>
              <a:rPr lang="en-US" dirty="0">
                <a:solidFill>
                  <a:schemeClr val="tx1"/>
                </a:solidFill>
              </a:rPr>
              <a:t>. It is a distance-vector protocol that supports a </a:t>
            </a:r>
            <a:r>
              <a:rPr lang="en-US" dirty="0" err="1">
                <a:solidFill>
                  <a:schemeClr val="tx1"/>
                </a:solidFill>
              </a:rPr>
              <a:t>varity</a:t>
            </a:r>
            <a:r>
              <a:rPr lang="en-US" dirty="0">
                <a:solidFill>
                  <a:schemeClr val="tx1"/>
                </a:solidFill>
              </a:rPr>
              <a:t> of Data Link Protocols. RPL builds a </a:t>
            </a:r>
            <a:r>
              <a:rPr lang="en-US" b="1" dirty="0">
                <a:solidFill>
                  <a:schemeClr val="tx1"/>
                </a:solidFill>
              </a:rPr>
              <a:t>Destination Oriented Directed Acyclic Graph (DODAG)</a:t>
            </a:r>
            <a:r>
              <a:rPr lang="en-US" dirty="0">
                <a:solidFill>
                  <a:schemeClr val="tx1"/>
                </a:solidFill>
              </a:rPr>
              <a:t> which has only one route from each leaf node to the root. All the traffic in this DODAG is routed through the root. Initially, each node sends a DODAG Information Object (DIO) announcing them self as a root. This information travels in the network, and complete DODAG is gradually built. When a new node wants to join the network, it sends a DODAG Information Solicitation (DIS) request and root responds back with a DAO Acknowledgment (DAO-ACK) confirming the join.</a:t>
            </a:r>
            <a:endParaRPr lang="en-IN" dirty="0">
              <a:solidFill>
                <a:schemeClr val="tx1"/>
              </a:solidFill>
            </a:endParaRPr>
          </a:p>
        </p:txBody>
      </p:sp>
    </p:spTree>
    <p:extLst>
      <p:ext uri="{BB962C8B-B14F-4D97-AF65-F5344CB8AC3E}">
        <p14:creationId xmlns:p14="http://schemas.microsoft.com/office/powerpoint/2010/main" val="3079496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49" y="274464"/>
            <a:ext cx="9668549" cy="1226532"/>
          </a:xfrm>
        </p:spPr>
        <p:txBody>
          <a:bodyPr/>
          <a:lstStyle/>
          <a:p>
            <a:r>
              <a:rPr lang="en-IN" dirty="0">
                <a:solidFill>
                  <a:schemeClr val="tx1"/>
                </a:solidFill>
              </a:rPr>
              <a:t>CORPL Protocol</a:t>
            </a:r>
          </a:p>
        </p:txBody>
      </p:sp>
      <p:sp>
        <p:nvSpPr>
          <p:cNvPr id="3" name="Content Placeholder 2"/>
          <p:cNvSpPr>
            <a:spLocks noGrp="1"/>
          </p:cNvSpPr>
          <p:nvPr>
            <p:ph idx="1"/>
          </p:nvPr>
        </p:nvSpPr>
        <p:spPr>
          <a:xfrm>
            <a:off x="1140348" y="1259457"/>
            <a:ext cx="9875523" cy="2096218"/>
          </a:xfrm>
        </p:spPr>
        <p:txBody>
          <a:bodyPr>
            <a:normAutofit fontScale="92500"/>
          </a:bodyPr>
          <a:lstStyle/>
          <a:p>
            <a:r>
              <a:rPr lang="en-US" b="1" dirty="0">
                <a:solidFill>
                  <a:schemeClr val="tx1"/>
                </a:solidFill>
              </a:rPr>
              <a:t>CORPL protocol</a:t>
            </a:r>
            <a:r>
              <a:rPr lang="en-US" dirty="0">
                <a:solidFill>
                  <a:schemeClr val="tx1"/>
                </a:solidFill>
              </a:rPr>
              <a:t> is the extension of the </a:t>
            </a:r>
            <a:r>
              <a:rPr lang="en-US" b="1" dirty="0">
                <a:solidFill>
                  <a:schemeClr val="tx1"/>
                </a:solidFill>
              </a:rPr>
              <a:t>RPL protocol</a:t>
            </a:r>
            <a:r>
              <a:rPr lang="en-US" dirty="0">
                <a:solidFill>
                  <a:schemeClr val="tx1"/>
                </a:solidFill>
              </a:rPr>
              <a:t>, which is termed as </a:t>
            </a:r>
            <a:r>
              <a:rPr lang="en-US" b="1" dirty="0">
                <a:solidFill>
                  <a:schemeClr val="tx1"/>
                </a:solidFill>
              </a:rPr>
              <a:t>cognitive RPL</a:t>
            </a:r>
            <a:r>
              <a:rPr lang="en-US" dirty="0">
                <a:solidFill>
                  <a:schemeClr val="tx1"/>
                </a:solidFill>
              </a:rPr>
              <a:t>. This network protocol is designed for cognitive networks and uses DODAG topology. CORPL protocol makes two new modifications in the RPL protocol. It uses opportunistic forwarding to forward a packet between the nodes. Each node of CORPL protocol keeps the information of forwarding set rather than parents only maintaining it. Each node updates its changes to its neighbor using DIO messages. On the basis of this updated message, each node frequently updates its neighbor for constant forwarder set.</a:t>
            </a:r>
            <a:endParaRPr lang="en-IN" dirty="0">
              <a:solidFill>
                <a:schemeClr val="tx1"/>
              </a:solidFill>
            </a:endParaRPr>
          </a:p>
        </p:txBody>
      </p:sp>
      <p:sp>
        <p:nvSpPr>
          <p:cNvPr id="4" name="Title 1"/>
          <p:cNvSpPr txBox="1">
            <a:spLocks/>
          </p:cNvSpPr>
          <p:nvPr/>
        </p:nvSpPr>
        <p:spPr>
          <a:xfrm>
            <a:off x="1140351" y="3022121"/>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solidFill>
                  <a:schemeClr val="tx1"/>
                </a:solidFill>
              </a:rPr>
              <a:t>CARP Protocol</a:t>
            </a:r>
          </a:p>
        </p:txBody>
      </p:sp>
      <p:sp>
        <p:nvSpPr>
          <p:cNvPr id="5" name="Content Placeholder 2"/>
          <p:cNvSpPr txBox="1">
            <a:spLocks/>
          </p:cNvSpPr>
          <p:nvPr/>
        </p:nvSpPr>
        <p:spPr>
          <a:xfrm>
            <a:off x="1140352" y="4011283"/>
            <a:ext cx="9772064" cy="2242868"/>
          </a:xfrm>
          <a:prstGeom prst="rect">
            <a:avLst/>
          </a:prstGeom>
        </p:spPr>
        <p:txBody>
          <a:bodyPr vert="horz" lIns="91440" tIns="45720" rIns="91440" bIns="45720" rtlCol="0">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CARP (Channel-Aware Routing Protocol)</a:t>
            </a:r>
            <a:r>
              <a:rPr lang="en-US" dirty="0">
                <a:solidFill>
                  <a:schemeClr val="tx1"/>
                </a:solidFill>
              </a:rPr>
              <a:t> is a distributed routing protocol. It is designed for underwater communication. It has lightweight packets so that it can be used for Internet of Things (</a:t>
            </a:r>
            <a:r>
              <a:rPr lang="en-US" dirty="0" err="1">
                <a:solidFill>
                  <a:schemeClr val="tx1"/>
                </a:solidFill>
              </a:rPr>
              <a:t>IoT</a:t>
            </a:r>
            <a:r>
              <a:rPr lang="en-US" dirty="0">
                <a:solidFill>
                  <a:schemeClr val="tx1"/>
                </a:solidFill>
              </a:rPr>
              <a:t>). It performs two different functionalities: network initialization and data forwarding. CARP protocol does not support previously collected data. Hence, it is not beneficial for those </a:t>
            </a:r>
            <a:r>
              <a:rPr lang="en-US" dirty="0" err="1">
                <a:solidFill>
                  <a:schemeClr val="tx1"/>
                </a:solidFill>
              </a:rPr>
              <a:t>IoT</a:t>
            </a:r>
            <a:r>
              <a:rPr lang="en-US" dirty="0">
                <a:solidFill>
                  <a:schemeClr val="tx1"/>
                </a:solidFill>
              </a:rPr>
              <a:t> or other application where data is changed frequently. The upgradation of CARP is done in E-CARP which overcomes the limitation of CARP. The E-CARP allows the sink node to save previously received sensory data.</a:t>
            </a:r>
            <a:endParaRPr lang="en-IN" dirty="0">
              <a:solidFill>
                <a:schemeClr val="tx1"/>
              </a:solidFill>
            </a:endParaRPr>
          </a:p>
        </p:txBody>
      </p:sp>
    </p:spTree>
    <p:extLst>
      <p:ext uri="{BB962C8B-B14F-4D97-AF65-F5344CB8AC3E}">
        <p14:creationId xmlns:p14="http://schemas.microsoft.com/office/powerpoint/2010/main" val="416911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49" y="274464"/>
            <a:ext cx="9668549" cy="1226532"/>
          </a:xfrm>
        </p:spPr>
        <p:txBody>
          <a:bodyPr/>
          <a:lstStyle/>
          <a:p>
            <a:r>
              <a:rPr lang="en-US" dirty="0" smtClean="0">
                <a:solidFill>
                  <a:schemeClr val="tx1"/>
                </a:solidFill>
              </a:rPr>
              <a:t>Session </a:t>
            </a:r>
            <a:r>
              <a:rPr lang="en-US" dirty="0">
                <a:solidFill>
                  <a:schemeClr val="tx1"/>
                </a:solidFill>
              </a:rPr>
              <a:t>Layer Protocols</a:t>
            </a:r>
            <a:endParaRPr lang="en-US" dirty="0">
              <a:solidFill>
                <a:schemeClr val="tx1"/>
              </a:solidFill>
            </a:endParaRPr>
          </a:p>
        </p:txBody>
      </p:sp>
      <p:sp>
        <p:nvSpPr>
          <p:cNvPr id="3" name="Content Placeholder 2"/>
          <p:cNvSpPr>
            <a:spLocks noGrp="1"/>
          </p:cNvSpPr>
          <p:nvPr>
            <p:ph idx="1"/>
          </p:nvPr>
        </p:nvSpPr>
        <p:spPr>
          <a:xfrm>
            <a:off x="1140348" y="1259457"/>
            <a:ext cx="9875523" cy="1762664"/>
          </a:xfrm>
        </p:spPr>
        <p:txBody>
          <a:bodyPr>
            <a:normAutofit/>
          </a:bodyPr>
          <a:lstStyle/>
          <a:p>
            <a:pPr marL="45720" indent="0">
              <a:buNone/>
            </a:pPr>
            <a:r>
              <a:rPr lang="en-US" dirty="0">
                <a:solidFill>
                  <a:schemeClr val="tx1"/>
                </a:solidFill>
              </a:rPr>
              <a:t>The session layer protocols review standards and protocols for message passing. Different standardization organizations introduce the </a:t>
            </a:r>
            <a:r>
              <a:rPr lang="en-US" dirty="0" err="1">
                <a:solidFill>
                  <a:schemeClr val="tx1"/>
                </a:solidFill>
              </a:rPr>
              <a:t>IoT</a:t>
            </a:r>
            <a:r>
              <a:rPr lang="en-US" dirty="0">
                <a:solidFill>
                  <a:schemeClr val="tx1"/>
                </a:solidFill>
              </a:rPr>
              <a:t> session layer protocols. There are different types of session layer protocol available with different functionality and range. MQTT and </a:t>
            </a:r>
            <a:r>
              <a:rPr lang="en-US" dirty="0" err="1">
                <a:solidFill>
                  <a:schemeClr val="tx1"/>
                </a:solidFill>
              </a:rPr>
              <a:t>CoAP</a:t>
            </a:r>
            <a:r>
              <a:rPr lang="en-US" dirty="0">
                <a:solidFill>
                  <a:schemeClr val="tx1"/>
                </a:solidFill>
              </a:rPr>
              <a:t> provide these needs through small message sizes, message management, and lightweight message overhead.</a:t>
            </a:r>
          </a:p>
        </p:txBody>
      </p:sp>
      <p:sp>
        <p:nvSpPr>
          <p:cNvPr id="4" name="Title 1"/>
          <p:cNvSpPr txBox="1">
            <a:spLocks/>
          </p:cNvSpPr>
          <p:nvPr/>
        </p:nvSpPr>
        <p:spPr>
          <a:xfrm>
            <a:off x="1140351" y="3022121"/>
            <a:ext cx="9875520" cy="105731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solidFill>
                  <a:schemeClr val="tx1"/>
                </a:solidFill>
              </a:rPr>
              <a:t>MQTT (Message Queue Telemetry Transport)</a:t>
            </a:r>
          </a:p>
        </p:txBody>
      </p:sp>
      <p:sp>
        <p:nvSpPr>
          <p:cNvPr id="5" name="Content Placeholder 2"/>
          <p:cNvSpPr txBox="1">
            <a:spLocks/>
          </p:cNvSpPr>
          <p:nvPr/>
        </p:nvSpPr>
        <p:spPr>
          <a:xfrm>
            <a:off x="1140352" y="4011283"/>
            <a:ext cx="9772064" cy="224286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b="1" dirty="0">
                <a:solidFill>
                  <a:schemeClr val="tx1"/>
                </a:solidFill>
              </a:rPr>
              <a:t>MQTT (Message Queue Telemetry Transport)</a:t>
            </a:r>
            <a:r>
              <a:rPr lang="en-US" dirty="0">
                <a:solidFill>
                  <a:schemeClr val="tx1"/>
                </a:solidFill>
              </a:rPr>
              <a:t> is a messaging protocol which was introduced by IBM in 1999. It was initially built for monitoring sensor node and faraway tracking in </a:t>
            </a:r>
            <a:r>
              <a:rPr lang="en-US" dirty="0" err="1">
                <a:solidFill>
                  <a:schemeClr val="tx1"/>
                </a:solidFill>
              </a:rPr>
              <a:t>IoT</a:t>
            </a:r>
            <a:r>
              <a:rPr lang="en-US" dirty="0">
                <a:solidFill>
                  <a:schemeClr val="tx1"/>
                </a:solidFill>
              </a:rPr>
              <a:t>. Its suits are small, cheap, low-memory and low-power devices. MQTT provides embedded connectivity between applications and middleware in one side and another side it connects networks and </a:t>
            </a:r>
            <a:r>
              <a:rPr lang="en-US" dirty="0" smtClean="0">
                <a:solidFill>
                  <a:schemeClr val="tx1"/>
                </a:solidFill>
              </a:rPr>
              <a:t>communicators.</a:t>
            </a:r>
            <a:endParaRPr lang="en-IN" dirty="0">
              <a:solidFill>
                <a:schemeClr val="tx1"/>
              </a:solidFill>
            </a:endParaRPr>
          </a:p>
        </p:txBody>
      </p:sp>
    </p:spTree>
    <p:extLst>
      <p:ext uri="{BB962C8B-B14F-4D97-AF65-F5344CB8AC3E}">
        <p14:creationId xmlns:p14="http://schemas.microsoft.com/office/powerpoint/2010/main" val="123666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351" y="586596"/>
            <a:ext cx="9875520" cy="2435525"/>
          </a:xfrm>
        </p:spPr>
        <p:txBody>
          <a:bodyPr>
            <a:normAutofit lnSpcReduction="10000"/>
          </a:bodyPr>
          <a:lstStyle/>
          <a:p>
            <a:pPr marL="45720" indent="0">
              <a:buNone/>
            </a:pPr>
            <a:r>
              <a:rPr lang="en-US" dirty="0">
                <a:solidFill>
                  <a:schemeClr val="tx1"/>
                </a:solidFill>
              </a:rPr>
              <a:t>MQTT protocol is based on publish/subscribe architecture. The publish/subscribe architecture consists of three major components: publishers, subscribers, and a broker. According to </a:t>
            </a:r>
            <a:r>
              <a:rPr lang="en-US" dirty="0" err="1">
                <a:solidFill>
                  <a:schemeClr val="tx1"/>
                </a:solidFill>
              </a:rPr>
              <a:t>IoT</a:t>
            </a:r>
            <a:r>
              <a:rPr lang="en-US" dirty="0">
                <a:solidFill>
                  <a:schemeClr val="tx1"/>
                </a:solidFill>
              </a:rPr>
              <a:t> point of view, publishers are lightweight sensor devices that send their data to connected broker and goes back to sleep whenever possible. Subscribers are applications, which are interested in a certain topic or sensory data, so they are connected to brokers to be informed whenever new data are received. The broker receives the sensory data and filters them in different topics and sends them to subscribers according to interest in the topics.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455" y="3022121"/>
            <a:ext cx="6058469" cy="2988845"/>
          </a:xfrm>
          <a:prstGeom prst="rect">
            <a:avLst/>
          </a:prstGeom>
        </p:spPr>
      </p:pic>
    </p:spTree>
    <p:extLst>
      <p:ext uri="{BB962C8B-B14F-4D97-AF65-F5344CB8AC3E}">
        <p14:creationId xmlns:p14="http://schemas.microsoft.com/office/powerpoint/2010/main" val="55327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46340"/>
          </a:xfrm>
        </p:spPr>
        <p:txBody>
          <a:bodyPr>
            <a:normAutofit/>
          </a:bodyPr>
          <a:lstStyle/>
          <a:p>
            <a:r>
              <a:rPr lang="en-IN" sz="3200" dirty="0">
                <a:solidFill>
                  <a:schemeClr val="tx1"/>
                </a:solidFill>
              </a:rPr>
              <a:t>SMQTT (Secure Message Queue Telemetry Transport)</a:t>
            </a:r>
          </a:p>
        </p:txBody>
      </p:sp>
      <p:sp>
        <p:nvSpPr>
          <p:cNvPr id="3" name="Content Placeholder 2"/>
          <p:cNvSpPr>
            <a:spLocks noGrp="1"/>
          </p:cNvSpPr>
          <p:nvPr>
            <p:ph idx="1"/>
          </p:nvPr>
        </p:nvSpPr>
        <p:spPr>
          <a:xfrm>
            <a:off x="1143000" y="1216325"/>
            <a:ext cx="9872872" cy="4879675"/>
          </a:xfrm>
        </p:spPr>
        <p:txBody>
          <a:bodyPr/>
          <a:lstStyle/>
          <a:p>
            <a:r>
              <a:rPr lang="en-US" b="1" dirty="0">
                <a:solidFill>
                  <a:schemeClr val="tx1"/>
                </a:solidFill>
              </a:rPr>
              <a:t>SMQTT (Secure Message Queue Telemetry Transport)</a:t>
            </a:r>
            <a:r>
              <a:rPr lang="en-US" dirty="0">
                <a:solidFill>
                  <a:schemeClr val="tx1"/>
                </a:solidFill>
              </a:rPr>
              <a:t> is an extension of MQTT protocol which uses encryption based on lightweight attribute encryption. The main advantage of this encryption is that it has a broadcast encryption feature. In this features, one message is encrypted and delivered to multiple other nodes. The process of message transfer and receiving consists of four major stages</a:t>
            </a:r>
            <a:r>
              <a:rPr lang="en-US" dirty="0" smtClean="0">
                <a:solidFill>
                  <a:schemeClr val="tx1"/>
                </a:solidFill>
              </a:rPr>
              <a:t>:</a:t>
            </a:r>
          </a:p>
          <a:p>
            <a:endParaRPr lang="en-US" b="1" dirty="0" smtClean="0">
              <a:solidFill>
                <a:schemeClr val="tx1"/>
              </a:solidFill>
            </a:endParaRPr>
          </a:p>
          <a:p>
            <a:r>
              <a:rPr lang="en-US" b="1" dirty="0" smtClean="0">
                <a:solidFill>
                  <a:schemeClr val="tx1"/>
                </a:solidFill>
              </a:rPr>
              <a:t>Setup</a:t>
            </a:r>
            <a:r>
              <a:rPr lang="en-US" b="1" dirty="0">
                <a:solidFill>
                  <a:schemeClr val="tx1"/>
                </a:solidFill>
              </a:rPr>
              <a:t>:</a:t>
            </a:r>
            <a:r>
              <a:rPr lang="en-US" dirty="0">
                <a:solidFill>
                  <a:schemeClr val="tx1"/>
                </a:solidFill>
              </a:rPr>
              <a:t> In this phase, the publishers and subscribers register themselves to the broker and get a secret master key.</a:t>
            </a:r>
          </a:p>
          <a:p>
            <a:r>
              <a:rPr lang="en-US" b="1" dirty="0">
                <a:solidFill>
                  <a:schemeClr val="tx1"/>
                </a:solidFill>
              </a:rPr>
              <a:t>Encryption:</a:t>
            </a:r>
            <a:r>
              <a:rPr lang="en-US" dirty="0">
                <a:solidFill>
                  <a:schemeClr val="tx1"/>
                </a:solidFill>
              </a:rPr>
              <a:t> When the data is published to broker, it is encrypted by broker.</a:t>
            </a:r>
          </a:p>
          <a:p>
            <a:r>
              <a:rPr lang="en-US" b="1" dirty="0">
                <a:solidFill>
                  <a:schemeClr val="tx1"/>
                </a:solidFill>
              </a:rPr>
              <a:t>Publish:</a:t>
            </a:r>
            <a:r>
              <a:rPr lang="en-US" dirty="0">
                <a:solidFill>
                  <a:schemeClr val="tx1"/>
                </a:solidFill>
              </a:rPr>
              <a:t> The broker publishes the encrypted message to the subscribers.</a:t>
            </a:r>
          </a:p>
          <a:p>
            <a:r>
              <a:rPr lang="en-US" b="1" dirty="0">
                <a:solidFill>
                  <a:schemeClr val="tx1"/>
                </a:solidFill>
              </a:rPr>
              <a:t>Decryption:</a:t>
            </a:r>
            <a:r>
              <a:rPr lang="en-US" dirty="0">
                <a:solidFill>
                  <a:schemeClr val="tx1"/>
                </a:solidFill>
              </a:rPr>
              <a:t> Finally the received message is decrypted by subscribers with the same master key.</a:t>
            </a:r>
          </a:p>
          <a:p>
            <a:pPr marL="45720" indent="0">
              <a:buNone/>
            </a:pPr>
            <a:endParaRPr lang="en-IN" dirty="0">
              <a:solidFill>
                <a:schemeClr val="tx1"/>
              </a:solidFill>
            </a:endParaRPr>
          </a:p>
        </p:txBody>
      </p:sp>
    </p:spTree>
    <p:extLst>
      <p:ext uri="{BB962C8B-B14F-4D97-AF65-F5344CB8AC3E}">
        <p14:creationId xmlns:p14="http://schemas.microsoft.com/office/powerpoint/2010/main" val="3677637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DDS</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DDS </a:t>
            </a:r>
            <a:r>
              <a:rPr lang="en-US" b="1" dirty="0">
                <a:solidFill>
                  <a:schemeClr val="tx1"/>
                </a:solidFill>
              </a:rPr>
              <a:t>(Data Distribution Service)</a:t>
            </a:r>
            <a:r>
              <a:rPr lang="en-US" dirty="0">
                <a:solidFill>
                  <a:schemeClr val="tx1"/>
                </a:solidFill>
              </a:rPr>
              <a:t> is a middleware (sometimes called machine-to-machine (M2M)) communication protocol. It is implemented by the Object Management Group (OMG) standard for the real-time system with high speed and high-performance, scalable, dependable, and interoperable data exchange. This communication protocol is based on a publish-subscribe pattern for sending and receiving data, events, and commands among the nodes.</a:t>
            </a:r>
          </a:p>
          <a:p>
            <a:r>
              <a:rPr lang="en-US" dirty="0">
                <a:solidFill>
                  <a:schemeClr val="tx1"/>
                </a:solidFill>
              </a:rPr>
              <a:t>The DDS protocol has two main layers:</a:t>
            </a:r>
          </a:p>
          <a:p>
            <a:r>
              <a:rPr lang="en-US" b="1" dirty="0">
                <a:solidFill>
                  <a:schemeClr val="tx1"/>
                </a:solidFill>
              </a:rPr>
              <a:t>Data-Centric Publish-Subscribe (DCPS):</a:t>
            </a:r>
            <a:r>
              <a:rPr lang="en-US" dirty="0">
                <a:solidFill>
                  <a:schemeClr val="tx1"/>
                </a:solidFill>
              </a:rPr>
              <a:t> This layer delivers the information to subscribers.</a:t>
            </a:r>
          </a:p>
          <a:p>
            <a:r>
              <a:rPr lang="en-US" b="1" dirty="0">
                <a:solidFill>
                  <a:schemeClr val="tx1"/>
                </a:solidFill>
              </a:rPr>
              <a:t>Data-Local Reconstruction Layer (DLRL):</a:t>
            </a:r>
            <a:r>
              <a:rPr lang="en-US" dirty="0">
                <a:solidFill>
                  <a:schemeClr val="tx1"/>
                </a:solidFill>
              </a:rPr>
              <a:t> This layer provides an interface to DCPS functionalities, permitting the sharing of distributed data amongst </a:t>
            </a:r>
            <a:r>
              <a:rPr lang="en-US" dirty="0" err="1">
                <a:solidFill>
                  <a:schemeClr val="tx1"/>
                </a:solidFill>
              </a:rPr>
              <a:t>IoT</a:t>
            </a:r>
            <a:r>
              <a:rPr lang="en-US" dirty="0">
                <a:solidFill>
                  <a:schemeClr val="tx1"/>
                </a:solidFill>
              </a:rPr>
              <a:t> enabled objects.</a:t>
            </a:r>
          </a:p>
          <a:p>
            <a:endParaRPr lang="en-IN" dirty="0">
              <a:solidFill>
                <a:schemeClr val="tx1"/>
              </a:solidFill>
            </a:endParaRPr>
          </a:p>
        </p:txBody>
      </p:sp>
    </p:spTree>
    <p:extLst>
      <p:ext uri="{BB962C8B-B14F-4D97-AF65-F5344CB8AC3E}">
        <p14:creationId xmlns:p14="http://schemas.microsoft.com/office/powerpoint/2010/main" val="3207437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65</TotalTime>
  <Words>333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Corbel</vt:lpstr>
      <vt:lpstr>Basis</vt:lpstr>
      <vt:lpstr>Iot protocol</vt:lpstr>
      <vt:lpstr>Data Link Communication Protocol</vt:lpstr>
      <vt:lpstr>PowerPoint Presentation</vt:lpstr>
      <vt:lpstr>IoT Network Layer Protocols</vt:lpstr>
      <vt:lpstr>CORPL Protocol</vt:lpstr>
      <vt:lpstr>Session Layer Protocols</vt:lpstr>
      <vt:lpstr>PowerPoint Presentation</vt:lpstr>
      <vt:lpstr>SMQTT (Secure Message Queue Telemetry Transport)</vt:lpstr>
      <vt:lpstr>DDS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protocol</dc:title>
  <dc:creator>Microsoft account</dc:creator>
  <cp:lastModifiedBy>Microsoft account</cp:lastModifiedBy>
  <cp:revision>12</cp:revision>
  <dcterms:created xsi:type="dcterms:W3CDTF">2022-03-23T09:07:54Z</dcterms:created>
  <dcterms:modified xsi:type="dcterms:W3CDTF">2022-03-23T10:13:14Z</dcterms:modified>
</cp:coreProperties>
</file>