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6AF434-9E97-4199-B1C2-4A5CEF549BB9}"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318965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6AF434-9E97-4199-B1C2-4A5CEF549BB9}"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222453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6AF434-9E97-4199-B1C2-4A5CEF549BB9}"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140094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6AF434-9E97-4199-B1C2-4A5CEF549BB9}"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274691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6AF434-9E97-4199-B1C2-4A5CEF549BB9}"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239565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6AF434-9E97-4199-B1C2-4A5CEF549BB9}"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10339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6AF434-9E97-4199-B1C2-4A5CEF549BB9}"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383729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6AF434-9E97-4199-B1C2-4A5CEF549BB9}"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58376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AF434-9E97-4199-B1C2-4A5CEF549BB9}"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92220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AF434-9E97-4199-B1C2-4A5CEF549BB9}"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71328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AF434-9E97-4199-B1C2-4A5CEF549BB9}"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2841C-283E-4CE3-A363-F0374929834C}" type="slidenum">
              <a:rPr lang="en-IN" smtClean="0"/>
              <a:t>‹#›</a:t>
            </a:fld>
            <a:endParaRPr lang="en-IN"/>
          </a:p>
        </p:txBody>
      </p:sp>
    </p:spTree>
    <p:extLst>
      <p:ext uri="{BB962C8B-B14F-4D97-AF65-F5344CB8AC3E}">
        <p14:creationId xmlns:p14="http://schemas.microsoft.com/office/powerpoint/2010/main" val="3899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AF434-9E97-4199-B1C2-4A5CEF549BB9}" type="datetimeFigureOut">
              <a:rPr lang="en-IN" smtClean="0"/>
              <a:t>23-02-2022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2841C-283E-4CE3-A363-F0374929834C}" type="slidenum">
              <a:rPr lang="en-IN" smtClean="0"/>
              <a:t>‹#›</a:t>
            </a:fld>
            <a:endParaRPr lang="en-IN"/>
          </a:p>
        </p:txBody>
      </p:sp>
    </p:spTree>
    <p:extLst>
      <p:ext uri="{BB962C8B-B14F-4D97-AF65-F5344CB8AC3E}">
        <p14:creationId xmlns:p14="http://schemas.microsoft.com/office/powerpoint/2010/main" val="193760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92608"/>
            <a:ext cx="11247120" cy="713232"/>
          </a:xfrm>
        </p:spPr>
        <p:txBody>
          <a:bodyPr>
            <a:normAutofit fontScale="90000"/>
          </a:bodyPr>
          <a:lstStyle/>
          <a:p>
            <a:r>
              <a:rPr lang="en-IN" b="1" dirty="0" smtClean="0"/>
              <a:t>Arduino IDE</a:t>
            </a:r>
            <a:endParaRPr lang="en-IN" b="1" dirty="0"/>
          </a:p>
        </p:txBody>
      </p:sp>
      <p:sp>
        <p:nvSpPr>
          <p:cNvPr id="3" name="Subtitle 2"/>
          <p:cNvSpPr>
            <a:spLocks noGrp="1"/>
          </p:cNvSpPr>
          <p:nvPr>
            <p:ph type="subTitle" idx="1"/>
          </p:nvPr>
        </p:nvSpPr>
        <p:spPr>
          <a:xfrm>
            <a:off x="484632" y="1161288"/>
            <a:ext cx="3886200" cy="5321808"/>
          </a:xfrm>
        </p:spPr>
        <p:txBody>
          <a:bodyPr/>
          <a:lstStyle/>
          <a:p>
            <a:pPr marL="342900" indent="-342900" algn="l">
              <a:buFont typeface="Wingdings" panose="05000000000000000000" pitchFamily="2" charset="2"/>
              <a:buChar char="v"/>
            </a:pPr>
            <a:r>
              <a:rPr lang="en-US" dirty="0"/>
              <a:t>The Arduino IDE is an open-source software, which is used to write and upload code to the Arduino boards. The IDE application is suitable for different operating systems such as </a:t>
            </a:r>
            <a:r>
              <a:rPr lang="en-US" b="1" dirty="0"/>
              <a:t>Windows, Mac OS X, and Linux</a:t>
            </a:r>
            <a:r>
              <a:rPr lang="en-US" dirty="0"/>
              <a:t>. It supports the programming languages C and C</a:t>
            </a:r>
            <a:r>
              <a:rPr lang="en-US" dirty="0" smtClean="0"/>
              <a:t>++.  Here</a:t>
            </a:r>
            <a:r>
              <a:rPr lang="en-US" dirty="0"/>
              <a:t>, IDE stands for </a:t>
            </a:r>
            <a:r>
              <a:rPr lang="en-US" b="1" dirty="0"/>
              <a:t>Integrated Development Environment</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161288"/>
            <a:ext cx="6617589" cy="5419746"/>
          </a:xfrm>
          <a:prstGeom prst="rect">
            <a:avLst/>
          </a:prstGeom>
        </p:spPr>
      </p:pic>
    </p:spTree>
    <p:extLst>
      <p:ext uri="{BB962C8B-B14F-4D97-AF65-F5344CB8AC3E}">
        <p14:creationId xmlns:p14="http://schemas.microsoft.com/office/powerpoint/2010/main" val="246310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310896"/>
            <a:ext cx="11219688" cy="6181344"/>
          </a:xfrm>
        </p:spPr>
        <p:txBody>
          <a:bodyPr>
            <a:normAutofit lnSpcReduction="10000"/>
          </a:bodyPr>
          <a:lstStyle/>
          <a:p>
            <a:pPr>
              <a:buFont typeface="Wingdings" panose="05000000000000000000" pitchFamily="2" charset="2"/>
              <a:buChar char="Ø"/>
            </a:pPr>
            <a:r>
              <a:rPr lang="en-US" dirty="0"/>
              <a:t>We want to set the 12 pin number as the output pin.</a:t>
            </a:r>
          </a:p>
          <a:p>
            <a:pPr>
              <a:buFont typeface="Wingdings" panose="05000000000000000000" pitchFamily="2" charset="2"/>
              <a:buChar char="Ø"/>
            </a:pPr>
            <a:r>
              <a:rPr lang="en-US" dirty="0" err="1" smtClean="0"/>
              <a:t>pinMode</a:t>
            </a:r>
            <a:r>
              <a:rPr lang="en-US" dirty="0"/>
              <a:t> (12, OUTPUT</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v"/>
            </a:pPr>
            <a:r>
              <a:rPr lang="en-US" sz="4000" b="1" dirty="0" err="1" smtClean="0"/>
              <a:t>digitalWrite</a:t>
            </a:r>
            <a:r>
              <a:rPr lang="en-US" sz="4000" b="1" dirty="0" smtClean="0"/>
              <a:t>( )</a:t>
            </a:r>
          </a:p>
          <a:p>
            <a:pPr marL="0" indent="0">
              <a:lnSpc>
                <a:spcPct val="100000"/>
              </a:lnSpc>
              <a:buNone/>
            </a:pPr>
            <a:r>
              <a:rPr lang="en-US" sz="2400" dirty="0" smtClean="0"/>
              <a:t>The </a:t>
            </a:r>
            <a:r>
              <a:rPr lang="en-US" sz="2400" dirty="0" err="1"/>
              <a:t>digitalWrite</a:t>
            </a:r>
            <a:r>
              <a:rPr lang="en-US" sz="2400" dirty="0"/>
              <a:t> ( ) function is used to set the value of a pin as HIGH or LOW.</a:t>
            </a:r>
          </a:p>
          <a:p>
            <a:pPr marL="0" indent="0">
              <a:lnSpc>
                <a:spcPct val="100000"/>
              </a:lnSpc>
              <a:buNone/>
            </a:pPr>
            <a:r>
              <a:rPr lang="en-US" sz="2400" dirty="0"/>
              <a:t>Where,</a:t>
            </a:r>
          </a:p>
          <a:p>
            <a:pPr marL="0" indent="0">
              <a:lnSpc>
                <a:spcPct val="100000"/>
              </a:lnSpc>
              <a:buNone/>
            </a:pPr>
            <a:r>
              <a:rPr lang="en-US" sz="2400" b="1" dirty="0" smtClean="0"/>
              <a:t>	HIGH</a:t>
            </a:r>
            <a:r>
              <a:rPr lang="en-US" sz="2400" dirty="0"/>
              <a:t>: It sets the value of the voltage. For the 5V board, it will set the value of 5V, </a:t>
            </a:r>
            <a:r>
              <a:rPr lang="en-US" sz="2400" dirty="0" smtClean="0"/>
              <a:t>	while </a:t>
            </a:r>
            <a:r>
              <a:rPr lang="en-US" sz="2400" dirty="0"/>
              <a:t>for 3.3V, it will set the value of 3.3V.</a:t>
            </a:r>
          </a:p>
          <a:p>
            <a:pPr marL="0" indent="0">
              <a:lnSpc>
                <a:spcPct val="100000"/>
              </a:lnSpc>
              <a:buNone/>
            </a:pPr>
            <a:r>
              <a:rPr lang="en-US" sz="2400" b="1" dirty="0" smtClean="0"/>
              <a:t>	LOW</a:t>
            </a:r>
            <a:r>
              <a:rPr lang="en-US" sz="2400" dirty="0"/>
              <a:t>: It sets the value = 0 (GND).</a:t>
            </a:r>
          </a:p>
          <a:p>
            <a:pPr marL="0" indent="0">
              <a:lnSpc>
                <a:spcPct val="100000"/>
              </a:lnSpc>
              <a:buNone/>
            </a:pPr>
            <a:r>
              <a:rPr lang="en-US" sz="2400" dirty="0" smtClean="0"/>
              <a:t>	If </a:t>
            </a:r>
            <a:r>
              <a:rPr lang="en-US" sz="2400" dirty="0"/>
              <a:t>we do not set the </a:t>
            </a:r>
            <a:r>
              <a:rPr lang="en-US" sz="2400" dirty="0" err="1"/>
              <a:t>pinMode</a:t>
            </a:r>
            <a:r>
              <a:rPr lang="en-US" sz="2400" dirty="0"/>
              <a:t> as OUTPUT, the LED may light dim.</a:t>
            </a:r>
          </a:p>
          <a:p>
            <a:pPr>
              <a:lnSpc>
                <a:spcPct val="100000"/>
              </a:lnSpc>
              <a:buFont typeface="Wingdings" panose="05000000000000000000" pitchFamily="2" charset="2"/>
              <a:buChar char="Ø"/>
            </a:pPr>
            <a:r>
              <a:rPr lang="en-US" sz="2400" dirty="0"/>
              <a:t>The syntax is: </a:t>
            </a:r>
            <a:r>
              <a:rPr lang="en-US" sz="2400" b="1" dirty="0" err="1"/>
              <a:t>digitalWrite</a:t>
            </a:r>
            <a:r>
              <a:rPr lang="en-US" sz="2400" b="1" dirty="0"/>
              <a:t>( pin, value HIGH/LOW)</a:t>
            </a:r>
            <a:endParaRPr lang="en-US" sz="2400" dirty="0"/>
          </a:p>
          <a:p>
            <a:r>
              <a:rPr lang="en-IN" sz="2400" b="1" dirty="0"/>
              <a:t>Example:</a:t>
            </a:r>
            <a:endParaRPr lang="en-IN" sz="2400" dirty="0"/>
          </a:p>
          <a:p>
            <a:r>
              <a:rPr lang="en-IN" sz="2400" dirty="0" err="1"/>
              <a:t>digitalWrite</a:t>
            </a:r>
            <a:r>
              <a:rPr lang="en-IN" sz="2400" dirty="0"/>
              <a:t> (13, HIGH</a:t>
            </a:r>
            <a:r>
              <a:rPr lang="en-IN" sz="2400" dirty="0" smtClean="0"/>
              <a:t>);</a:t>
            </a:r>
            <a:endParaRPr lang="en-IN" sz="2400" dirty="0"/>
          </a:p>
        </p:txBody>
      </p:sp>
    </p:spTree>
    <p:extLst>
      <p:ext uri="{BB962C8B-B14F-4D97-AF65-F5344CB8AC3E}">
        <p14:creationId xmlns:p14="http://schemas.microsoft.com/office/powerpoint/2010/main" val="2469262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310896"/>
            <a:ext cx="11219688" cy="6181344"/>
          </a:xfrm>
        </p:spPr>
        <p:txBody>
          <a:bodyPr>
            <a:normAutofit/>
          </a:bodyPr>
          <a:lstStyle/>
          <a:p>
            <a:pPr>
              <a:buFont typeface="Wingdings" panose="05000000000000000000" pitchFamily="2" charset="2"/>
              <a:buChar char="Ø"/>
            </a:pPr>
            <a:r>
              <a:rPr lang="en-US" sz="2400" b="1" dirty="0"/>
              <a:t>difference between </a:t>
            </a:r>
            <a:r>
              <a:rPr lang="en-US" sz="2400" b="1" dirty="0" err="1"/>
              <a:t>digitalRead</a:t>
            </a:r>
            <a:r>
              <a:rPr lang="en-US" sz="2400" b="1" dirty="0"/>
              <a:t> () and </a:t>
            </a:r>
            <a:r>
              <a:rPr lang="en-US" sz="2400" b="1" dirty="0" err="1"/>
              <a:t>digitalWrite</a:t>
            </a:r>
            <a:r>
              <a:rPr lang="en-US" sz="2400" b="1" dirty="0"/>
              <a:t> </a:t>
            </a:r>
            <a:r>
              <a:rPr lang="en-US" sz="2400" b="1" dirty="0" smtClean="0"/>
              <a:t>():</a:t>
            </a:r>
            <a:endParaRPr lang="en-US" sz="2400" dirty="0"/>
          </a:p>
          <a:p>
            <a:pPr>
              <a:buFont typeface="Wingdings" panose="05000000000000000000" pitchFamily="2" charset="2"/>
              <a:buChar char="Ø"/>
            </a:pPr>
            <a:r>
              <a:rPr lang="en-US" sz="2400" dirty="0"/>
              <a:t>The </a:t>
            </a:r>
            <a:r>
              <a:rPr lang="en-US" sz="2400" dirty="0" err="1"/>
              <a:t>digitalRead</a:t>
            </a:r>
            <a:r>
              <a:rPr lang="en-US" sz="2400" dirty="0"/>
              <a:t> () function will read the HIGH/LOW value from the digital pin, and the </a:t>
            </a:r>
            <a:r>
              <a:rPr lang="en-US" sz="2400" dirty="0" err="1"/>
              <a:t>digitalWrite</a:t>
            </a:r>
            <a:r>
              <a:rPr lang="en-US" sz="2400" dirty="0"/>
              <a:t> () function is used to set the HIGH/LOW value of the digital pin</a:t>
            </a:r>
            <a:r>
              <a:rPr lang="en-US" sz="2400" dirty="0" smtClean="0"/>
              <a:t>.</a:t>
            </a:r>
          </a:p>
          <a:p>
            <a:pPr>
              <a:buFont typeface="Wingdings" panose="05000000000000000000" pitchFamily="2" charset="2"/>
              <a:buChar char="Ø"/>
            </a:pPr>
            <a:endParaRPr lang="en-US" sz="2400" dirty="0"/>
          </a:p>
          <a:p>
            <a:pPr algn="ctr">
              <a:buFont typeface="Wingdings" panose="05000000000000000000" pitchFamily="2" charset="2"/>
              <a:buChar char="Ø"/>
            </a:pPr>
            <a:r>
              <a:rPr lang="en-IN" b="1" dirty="0" smtClean="0"/>
              <a:t>FLOW CHARTS</a:t>
            </a:r>
          </a:p>
          <a:p>
            <a:pPr>
              <a:buFont typeface="Wingdings" panose="05000000000000000000" pitchFamily="2" charset="2"/>
              <a:buChar char="Ø"/>
            </a:pP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784" y="2566416"/>
            <a:ext cx="2057400" cy="3810000"/>
          </a:xfrm>
          <a:prstGeom prst="rect">
            <a:avLst/>
          </a:prstGeom>
        </p:spPr>
      </p:pic>
    </p:spTree>
    <p:extLst>
      <p:ext uri="{BB962C8B-B14F-4D97-AF65-F5344CB8AC3E}">
        <p14:creationId xmlns:p14="http://schemas.microsoft.com/office/powerpoint/2010/main" val="23958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310896"/>
            <a:ext cx="11219688" cy="6181344"/>
          </a:xfrm>
        </p:spPr>
        <p:txBody>
          <a:bodyPr>
            <a:normAutofit lnSpcReduction="10000"/>
          </a:bodyPr>
          <a:lstStyle/>
          <a:p>
            <a:pPr marL="0" indent="0" algn="ctr">
              <a:buNone/>
            </a:pPr>
            <a:r>
              <a:rPr lang="en-IN" sz="3200" b="1" dirty="0"/>
              <a:t>Serial </a:t>
            </a:r>
            <a:r>
              <a:rPr lang="en-IN" sz="3200" b="1" dirty="0" smtClean="0"/>
              <a:t>Communication</a:t>
            </a:r>
          </a:p>
          <a:p>
            <a:r>
              <a:rPr lang="en-IN" sz="3000" b="1" dirty="0" err="1"/>
              <a:t>Serial.begin</a:t>
            </a:r>
            <a:r>
              <a:rPr lang="en-IN" sz="3000" b="1" dirty="0" smtClean="0"/>
              <a:t>()</a:t>
            </a:r>
          </a:p>
          <a:p>
            <a:pPr marL="457200" indent="-457200">
              <a:buFont typeface="+mj-lt"/>
              <a:buAutoNum type="alphaLcParenR"/>
            </a:pPr>
            <a:r>
              <a:rPr lang="en-US" sz="2200" dirty="0"/>
              <a:t>The serial communication is a simple scheme that uses the </a:t>
            </a:r>
            <a:r>
              <a:rPr lang="en-US" sz="2200" b="1" dirty="0"/>
              <a:t>UART</a:t>
            </a:r>
            <a:r>
              <a:rPr lang="en-US" sz="2200" dirty="0"/>
              <a:t> (Universal Asynchronous Receiver/Transmitter) on the Microcontroller. It uses,</a:t>
            </a:r>
          </a:p>
          <a:p>
            <a:pPr marL="971550" lvl="1" indent="-514350">
              <a:buFont typeface="+mj-lt"/>
              <a:buAutoNum type="romanLcPeriod"/>
            </a:pPr>
            <a:r>
              <a:rPr lang="en-US" sz="1900" b="1" dirty="0"/>
              <a:t>5V for logic 1 (high)</a:t>
            </a:r>
            <a:endParaRPr lang="en-US" sz="1900" dirty="0"/>
          </a:p>
          <a:p>
            <a:pPr marL="914400" lvl="1" indent="-457200">
              <a:buFont typeface="+mj-lt"/>
              <a:buAutoNum type="romanLcPeriod"/>
            </a:pPr>
            <a:r>
              <a:rPr lang="en-US" sz="1900" b="1" dirty="0"/>
              <a:t>0V for logic 0 (low)</a:t>
            </a:r>
            <a:endParaRPr lang="en-US" sz="1900" dirty="0"/>
          </a:p>
          <a:p>
            <a:pPr marL="457200" indent="-457200">
              <a:buFont typeface="+mj-lt"/>
              <a:buAutoNum type="alphaLcParenR"/>
            </a:pPr>
            <a:r>
              <a:rPr lang="en-US" sz="2200" dirty="0"/>
              <a:t>For a 3.3V board, it uses</a:t>
            </a:r>
          </a:p>
          <a:p>
            <a:pPr marL="971550" lvl="1" indent="-514350">
              <a:buFont typeface="+mj-lt"/>
              <a:buAutoNum type="romanLcPeriod"/>
            </a:pPr>
            <a:r>
              <a:rPr lang="en-US" sz="1900" b="1" dirty="0"/>
              <a:t>3V for logic 1 (high)</a:t>
            </a:r>
            <a:endParaRPr lang="en-US" sz="1900" dirty="0"/>
          </a:p>
          <a:p>
            <a:pPr marL="914400" lvl="1" indent="-457200">
              <a:buFont typeface="+mj-lt"/>
              <a:buAutoNum type="romanLcPeriod"/>
            </a:pPr>
            <a:r>
              <a:rPr lang="en-US" sz="1900" b="1" dirty="0"/>
              <a:t>0V for logic 0 (low)</a:t>
            </a:r>
            <a:endParaRPr lang="en-US" sz="1900" dirty="0"/>
          </a:p>
          <a:p>
            <a:pPr marL="457200" indent="-457200">
              <a:buFont typeface="+mj-lt"/>
              <a:buAutoNum type="alphaLcParenR"/>
            </a:pPr>
            <a:r>
              <a:rPr lang="en-US" sz="2200" dirty="0"/>
              <a:t>Every message sent on the UART is in the form of 8 bits or 1 byte, where </a:t>
            </a:r>
            <a:r>
              <a:rPr lang="en-US" sz="2200" b="1" dirty="0"/>
              <a:t>1 byte = 8 </a:t>
            </a:r>
            <a:r>
              <a:rPr lang="en-US" sz="2200" b="1" dirty="0" smtClean="0"/>
              <a:t>bits.</a:t>
            </a:r>
            <a:endParaRPr lang="en-US" sz="2200" dirty="0"/>
          </a:p>
          <a:p>
            <a:pPr marL="457200" indent="-457200">
              <a:buFont typeface="+mj-lt"/>
              <a:buAutoNum type="alphaLcParenR"/>
            </a:pPr>
            <a:r>
              <a:rPr lang="en-US" sz="2200" dirty="0" smtClean="0"/>
              <a:t>The </a:t>
            </a:r>
            <a:r>
              <a:rPr lang="en-US" sz="2200" dirty="0" err="1" smtClean="0"/>
              <a:t>serial.begin</a:t>
            </a:r>
            <a:r>
              <a:rPr lang="en-US" sz="2200" dirty="0" smtClean="0"/>
              <a:t>( ) sets the baud rate for serial data communication. The baud rate signifies the data rate in bits per second.</a:t>
            </a:r>
          </a:p>
          <a:p>
            <a:pPr marL="457200" indent="-457200">
              <a:buFont typeface="+mj-lt"/>
              <a:buAutoNum type="alphaLcParenR"/>
            </a:pPr>
            <a:r>
              <a:rPr lang="en-US" sz="2200" dirty="0" smtClean="0"/>
              <a:t>The default baud rate in Arduino is 9600 bps (bits per second). We can specify other baud rates as well, such as 4800, 14400, 38400, 28800, etc.</a:t>
            </a:r>
          </a:p>
          <a:p>
            <a:pPr marL="457200" indent="-457200">
              <a:buFont typeface="+mj-lt"/>
              <a:buAutoNum type="alphaLcParenR"/>
            </a:pPr>
            <a:r>
              <a:rPr lang="en-US" sz="2200" dirty="0" smtClean="0"/>
              <a:t>The </a:t>
            </a:r>
            <a:r>
              <a:rPr lang="en-US" sz="2200" dirty="0" err="1" smtClean="0"/>
              <a:t>Serial.begin</a:t>
            </a:r>
            <a:r>
              <a:rPr lang="en-US" sz="2200" dirty="0" smtClean="0"/>
              <a:t>( ) is declared in two formats, which are shown below:</a:t>
            </a:r>
          </a:p>
          <a:p>
            <a:pPr marL="1028700" lvl="1" indent="-571500">
              <a:buFont typeface="+mj-lt"/>
              <a:buAutoNum type="romanLcPeriod"/>
            </a:pPr>
            <a:r>
              <a:rPr lang="en-US" sz="2000" b="1" dirty="0" smtClean="0"/>
              <a:t>begin( speed )</a:t>
            </a:r>
          </a:p>
          <a:p>
            <a:pPr marL="1028700" lvl="1" indent="-571500">
              <a:buFont typeface="+mj-lt"/>
              <a:buAutoNum type="romanLcPeriod"/>
            </a:pPr>
            <a:r>
              <a:rPr lang="en-US" sz="2000" b="1" dirty="0" smtClean="0"/>
              <a:t>begin( speed, </a:t>
            </a:r>
            <a:r>
              <a:rPr lang="en-US" sz="2000" b="1" dirty="0" err="1" smtClean="0"/>
              <a:t>config</a:t>
            </a:r>
            <a:r>
              <a:rPr lang="en-US" sz="2000" b="1" dirty="0" smtClean="0"/>
              <a:t>)   </a:t>
            </a:r>
            <a:r>
              <a:rPr lang="en-US" sz="2200" b="1" dirty="0" smtClean="0"/>
              <a:t>{</a:t>
            </a:r>
            <a:r>
              <a:rPr lang="en-US" sz="2000" b="1" dirty="0" err="1"/>
              <a:t>config</a:t>
            </a:r>
            <a:r>
              <a:rPr lang="en-US" sz="2000" dirty="0"/>
              <a:t>: It sets the stop, parity, and data bits.</a:t>
            </a:r>
            <a:r>
              <a:rPr lang="en-US" sz="2200" b="1" dirty="0" smtClean="0"/>
              <a:t>}</a:t>
            </a:r>
            <a:endParaRPr lang="en-IN" sz="2200" b="1" dirty="0"/>
          </a:p>
        </p:txBody>
      </p:sp>
    </p:spTree>
    <p:extLst>
      <p:ext uri="{BB962C8B-B14F-4D97-AF65-F5344CB8AC3E}">
        <p14:creationId xmlns:p14="http://schemas.microsoft.com/office/powerpoint/2010/main" val="2167957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632" y="1161288"/>
            <a:ext cx="4425696" cy="5321808"/>
          </a:xfrm>
        </p:spPr>
        <p:txBody>
          <a:bodyPr/>
          <a:lstStyle/>
          <a:p>
            <a:r>
              <a:rPr lang="en-US" sz="3600" b="1" dirty="0"/>
              <a:t>Include Library</a:t>
            </a:r>
            <a:endParaRPr lang="en-US" sz="3600" dirty="0"/>
          </a:p>
          <a:p>
            <a:endParaRPr lang="en-US" dirty="0" smtClean="0"/>
          </a:p>
          <a:p>
            <a:endParaRPr lang="en-US" dirty="0"/>
          </a:p>
          <a:p>
            <a:pPr marL="342900" indent="-342900">
              <a:buFont typeface="Wingdings" panose="05000000000000000000" pitchFamily="2" charset="2"/>
              <a:buChar char="v"/>
            </a:pPr>
            <a:r>
              <a:rPr lang="en-US" dirty="0" smtClean="0"/>
              <a:t>Include </a:t>
            </a:r>
            <a:r>
              <a:rPr lang="en-US" dirty="0"/>
              <a:t>Library includes various Arduino libraries. The libraries are inserted into our code at the beginning of the code starting with the #. We can also import the libraries from .zip file.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356" y="1577911"/>
            <a:ext cx="5754035" cy="4073081"/>
          </a:xfrm>
          <a:prstGeom prst="rect">
            <a:avLst/>
          </a:prstGeom>
        </p:spPr>
      </p:pic>
    </p:spTree>
    <p:extLst>
      <p:ext uri="{BB962C8B-B14F-4D97-AF65-F5344CB8AC3E}">
        <p14:creationId xmlns:p14="http://schemas.microsoft.com/office/powerpoint/2010/main" val="276189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92608"/>
            <a:ext cx="11247120" cy="713232"/>
          </a:xfrm>
        </p:spPr>
        <p:txBody>
          <a:bodyPr>
            <a:normAutofit fontScale="90000"/>
          </a:bodyPr>
          <a:lstStyle/>
          <a:p>
            <a:r>
              <a:rPr lang="en-IN" b="1" dirty="0"/>
              <a:t>Arduino Kit</a:t>
            </a:r>
          </a:p>
        </p:txBody>
      </p:sp>
      <p:sp>
        <p:nvSpPr>
          <p:cNvPr id="3" name="Subtitle 2"/>
          <p:cNvSpPr>
            <a:spLocks noGrp="1"/>
          </p:cNvSpPr>
          <p:nvPr>
            <p:ph type="subTitle" idx="1"/>
          </p:nvPr>
        </p:nvSpPr>
        <p:spPr>
          <a:xfrm>
            <a:off x="484632" y="1161288"/>
            <a:ext cx="6510528" cy="5532120"/>
          </a:xfrm>
        </p:spPr>
        <p:txBody>
          <a:bodyPr>
            <a:noAutofit/>
          </a:bodyPr>
          <a:lstStyle/>
          <a:p>
            <a:pPr>
              <a:lnSpc>
                <a:spcPct val="100000"/>
              </a:lnSpc>
            </a:pPr>
            <a:r>
              <a:rPr lang="en-US" sz="2000" dirty="0"/>
              <a:t>The components in the Starter kit are listed below</a:t>
            </a:r>
            <a:r>
              <a:rPr lang="en-US" sz="2000" dirty="0" smtClean="0"/>
              <a:t>:</a:t>
            </a:r>
            <a:endParaRPr lang="en-IN" sz="2000" dirty="0" smtClean="0"/>
          </a:p>
          <a:p>
            <a:pPr algn="l">
              <a:lnSpc>
                <a:spcPct val="150000"/>
              </a:lnSpc>
            </a:pPr>
            <a:r>
              <a:rPr lang="en-IN" sz="2000" dirty="0" smtClean="0"/>
              <a:t>1)Arduino </a:t>
            </a:r>
            <a:r>
              <a:rPr lang="en-IN" sz="2000" dirty="0"/>
              <a:t>UNO </a:t>
            </a:r>
            <a:r>
              <a:rPr lang="en-IN" sz="2000" dirty="0" smtClean="0"/>
              <a:t>board,		  2) Breadboar</a:t>
            </a:r>
            <a:r>
              <a:rPr lang="en-IN" sz="2000" dirty="0"/>
              <a:t>d</a:t>
            </a:r>
            <a:r>
              <a:rPr lang="en-IN" sz="2000" dirty="0" smtClean="0"/>
              <a:t>                  </a:t>
            </a:r>
            <a:r>
              <a:rPr lang="en-US" sz="2000" dirty="0" smtClean="0"/>
              <a:t>3) </a:t>
            </a:r>
            <a:r>
              <a:rPr lang="en-IN" sz="2000" dirty="0"/>
              <a:t>LED </a:t>
            </a:r>
            <a:r>
              <a:rPr lang="en-IN" sz="2000" dirty="0" smtClean="0"/>
              <a:t>,                      		  4) </a:t>
            </a:r>
            <a:r>
              <a:rPr lang="en-IN" sz="2000" dirty="0"/>
              <a:t>LCD </a:t>
            </a:r>
            <a:r>
              <a:rPr lang="en-IN" sz="2000" dirty="0" smtClean="0"/>
              <a:t>Alphanumeric     5) </a:t>
            </a:r>
            <a:r>
              <a:rPr lang="en-IN" sz="2000" dirty="0"/>
              <a:t>Solid core </a:t>
            </a:r>
            <a:r>
              <a:rPr lang="en-IN" sz="2000" dirty="0" smtClean="0"/>
              <a:t>jumper wires,          	  6) </a:t>
            </a:r>
            <a:r>
              <a:rPr lang="en-IN" sz="2000" dirty="0"/>
              <a:t>9V </a:t>
            </a:r>
            <a:r>
              <a:rPr lang="en-IN" sz="2000" dirty="0" smtClean="0"/>
              <a:t>Battery	            7) Resistors, 		                  8)</a:t>
            </a:r>
            <a:r>
              <a:rPr lang="en-US" sz="2000" dirty="0" smtClean="0"/>
              <a:t> </a:t>
            </a:r>
            <a:r>
              <a:rPr lang="en-US" sz="2000" dirty="0"/>
              <a:t>Small DC </a:t>
            </a:r>
            <a:r>
              <a:rPr lang="en-US" sz="2000" dirty="0" smtClean="0"/>
              <a:t>Motor 6/9V 9) </a:t>
            </a:r>
            <a:r>
              <a:rPr lang="en-IN" sz="2000" dirty="0" smtClean="0"/>
              <a:t>Diodes,			10)Capacitors </a:t>
            </a:r>
            <a:r>
              <a:rPr lang="en-IN" sz="2000" dirty="0"/>
              <a:t>of </a:t>
            </a:r>
            <a:r>
              <a:rPr lang="en-IN" sz="2000" dirty="0" smtClean="0"/>
              <a:t>100uF 11) </a:t>
            </a:r>
            <a:r>
              <a:rPr lang="en-IN" sz="2000" dirty="0" err="1" smtClean="0"/>
              <a:t>Opto</a:t>
            </a:r>
            <a:r>
              <a:rPr lang="en-IN" sz="2000" dirty="0" smtClean="0"/>
              <a:t>-couplers, 		12) </a:t>
            </a:r>
            <a:r>
              <a:rPr lang="en-IN" sz="2000" dirty="0"/>
              <a:t>Small servo </a:t>
            </a:r>
            <a:r>
              <a:rPr lang="en-IN" sz="2000" dirty="0" smtClean="0"/>
              <a:t>motor  </a:t>
            </a:r>
            <a:r>
              <a:rPr lang="en-US" sz="2000" dirty="0" smtClean="0"/>
              <a:t>13)</a:t>
            </a:r>
            <a:r>
              <a:rPr lang="en-IN" sz="2000" dirty="0" smtClean="0"/>
              <a:t> </a:t>
            </a:r>
            <a:r>
              <a:rPr lang="en-IN" sz="2000" dirty="0"/>
              <a:t>Piezo </a:t>
            </a:r>
            <a:r>
              <a:rPr lang="en-IN" sz="2000" dirty="0" smtClean="0"/>
              <a:t>Capsule, 		14) </a:t>
            </a:r>
            <a:r>
              <a:rPr lang="en-IN" sz="2000" dirty="0"/>
              <a:t>Push </a:t>
            </a:r>
            <a:r>
              <a:rPr lang="en-IN" sz="2000" dirty="0" smtClean="0"/>
              <a:t>Buttons     15)Tilt Sensor, 			16)Potentiometer 17)Phototransistor, 		18)Temperature Sensor 19) </a:t>
            </a:r>
            <a:r>
              <a:rPr lang="en-IN" sz="2000" dirty="0"/>
              <a:t>MOSFET </a:t>
            </a:r>
            <a:r>
              <a:rPr lang="en-IN" sz="2000" dirty="0" smtClean="0"/>
              <a:t>Transistors, 		20)H-bridge </a:t>
            </a:r>
            <a:r>
              <a:rPr lang="en-IN" sz="2000" dirty="0"/>
              <a:t>Motor </a:t>
            </a:r>
            <a:r>
              <a:rPr lang="en-IN" sz="2000" dirty="0" smtClean="0"/>
              <a:t>Driver</a:t>
            </a:r>
            <a:endParaRPr lang="en-IN" sz="2000" dirty="0"/>
          </a:p>
          <a:p>
            <a:pPr algn="l"/>
            <a:endParaRPr lang="en-IN"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89" y="1865376"/>
            <a:ext cx="5193792" cy="3794760"/>
          </a:xfrm>
          <a:prstGeom prst="rect">
            <a:avLst/>
          </a:prstGeom>
        </p:spPr>
      </p:pic>
    </p:spTree>
    <p:extLst>
      <p:ext uri="{BB962C8B-B14F-4D97-AF65-F5344CB8AC3E}">
        <p14:creationId xmlns:p14="http://schemas.microsoft.com/office/powerpoint/2010/main" val="123150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92608"/>
            <a:ext cx="11247120" cy="713232"/>
          </a:xfrm>
        </p:spPr>
        <p:txBody>
          <a:bodyPr>
            <a:normAutofit fontScale="90000"/>
          </a:bodyPr>
          <a:lstStyle/>
          <a:p>
            <a:r>
              <a:rPr lang="en-IN" b="1" dirty="0" err="1" smtClean="0"/>
              <a:t>Opto</a:t>
            </a:r>
            <a:r>
              <a:rPr lang="en-IN" b="1" dirty="0" smtClean="0"/>
              <a:t>-couplers</a:t>
            </a:r>
            <a:endParaRPr lang="en-IN" b="1" dirty="0"/>
          </a:p>
        </p:txBody>
      </p:sp>
      <p:sp>
        <p:nvSpPr>
          <p:cNvPr id="3" name="Subtitle 2"/>
          <p:cNvSpPr>
            <a:spLocks noGrp="1"/>
          </p:cNvSpPr>
          <p:nvPr>
            <p:ph type="subTitle" idx="1"/>
          </p:nvPr>
        </p:nvSpPr>
        <p:spPr>
          <a:xfrm>
            <a:off x="484632" y="1161288"/>
            <a:ext cx="8641080" cy="1755648"/>
          </a:xfrm>
        </p:spPr>
        <p:txBody>
          <a:bodyPr>
            <a:noAutofit/>
          </a:bodyPr>
          <a:lstStyle/>
          <a:p>
            <a:pPr algn="l">
              <a:lnSpc>
                <a:spcPct val="100000"/>
              </a:lnSpc>
            </a:pPr>
            <a:r>
              <a:rPr lang="en-US" dirty="0"/>
              <a:t>The noise from the electrical signals is removed by the </a:t>
            </a:r>
            <a:r>
              <a:rPr lang="en-US" dirty="0" err="1" smtClean="0"/>
              <a:t>Opto</a:t>
            </a:r>
            <a:r>
              <a:rPr lang="en-US" dirty="0" smtClean="0"/>
              <a:t>-couplers</a:t>
            </a:r>
            <a:r>
              <a:rPr lang="en-US" dirty="0"/>
              <a:t>. It is also used to separate the low power circuits from the high-power circuits and transfers the electrical signals between these separated circuits</a:t>
            </a:r>
            <a:r>
              <a:rPr lang="en-US" dirty="0" smtClean="0"/>
              <a:t>.</a:t>
            </a:r>
            <a:endParaRPr lang="en-US" dirty="0"/>
          </a:p>
        </p:txBody>
      </p:sp>
      <p:sp>
        <p:nvSpPr>
          <p:cNvPr id="5" name="Title 1"/>
          <p:cNvSpPr txBox="1">
            <a:spLocks/>
          </p:cNvSpPr>
          <p:nvPr/>
        </p:nvSpPr>
        <p:spPr>
          <a:xfrm>
            <a:off x="420624" y="3831336"/>
            <a:ext cx="11247120" cy="713232"/>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t>Piezo Capsule</a:t>
            </a:r>
          </a:p>
        </p:txBody>
      </p:sp>
      <p:sp>
        <p:nvSpPr>
          <p:cNvPr id="7" name="Subtitle 2"/>
          <p:cNvSpPr txBox="1">
            <a:spLocks/>
          </p:cNvSpPr>
          <p:nvPr/>
        </p:nvSpPr>
        <p:spPr>
          <a:xfrm>
            <a:off x="484632" y="4992624"/>
            <a:ext cx="8641080" cy="17556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dirty="0"/>
              <a:t>The piezo in Arduino is defined as an electronic device, which produces a voltage when deformed by some mechanical strain, sound wave, or a vibration.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5712" y="1161288"/>
            <a:ext cx="2295144" cy="19432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5712" y="4630293"/>
            <a:ext cx="2752725" cy="1657350"/>
          </a:xfrm>
          <a:prstGeom prst="rect">
            <a:avLst/>
          </a:prstGeom>
        </p:spPr>
      </p:pic>
    </p:spTree>
    <p:extLst>
      <p:ext uri="{BB962C8B-B14F-4D97-AF65-F5344CB8AC3E}">
        <p14:creationId xmlns:p14="http://schemas.microsoft.com/office/powerpoint/2010/main" val="2486747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92608"/>
            <a:ext cx="11247120" cy="713232"/>
          </a:xfrm>
        </p:spPr>
        <p:txBody>
          <a:bodyPr>
            <a:normAutofit fontScale="90000"/>
          </a:bodyPr>
          <a:lstStyle/>
          <a:p>
            <a:r>
              <a:rPr lang="en-IN" b="1" dirty="0"/>
              <a:t>Tilt Sensor</a:t>
            </a:r>
          </a:p>
        </p:txBody>
      </p:sp>
      <p:sp>
        <p:nvSpPr>
          <p:cNvPr id="3" name="Subtitle 2"/>
          <p:cNvSpPr>
            <a:spLocks noGrp="1"/>
          </p:cNvSpPr>
          <p:nvPr>
            <p:ph type="subTitle" idx="1"/>
          </p:nvPr>
        </p:nvSpPr>
        <p:spPr>
          <a:xfrm>
            <a:off x="484632" y="1161288"/>
            <a:ext cx="8641080" cy="1115568"/>
          </a:xfrm>
        </p:spPr>
        <p:txBody>
          <a:bodyPr>
            <a:noAutofit/>
          </a:bodyPr>
          <a:lstStyle/>
          <a:p>
            <a:r>
              <a:rPr lang="en-US" dirty="0"/>
              <a:t>The tilt sensor is used to measure the tilt with respect to the reference plain. It is also used to detect the inclination of the plane.</a:t>
            </a:r>
          </a:p>
          <a:p>
            <a:r>
              <a:rPr lang="en-US" dirty="0" smtClean="0"/>
              <a:t/>
            </a:r>
            <a:br>
              <a:rPr lang="en-US" dirty="0" smtClean="0"/>
            </a:br>
            <a:endParaRPr lang="en-US" dirty="0"/>
          </a:p>
        </p:txBody>
      </p:sp>
      <p:sp>
        <p:nvSpPr>
          <p:cNvPr id="5" name="Title 1"/>
          <p:cNvSpPr txBox="1">
            <a:spLocks/>
          </p:cNvSpPr>
          <p:nvPr/>
        </p:nvSpPr>
        <p:spPr>
          <a:xfrm>
            <a:off x="694944" y="4295667"/>
            <a:ext cx="11247120" cy="713232"/>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t>Phototransistor</a:t>
            </a:r>
          </a:p>
        </p:txBody>
      </p:sp>
      <p:sp>
        <p:nvSpPr>
          <p:cNvPr id="7" name="Subtitle 2"/>
          <p:cNvSpPr txBox="1">
            <a:spLocks/>
          </p:cNvSpPr>
          <p:nvPr/>
        </p:nvSpPr>
        <p:spPr>
          <a:xfrm>
            <a:off x="694944" y="5421947"/>
            <a:ext cx="8641080" cy="996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dirty="0"/>
              <a:t>The phototransistor uses the NPN transistors to sense the light level and convert it into the 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125712" y="501143"/>
            <a:ext cx="2054352" cy="17690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258" y="2432304"/>
            <a:ext cx="1636014" cy="15317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024" y="4645596"/>
            <a:ext cx="1850136" cy="1773047"/>
          </a:xfrm>
          <a:prstGeom prst="rect">
            <a:avLst/>
          </a:prstGeom>
        </p:spPr>
      </p:pic>
      <p:sp>
        <p:nvSpPr>
          <p:cNvPr id="9" name="Action Button: Help 8">
            <a:hlinkClick r:id="" action="ppaction://noaction" highlightClick="1"/>
          </p:cNvPr>
          <p:cNvSpPr/>
          <p:nvPr/>
        </p:nvSpPr>
        <p:spPr>
          <a:xfrm>
            <a:off x="996696" y="2432304"/>
            <a:ext cx="1645920" cy="153172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286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92608"/>
            <a:ext cx="11247120" cy="713232"/>
          </a:xfrm>
        </p:spPr>
        <p:txBody>
          <a:bodyPr>
            <a:normAutofit fontScale="90000"/>
          </a:bodyPr>
          <a:lstStyle/>
          <a:p>
            <a:r>
              <a:rPr lang="en-IN" b="1" dirty="0"/>
              <a:t>Arduino Shields</a:t>
            </a:r>
          </a:p>
        </p:txBody>
      </p:sp>
      <p:sp>
        <p:nvSpPr>
          <p:cNvPr id="3" name="Subtitle 2"/>
          <p:cNvSpPr>
            <a:spLocks noGrp="1"/>
          </p:cNvSpPr>
          <p:nvPr>
            <p:ph type="subTitle" idx="1"/>
          </p:nvPr>
        </p:nvSpPr>
        <p:spPr>
          <a:xfrm>
            <a:off x="484632" y="1161288"/>
            <a:ext cx="8074152" cy="5532120"/>
          </a:xfrm>
        </p:spPr>
        <p:txBody>
          <a:bodyPr>
            <a:noAutofit/>
          </a:bodyPr>
          <a:lstStyle/>
          <a:p>
            <a:pPr marL="342900" indent="-342900" algn="l">
              <a:lnSpc>
                <a:spcPct val="150000"/>
              </a:lnSpc>
              <a:buFont typeface="Wingdings" panose="05000000000000000000" pitchFamily="2" charset="2"/>
              <a:buChar char="v"/>
            </a:pPr>
            <a:r>
              <a:rPr lang="en-US" dirty="0"/>
              <a:t>Arduino shields are the boards, which are plugged over the Arduino board to expand its functionalities. There are different varieties of shields used for various tasks, such as Arduino motor shields, Arduino communication shields, </a:t>
            </a:r>
            <a:r>
              <a:rPr lang="en-US" dirty="0" smtClean="0"/>
              <a:t>etc.</a:t>
            </a:r>
            <a:endParaRPr lang="en-US" sz="2800" b="1" dirty="0"/>
          </a:p>
          <a:p>
            <a:pPr marL="342900" indent="-342900" algn="l">
              <a:lnSpc>
                <a:spcPct val="150000"/>
              </a:lnSpc>
              <a:buFont typeface="Wingdings" panose="05000000000000000000" pitchFamily="2" charset="2"/>
              <a:buChar char="v"/>
            </a:pPr>
            <a:r>
              <a:rPr lang="en-US" sz="2800" b="1" dirty="0" smtClean="0"/>
              <a:t>Ethernet shield:</a:t>
            </a:r>
            <a:endParaRPr lang="en-US" sz="2800" b="1" dirty="0"/>
          </a:p>
          <a:p>
            <a:pPr algn="l">
              <a:lnSpc>
                <a:spcPct val="150000"/>
              </a:lnSpc>
            </a:pPr>
            <a:r>
              <a:rPr lang="en-US" dirty="0"/>
              <a:t>The Ethernet shields are used to </a:t>
            </a:r>
            <a:r>
              <a:rPr lang="en-US" dirty="0" smtClean="0"/>
              <a:t>connect</a:t>
            </a:r>
          </a:p>
          <a:p>
            <a:pPr algn="l">
              <a:lnSpc>
                <a:spcPct val="150000"/>
              </a:lnSpc>
            </a:pPr>
            <a:r>
              <a:rPr lang="en-US" dirty="0" smtClean="0"/>
              <a:t> </a:t>
            </a:r>
            <a:r>
              <a:rPr lang="en-US" dirty="0"/>
              <a:t>the Arduino board to the Internet. </a:t>
            </a:r>
            <a:endParaRPr lang="en-US" dirty="0" smtClean="0"/>
          </a:p>
          <a:p>
            <a:pPr algn="l">
              <a:lnSpc>
                <a:spcPct val="150000"/>
              </a:lnSpc>
            </a:pPr>
            <a:r>
              <a:rPr lang="en-US" dirty="0" smtClean="0"/>
              <a:t>We </a:t>
            </a:r>
            <a:r>
              <a:rPr lang="en-US" dirty="0"/>
              <a:t>need to mount the shield on the top </a:t>
            </a:r>
            <a:r>
              <a:rPr lang="en-US" dirty="0" smtClean="0"/>
              <a:t>of</a:t>
            </a:r>
          </a:p>
          <a:p>
            <a:pPr algn="l">
              <a:lnSpc>
                <a:spcPct val="150000"/>
              </a:lnSpc>
            </a:pPr>
            <a:r>
              <a:rPr lang="en-US" dirty="0" smtClean="0"/>
              <a:t>the </a:t>
            </a:r>
            <a:r>
              <a:rPr lang="en-US" dirty="0"/>
              <a:t>specified Arduino board.</a:t>
            </a:r>
          </a:p>
          <a:p>
            <a:pPr marL="342900" indent="-342900" algn="l">
              <a:lnSpc>
                <a:spcPct val="150000"/>
              </a:lnSpc>
              <a:buFont typeface="Wingdings" panose="05000000000000000000" pitchFamily="2" charset="2"/>
              <a:buChar char="v"/>
            </a:pP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591" y="3325803"/>
            <a:ext cx="4782313" cy="3431614"/>
          </a:xfrm>
          <a:prstGeom prst="rect">
            <a:avLst/>
          </a:prstGeom>
        </p:spPr>
      </p:pic>
    </p:spTree>
    <p:extLst>
      <p:ext uri="{BB962C8B-B14F-4D97-AF65-F5344CB8AC3E}">
        <p14:creationId xmlns:p14="http://schemas.microsoft.com/office/powerpoint/2010/main" val="3420397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20624" y="265176"/>
            <a:ext cx="8787384" cy="62544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IN" b="1" dirty="0" smtClean="0"/>
              <a:t>RELAY SHIELD : </a:t>
            </a:r>
          </a:p>
          <a:p>
            <a:pPr marL="457200" indent="-457200">
              <a:lnSpc>
                <a:spcPct val="100000"/>
              </a:lnSpc>
              <a:buFont typeface="+mj-lt"/>
              <a:buAutoNum type="alphaLcParenR"/>
            </a:pPr>
            <a:r>
              <a:rPr lang="en-US" sz="2000" dirty="0"/>
              <a:t>The Arduino digital I/O pins cannot bear the high current due to its voltage and current limits. The relay shield is used to overcome such situation. It provides a solution for controlling the devices carrying high current and voltage</a:t>
            </a:r>
            <a:r>
              <a:rPr lang="en-US" sz="2000" dirty="0" smtClean="0"/>
              <a:t>.</a:t>
            </a:r>
          </a:p>
          <a:p>
            <a:pPr marL="457200" indent="-457200">
              <a:lnSpc>
                <a:spcPct val="100000"/>
              </a:lnSpc>
              <a:buFont typeface="+mj-lt"/>
              <a:buAutoNum type="alphaLcParenR"/>
            </a:pPr>
            <a:r>
              <a:rPr lang="en-US" sz="2000" dirty="0"/>
              <a:t>I</a:t>
            </a:r>
            <a:r>
              <a:rPr lang="en-US" sz="2000" dirty="0" smtClean="0"/>
              <a:t>t </a:t>
            </a:r>
            <a:r>
              <a:rPr lang="en-US" sz="2000" dirty="0"/>
              <a:t>also provides NO/NC interfaces and a shield form factor for the simple connection to the Arduino board</a:t>
            </a:r>
            <a:r>
              <a:rPr lang="en-US" sz="2000" dirty="0" smtClean="0"/>
              <a:t>.</a:t>
            </a:r>
          </a:p>
          <a:p>
            <a:pPr marL="457200" indent="-457200">
              <a:lnSpc>
                <a:spcPct val="100000"/>
              </a:lnSpc>
              <a:buFont typeface="+mj-lt"/>
              <a:buAutoNum type="alphaLcParenR"/>
            </a:pPr>
            <a:r>
              <a:rPr lang="en-US" sz="2000" dirty="0"/>
              <a:t>The NO (Normally Open), NC (Normally Closed), and COM pins are present on each relay</a:t>
            </a:r>
            <a:r>
              <a:rPr lang="en-US" sz="2000" dirty="0" smtClean="0"/>
              <a:t>.</a:t>
            </a:r>
          </a:p>
          <a:p>
            <a:pPr marL="457200" indent="-457200">
              <a:lnSpc>
                <a:spcPct val="100000"/>
              </a:lnSpc>
              <a:buFont typeface="+mj-lt"/>
              <a:buAutoNum type="alphaLcParenR"/>
            </a:pPr>
            <a:endParaRPr lang="en-US" sz="2000" dirty="0"/>
          </a:p>
          <a:p>
            <a:pPr>
              <a:lnSpc>
                <a:spcPct val="100000"/>
              </a:lnSpc>
              <a:buFont typeface="Wingdings" panose="05000000000000000000" pitchFamily="2" charset="2"/>
              <a:buChar char="v"/>
            </a:pPr>
            <a:r>
              <a:rPr lang="en-US" sz="2400" dirty="0" smtClean="0"/>
              <a:t> </a:t>
            </a:r>
            <a:r>
              <a:rPr lang="en-IN" b="1" dirty="0" smtClean="0"/>
              <a:t>MOTOR SHIELD :</a:t>
            </a:r>
          </a:p>
          <a:p>
            <a:pPr marL="457200" indent="-457200">
              <a:lnSpc>
                <a:spcPct val="100000"/>
              </a:lnSpc>
              <a:buFont typeface="+mj-lt"/>
              <a:buAutoNum type="alphaLcParenR"/>
            </a:pPr>
            <a:r>
              <a:rPr lang="en-US" sz="2000" dirty="0"/>
              <a:t>It controls the direction and working speed of the motor. We can power the motor shield either by the external power supply through the input terminal or directly by the Arduino.</a:t>
            </a:r>
          </a:p>
          <a:p>
            <a:pPr marL="457200" indent="-457200">
              <a:lnSpc>
                <a:spcPct val="100000"/>
              </a:lnSpc>
              <a:buFont typeface="+mj-lt"/>
              <a:buAutoNum type="alphaLcParenR"/>
            </a:pPr>
            <a:r>
              <a:rPr lang="en-US" sz="2000" dirty="0"/>
              <a:t>It can drive inductive loads, such as solenoids, etc.</a:t>
            </a:r>
          </a:p>
          <a:p>
            <a:pPr marL="457200" indent="-457200">
              <a:lnSpc>
                <a:spcPct val="100000"/>
              </a:lnSpc>
              <a:buFont typeface="+mj-lt"/>
              <a:buAutoNum type="alphaLcParenR"/>
            </a:pPr>
            <a:r>
              <a:rPr lang="en-US" sz="2000" dirty="0"/>
              <a:t>The operating voltage is from 5V to 12V.</a:t>
            </a:r>
          </a:p>
          <a:p>
            <a:pPr marL="0" indent="0">
              <a:lnSpc>
                <a:spcPct val="100000"/>
              </a:lnSpc>
              <a:buNone/>
            </a:pPr>
            <a:endParaRPr lang="en-IN" sz="2000" b="1" dirty="0" smtClean="0"/>
          </a:p>
          <a:p>
            <a:pPr>
              <a:lnSpc>
                <a:spcPct val="100000"/>
              </a:lnSpc>
              <a:buFont typeface="Wingdings" panose="05000000000000000000" pitchFamily="2" charset="2"/>
              <a:buChar char="v"/>
            </a:pPr>
            <a:endParaRPr lang="en-US" sz="2400" dirty="0"/>
          </a:p>
          <a:p>
            <a:pPr marL="342900" indent="-342900">
              <a:lnSpc>
                <a:spcPct val="150000"/>
              </a:lnSpc>
              <a:buFont typeface="Wingdings" panose="05000000000000000000" pitchFamily="2" charset="2"/>
              <a:buChar char="v"/>
            </a:pPr>
            <a:endParaRPr lang="en-IN" sz="2400"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008" y="888302"/>
            <a:ext cx="3086100" cy="25041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8008" y="3874413"/>
            <a:ext cx="2983992" cy="2645259"/>
          </a:xfrm>
          <a:prstGeom prst="rect">
            <a:avLst/>
          </a:prstGeom>
        </p:spPr>
      </p:pic>
    </p:spTree>
    <p:extLst>
      <p:ext uri="{BB962C8B-B14F-4D97-AF65-F5344CB8AC3E}">
        <p14:creationId xmlns:p14="http://schemas.microsoft.com/office/powerpoint/2010/main" val="77052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20624" y="265176"/>
            <a:ext cx="8787384" cy="62544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IN" b="1" dirty="0" smtClean="0"/>
              <a:t>BLUETOOTH SHIELD: </a:t>
            </a:r>
          </a:p>
          <a:p>
            <a:pPr marL="457200" indent="-457200">
              <a:lnSpc>
                <a:spcPct val="100000"/>
              </a:lnSpc>
              <a:buFont typeface="+mj-lt"/>
              <a:buAutoNum type="alphaLcParenR"/>
            </a:pPr>
            <a:r>
              <a:rPr lang="en-US" sz="2000" dirty="0"/>
              <a:t>The Bluetooth shield can be used as a wireless module for transparent serial communication.</a:t>
            </a:r>
          </a:p>
          <a:p>
            <a:pPr marL="457200" indent="-457200">
              <a:lnSpc>
                <a:spcPct val="100000"/>
              </a:lnSpc>
              <a:buFont typeface="+mj-lt"/>
              <a:buAutoNum type="alphaLcParenR"/>
            </a:pPr>
            <a:r>
              <a:rPr lang="en-US" sz="2000" dirty="0"/>
              <a:t>It includes a serial Bluetooth module. D0 and D1 are the serial hardware ports in the Bluetooth shield, which can be used to communicate with the two serial ports (from D0 to D7) of the Arduino board.</a:t>
            </a:r>
          </a:p>
          <a:p>
            <a:pPr marL="457200" indent="-457200">
              <a:lnSpc>
                <a:spcPct val="100000"/>
              </a:lnSpc>
              <a:buFont typeface="+mj-lt"/>
              <a:buAutoNum type="alphaLcParenR"/>
            </a:pPr>
            <a:r>
              <a:rPr lang="en-US" sz="2000" dirty="0"/>
              <a:t>The communication distance of the Bluetooth shield is </a:t>
            </a:r>
            <a:r>
              <a:rPr lang="en-US" sz="2000" dirty="0" err="1"/>
              <a:t>upto</a:t>
            </a:r>
            <a:r>
              <a:rPr lang="en-US" sz="2000" dirty="0"/>
              <a:t> 10m at home without any obstacle in between.</a:t>
            </a:r>
          </a:p>
          <a:p>
            <a:pPr marL="457200" indent="-457200">
              <a:lnSpc>
                <a:spcPct val="100000"/>
              </a:lnSpc>
              <a:buFont typeface="+mj-lt"/>
              <a:buAutoNum type="alphaLcParenR"/>
            </a:pPr>
            <a:endParaRPr lang="en-US" sz="2000" dirty="0" smtClean="0"/>
          </a:p>
          <a:p>
            <a:pPr marL="457200" indent="-457200">
              <a:lnSpc>
                <a:spcPct val="100000"/>
              </a:lnSpc>
              <a:buFont typeface="+mj-lt"/>
              <a:buAutoNum type="alphaLcParenR"/>
            </a:pPr>
            <a:endParaRPr lang="en-US" sz="2000" dirty="0"/>
          </a:p>
          <a:p>
            <a:pPr>
              <a:lnSpc>
                <a:spcPct val="100000"/>
              </a:lnSpc>
              <a:buFont typeface="Wingdings" panose="05000000000000000000" pitchFamily="2" charset="2"/>
              <a:buChar char="v"/>
            </a:pPr>
            <a:r>
              <a:rPr lang="en-US" sz="2400" dirty="0" smtClean="0"/>
              <a:t> </a:t>
            </a:r>
            <a:r>
              <a:rPr lang="en-IN" b="1" dirty="0" smtClean="0"/>
              <a:t>CAPACITIVE TOUCHPAD SHIELD:</a:t>
            </a:r>
          </a:p>
          <a:p>
            <a:pPr marL="457200" indent="-457200">
              <a:lnSpc>
                <a:spcPct val="100000"/>
              </a:lnSpc>
              <a:buFont typeface="+mj-lt"/>
              <a:buAutoNum type="alphaLcParenR"/>
            </a:pPr>
            <a:r>
              <a:rPr lang="en-US" sz="2000" dirty="0"/>
              <a:t>It has a touchpad interface that allows to integrate the Arduino board with the touch shield.</a:t>
            </a:r>
          </a:p>
          <a:p>
            <a:pPr marL="457200" indent="-457200">
              <a:lnSpc>
                <a:spcPct val="100000"/>
              </a:lnSpc>
              <a:buFont typeface="+mj-lt"/>
              <a:buAutoNum type="alphaLcParenR"/>
            </a:pPr>
            <a:r>
              <a:rPr lang="en-US" sz="2000" dirty="0"/>
              <a:t>The Capacitive touchpad shield consists of 12 sensitive touch buttons, which includes 3 electrode connections and 9 capacitive touch pads.</a:t>
            </a:r>
          </a:p>
          <a:p>
            <a:pPr marL="457200" indent="-457200">
              <a:lnSpc>
                <a:spcPct val="100000"/>
              </a:lnSpc>
              <a:buFont typeface="+mj-lt"/>
              <a:buAutoNum type="alphaLcParenR"/>
            </a:pPr>
            <a:endParaRPr lang="en-IN" sz="2000" b="1" dirty="0" smtClean="0"/>
          </a:p>
          <a:p>
            <a:pPr>
              <a:lnSpc>
                <a:spcPct val="100000"/>
              </a:lnSpc>
              <a:buFont typeface="Wingdings" panose="05000000000000000000" pitchFamily="2" charset="2"/>
              <a:buChar char="v"/>
            </a:pPr>
            <a:endParaRPr lang="en-US" sz="2400" dirty="0"/>
          </a:p>
          <a:p>
            <a:pPr marL="342900" indent="-342900">
              <a:lnSpc>
                <a:spcPct val="150000"/>
              </a:lnSpc>
              <a:buFont typeface="Wingdings" panose="05000000000000000000" pitchFamily="2" charset="2"/>
              <a:buChar char="v"/>
            </a:pPr>
            <a:endParaRPr lang="en-IN" sz="2400"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008" y="949787"/>
            <a:ext cx="2944368" cy="24426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8008" y="3958018"/>
            <a:ext cx="2894784" cy="2561654"/>
          </a:xfrm>
          <a:prstGeom prst="rect">
            <a:avLst/>
          </a:prstGeom>
        </p:spPr>
      </p:pic>
    </p:spTree>
    <p:extLst>
      <p:ext uri="{BB962C8B-B14F-4D97-AF65-F5344CB8AC3E}">
        <p14:creationId xmlns:p14="http://schemas.microsoft.com/office/powerpoint/2010/main" val="70094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lstStyle/>
          <a:p>
            <a:pPr algn="ctr"/>
            <a:r>
              <a:rPr lang="en-IN" b="1" dirty="0" smtClean="0"/>
              <a:t>ARDUINO CODING</a:t>
            </a:r>
            <a:endParaRPr lang="en-IN" b="1" dirty="0"/>
          </a:p>
        </p:txBody>
      </p:sp>
      <p:sp>
        <p:nvSpPr>
          <p:cNvPr id="3" name="Content Placeholder 2"/>
          <p:cNvSpPr>
            <a:spLocks noGrp="1"/>
          </p:cNvSpPr>
          <p:nvPr>
            <p:ph idx="1"/>
          </p:nvPr>
        </p:nvSpPr>
        <p:spPr>
          <a:xfrm>
            <a:off x="713232" y="1362456"/>
            <a:ext cx="11045952" cy="5120640"/>
          </a:xfrm>
        </p:spPr>
        <p:txBody>
          <a:bodyPr/>
          <a:lstStyle/>
          <a:p>
            <a:pPr>
              <a:buFont typeface="Wingdings" panose="05000000000000000000" pitchFamily="2" charset="2"/>
              <a:buChar char="v"/>
            </a:pPr>
            <a:r>
              <a:rPr lang="en-IN" b="1" dirty="0" smtClean="0"/>
              <a:t>CODING SCREEN:</a:t>
            </a:r>
            <a:endParaRPr lang="en-IN" b="1" dirty="0"/>
          </a:p>
          <a:p>
            <a:pPr marL="0" indent="0">
              <a:buNone/>
            </a:pP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384" y="1362456"/>
            <a:ext cx="6140768" cy="5312664"/>
          </a:xfrm>
          <a:prstGeom prst="rect">
            <a:avLst/>
          </a:prstGeom>
        </p:spPr>
      </p:pic>
    </p:spTree>
    <p:extLst>
      <p:ext uri="{BB962C8B-B14F-4D97-AF65-F5344CB8AC3E}">
        <p14:creationId xmlns:p14="http://schemas.microsoft.com/office/powerpoint/2010/main" val="50701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617</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Arduino IDE</vt:lpstr>
      <vt:lpstr>PowerPoint Presentation</vt:lpstr>
      <vt:lpstr>Arduino Kit</vt:lpstr>
      <vt:lpstr>Opto-couplers</vt:lpstr>
      <vt:lpstr>Tilt Sensor</vt:lpstr>
      <vt:lpstr>Arduino Shields</vt:lpstr>
      <vt:lpstr>PowerPoint Presentation</vt:lpstr>
      <vt:lpstr>PowerPoint Presentation</vt:lpstr>
      <vt:lpstr>ARDUINO CODING</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IDE</dc:title>
  <dc:creator>Microsoft account</dc:creator>
  <cp:lastModifiedBy>Microsoft account</cp:lastModifiedBy>
  <cp:revision>76</cp:revision>
  <dcterms:created xsi:type="dcterms:W3CDTF">2022-02-23T15:58:42Z</dcterms:created>
  <dcterms:modified xsi:type="dcterms:W3CDTF">2022-02-23T19:31:06Z</dcterms:modified>
</cp:coreProperties>
</file>