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6" r:id="rId6"/>
    <p:sldId id="267" r:id="rId7"/>
    <p:sldId id="268" r:id="rId8"/>
    <p:sldId id="269" r:id="rId9"/>
    <p:sldId id="27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89" d="100"/>
          <a:sy n="89" d="100"/>
        </p:scale>
        <p:origin x="466" y="7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3/25/2022</a:t>
            </a:fld>
            <a:endParaRPr lang="en-US"/>
          </a:p>
        </p:txBody>
      </p:sp>
      <p:sp>
        <p:nvSpPr>
          <p:cNvPr id="4" name="Footer Placeholder 3">
            <a:extLst>
              <a:ext uri="{FF2B5EF4-FFF2-40B4-BE49-F238E27FC236}">
                <a16:creationId xmlns=""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3/25/2022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Graphic 11">
            <a:extLst>
              <a:ext uri="{FF2B5EF4-FFF2-40B4-BE49-F238E27FC236}">
                <a16:creationId xmlns=""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smtClean="0"/>
              <a:t>Click to edit Master title style</a:t>
            </a:r>
            <a:endParaRPr lang="en-US" noProof="0"/>
          </a:p>
        </p:txBody>
      </p:sp>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ight Col">
            <a:extLst>
              <a:ext uri="{FF2B5EF4-FFF2-40B4-BE49-F238E27FC236}">
                <a16:creationId xmlns=""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8" name="Subtitle">
            <a:extLst>
              <a:ext uri="{FF2B5EF4-FFF2-40B4-BE49-F238E27FC236}">
                <a16:creationId xmlns=""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smtClean="0"/>
              <a:t>Click to edit Master title style</a:t>
            </a:r>
            <a:endParaRPr lang="en-US" noProof="0"/>
          </a:p>
        </p:txBody>
      </p:sp>
      <p:sp>
        <p:nvSpPr>
          <p:cNvPr id="14" name="Subtitle 2">
            <a:extLst>
              <a:ext uri="{FF2B5EF4-FFF2-40B4-BE49-F238E27FC236}">
                <a16:creationId xmlns=""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Graphic 15">
            <a:extLst>
              <a:ext uri="{FF2B5EF4-FFF2-40B4-BE49-F238E27FC236}">
                <a16:creationId xmlns=""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smtClean="0"/>
              <a:t>Click to edit Master title style</a:t>
            </a:r>
            <a:endParaRPr lang="en-US" noProof="0"/>
          </a:p>
        </p:txBody>
      </p:sp>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smtClean="0"/>
              <a:t>Click to edit Master title style</a:t>
            </a:r>
            <a:endParaRPr lang="en-US" noProof="0"/>
          </a:p>
        </p:txBody>
      </p:sp>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smtClean="0"/>
              <a:t>Click to edit Master title style</a:t>
            </a:r>
            <a:endParaRPr lang="en-US" noProof="0"/>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Left Header">
            <a:extLst>
              <a:ext uri="{FF2B5EF4-FFF2-40B4-BE49-F238E27FC236}">
                <a16:creationId xmlns=""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Right Header">
            <a:extLst>
              <a:ext uri="{FF2B5EF4-FFF2-40B4-BE49-F238E27FC236}">
                <a16:creationId xmlns=""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 xmlns:a16="http://schemas.microsoft.com/office/drawing/2014/main" id="{FC5845FB-DCB7-4844-B346-98986ADFCE0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 xmlns:a16="http://schemas.microsoft.com/office/drawing/2014/main" id="{882508FC-366E-44DA-80A8-28048E1E4AEF}"/>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10" name="Subtitle">
            <a:extLst>
              <a:ext uri="{FF2B5EF4-FFF2-40B4-BE49-F238E27FC236}">
                <a16:creationId xmlns=""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8133777" y="1380227"/>
            <a:ext cx="3759807" cy="1129071"/>
          </a:xfrm>
        </p:spPr>
        <p:txBody>
          <a:bodyPr/>
          <a:lstStyle/>
          <a:p>
            <a:pPr algn="ctr"/>
            <a:r>
              <a:rPr lang="en-US" sz="6000" b="1" dirty="0" smtClean="0"/>
              <a:t>SENSORS</a:t>
            </a:r>
            <a:endParaRPr lang="en-US" sz="6000" b="1" dirty="0"/>
          </a:p>
        </p:txBody>
      </p:sp>
      <p:cxnSp>
        <p:nvCxnSpPr>
          <p:cNvPr id="22" name="Straight Connector 21">
            <a:extLst>
              <a:ext uri="{FF2B5EF4-FFF2-40B4-BE49-F238E27FC236}">
                <a16:creationId xmlns="" xmlns:a16="http://schemas.microsoft.com/office/drawing/2014/main" id="{1B17638D-56AE-48AD-96C8-EE46229C744C}"/>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1284" y="-34505"/>
            <a:ext cx="7815636" cy="6677022"/>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 xmlns:a16="http://schemas.microsoft.com/office/drawing/2014/main" id="{72F23033-2528-4D88-8804-06C90619DF85}"/>
              </a:ext>
            </a:extLst>
          </p:cNvPr>
          <p:cNvSpPr>
            <a:spLocks noGrp="1"/>
          </p:cNvSpPr>
          <p:nvPr>
            <p:ph type="body" sz="quarter" idx="11"/>
          </p:nvPr>
        </p:nvSpPr>
        <p:spPr/>
        <p:txBody>
          <a:bodyPr/>
          <a:lstStyle/>
          <a:p>
            <a:r>
              <a:rPr lang="en-US" noProof="1"/>
              <a:t>Jens Martensson</a:t>
            </a:r>
          </a:p>
        </p:txBody>
      </p:sp>
      <p:pic>
        <p:nvPicPr>
          <p:cNvPr id="18" name="Graphic 17" descr="Envelope icon" title="Icon Presenter Email">
            <a:extLst>
              <a:ext uri="{FF2B5EF4-FFF2-40B4-BE49-F238E27FC236}">
                <a16:creationId xmlns=""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780097" y="5158124"/>
            <a:ext cx="218900" cy="218900"/>
          </a:xfrm>
          <a:prstGeom prst="rect">
            <a:avLst/>
          </a:prstGeom>
        </p:spPr>
      </p:pic>
      <p:sp>
        <p:nvSpPr>
          <p:cNvPr id="5" name="Text Placeholder 4">
            <a:extLst>
              <a:ext uri="{FF2B5EF4-FFF2-40B4-BE49-F238E27FC236}">
                <a16:creationId xmlns="" xmlns:a16="http://schemas.microsoft.com/office/drawing/2014/main" id="{136F567F-B255-41F7-B5B6-1BEB6722D476}"/>
              </a:ext>
            </a:extLst>
          </p:cNvPr>
          <p:cNvSpPr>
            <a:spLocks noGrp="1"/>
          </p:cNvSpPr>
          <p:nvPr>
            <p:ph type="body" sz="quarter" idx="12"/>
          </p:nvPr>
        </p:nvSpPr>
        <p:spPr/>
        <p:txBody>
          <a:bodyPr/>
          <a:lstStyle/>
          <a:p>
            <a:r>
              <a:rPr lang="en-US" noProof="1"/>
              <a:t>jens@bellowscollege.com</a:t>
            </a:r>
          </a:p>
        </p:txBody>
      </p:sp>
      <p:grpSp>
        <p:nvGrpSpPr>
          <p:cNvPr id="25" name="Group 24">
            <a:extLst>
              <a:ext uri="{FF2B5EF4-FFF2-40B4-BE49-F238E27FC236}">
                <a16:creationId xmlns="" xmlns:a16="http://schemas.microsoft.com/office/drawing/2014/main" id="{F0F12597-AABE-455F-AE27-B788519B2040}"/>
              </a:ext>
              <a:ext uri="{C183D7F6-B498-43B3-948B-1728B52AA6E4}">
                <adec:decorative xmlns=""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 xmlns:a16="http://schemas.microsoft.com/office/drawing/2014/main" id="{61DCE69A-183E-4D92-928A-CEE76B9E5241}"/>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sp>
        <p:nvSpPr>
          <p:cNvPr id="17" name="TextBox 16"/>
          <p:cNvSpPr txBox="1"/>
          <p:nvPr/>
        </p:nvSpPr>
        <p:spPr>
          <a:xfrm>
            <a:off x="526211" y="974785"/>
            <a:ext cx="6737230" cy="3344634"/>
          </a:xfrm>
          <a:prstGeom prst="rect">
            <a:avLst/>
          </a:prstGeom>
          <a:noFill/>
        </p:spPr>
        <p:txBody>
          <a:bodyPr wrap="square" rtlCol="0">
            <a:spAutoFit/>
          </a:bodyPr>
          <a:lstStyle/>
          <a:p>
            <a:pPr>
              <a:lnSpc>
                <a:spcPct val="150000"/>
              </a:lnSpc>
            </a:pPr>
            <a:r>
              <a:rPr lang="en-US" sz="2400" dirty="0">
                <a:solidFill>
                  <a:schemeClr val="bg1"/>
                </a:solidFill>
              </a:rPr>
              <a:t>There are different type of sensors are available to choose from and the characteristics of sensors are used for determining the type of sensor to be used for particular application.</a:t>
            </a:r>
            <a:endParaRPr lang="en-IN" sz="2400" dirty="0">
              <a:solidFill>
                <a:schemeClr val="bg1"/>
              </a:solidFill>
            </a:endParaRP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smtClean="0"/>
              <a:t>Light Sensors</a:t>
            </a:r>
            <a:endParaRPr lang="en-US" dirty="0"/>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60000" y="1026542"/>
            <a:ext cx="6992936" cy="5093457"/>
          </a:xfrm>
        </p:spPr>
        <p:txBody>
          <a:bodyPr/>
          <a:lstStyle/>
          <a:p>
            <a:r>
              <a:rPr lang="en-US" dirty="0" smtClean="0"/>
              <a:t>Light </a:t>
            </a:r>
            <a:r>
              <a:rPr lang="en-US" dirty="0"/>
              <a:t>sensor is a transducer used for detecting light and creates a voltage difference equivalent to the light intensity fall on a light sensor.</a:t>
            </a:r>
          </a:p>
          <a:p>
            <a:r>
              <a:rPr lang="en-US" dirty="0"/>
              <a:t>The two main light sensors used in robots are</a:t>
            </a:r>
            <a:r>
              <a:rPr lang="en-US" b="1" dirty="0"/>
              <a:t> Photovoltaic cells and Photo resistor.</a:t>
            </a:r>
            <a:r>
              <a:rPr lang="en-US" dirty="0"/>
              <a:t> Other kind of light sensors like phototransistors, phototubes are rarely used</a:t>
            </a:r>
            <a:r>
              <a:rPr lang="en-US" dirty="0" smtClean="0"/>
              <a:t>.</a:t>
            </a:r>
          </a:p>
          <a:p>
            <a:pPr marL="0" indent="0">
              <a:buNone/>
            </a:pPr>
            <a:r>
              <a:rPr lang="en-US" b="1" dirty="0" smtClean="0"/>
              <a:t>	</a:t>
            </a:r>
          </a:p>
          <a:p>
            <a:pPr marL="0" indent="0">
              <a:buNone/>
            </a:pPr>
            <a:r>
              <a:rPr lang="en-US" b="1" dirty="0"/>
              <a:t> </a:t>
            </a:r>
            <a:r>
              <a:rPr lang="en-US" b="1" dirty="0" smtClean="0"/>
              <a:t>    1. Photo </a:t>
            </a:r>
            <a:r>
              <a:rPr lang="en-US" b="1" dirty="0"/>
              <a:t>resistor -</a:t>
            </a:r>
            <a:r>
              <a:rPr lang="en-US" dirty="0"/>
              <a:t> It is a type of resistor used for detecting the light. In </a:t>
            </a:r>
            <a:r>
              <a:rPr lang="en-US" dirty="0" smtClean="0"/>
              <a:t>  </a:t>
            </a:r>
          </a:p>
          <a:p>
            <a:pPr marL="0" indent="0">
              <a:buNone/>
            </a:pPr>
            <a:r>
              <a:rPr lang="en-US" dirty="0" smtClean="0"/>
              <a:t>	photo </a:t>
            </a:r>
            <a:r>
              <a:rPr lang="en-US" dirty="0"/>
              <a:t>resistor resistance varies with change in light intensity. The </a:t>
            </a:r>
            <a:r>
              <a:rPr lang="en-US" dirty="0" smtClean="0"/>
              <a:t>	light </a:t>
            </a:r>
            <a:r>
              <a:rPr lang="en-US" dirty="0"/>
              <a:t>falls on photo resistor is inversely proportional to the </a:t>
            </a:r>
            <a:r>
              <a:rPr lang="en-US" dirty="0" smtClean="0"/>
              <a:t>	resistance </a:t>
            </a:r>
            <a:r>
              <a:rPr lang="en-US" dirty="0"/>
              <a:t>of the photo resistor. In general photo resistor is also </a:t>
            </a:r>
            <a:r>
              <a:rPr lang="en-US" dirty="0" smtClean="0"/>
              <a:t>	called </a:t>
            </a:r>
            <a:r>
              <a:rPr lang="en-US" dirty="0"/>
              <a:t>as Light Dependent Resistor (LDR</a:t>
            </a:r>
            <a:r>
              <a:rPr lang="en-US" dirty="0" smtClean="0"/>
              <a:t>).</a:t>
            </a:r>
          </a:p>
          <a:p>
            <a:endParaRPr lang="en-US" dirty="0"/>
          </a:p>
        </p:txBody>
      </p:sp>
      <p:cxnSp>
        <p:nvCxnSpPr>
          <p:cNvPr id="7" name="Straight Connector 6">
            <a:extLst>
              <a:ext uri="{FF2B5EF4-FFF2-40B4-BE49-F238E27FC236}">
                <a16:creationId xmlns="" xmlns:a16="http://schemas.microsoft.com/office/drawing/2014/main" id="{4B51536B-93ED-432A-BBEA-AF185E2233AE}"/>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112" y="4358891"/>
            <a:ext cx="4350711" cy="2391109"/>
          </a:xfrm>
          <a:prstGeom prst="rect">
            <a:avLst/>
          </a:prstGeom>
        </p:spPr>
      </p:pic>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79562" y="198408"/>
            <a:ext cx="6973374" cy="5921592"/>
          </a:xfrm>
        </p:spPr>
        <p:txBody>
          <a:bodyPr/>
          <a:lstStyle/>
          <a:p>
            <a:pPr marL="263525" lvl="1" indent="0">
              <a:buNone/>
            </a:pPr>
            <a:endParaRPr lang="en-US" b="1" dirty="0" smtClean="0"/>
          </a:p>
          <a:p>
            <a:pPr marL="263525" lvl="1" indent="0">
              <a:buNone/>
            </a:pPr>
            <a:r>
              <a:rPr lang="en-US" b="1" dirty="0" smtClean="0"/>
              <a:t>1. Photovoltaic </a:t>
            </a:r>
            <a:r>
              <a:rPr lang="en-US" b="1" dirty="0"/>
              <a:t>Cells -</a:t>
            </a:r>
            <a:r>
              <a:rPr lang="en-US" dirty="0"/>
              <a:t> Photovoltaic cells are energy conversion device used to </a:t>
            </a:r>
            <a:r>
              <a:rPr lang="en-US" dirty="0" smtClean="0"/>
              <a:t>	convert </a:t>
            </a:r>
            <a:r>
              <a:rPr lang="en-US" dirty="0"/>
              <a:t>solar radiation into electrical electric energy. It is used if we are </a:t>
            </a:r>
            <a:r>
              <a:rPr lang="en-US" dirty="0" smtClean="0"/>
              <a:t>	planning </a:t>
            </a:r>
            <a:r>
              <a:rPr lang="en-US" dirty="0"/>
              <a:t>to build a solar robot. Individually photovoltaic cells are </a:t>
            </a:r>
            <a:r>
              <a:rPr lang="en-US" dirty="0" smtClean="0"/>
              <a:t>	considered </a:t>
            </a:r>
            <a:r>
              <a:rPr lang="en-US" dirty="0"/>
              <a:t>as an energy source, an implementation combined with </a:t>
            </a:r>
            <a:r>
              <a:rPr lang="en-US" dirty="0" smtClean="0"/>
              <a:t>	capacitors </a:t>
            </a:r>
            <a:r>
              <a:rPr lang="en-US" dirty="0"/>
              <a:t>and transistors can convert this into a sensor</a:t>
            </a:r>
            <a:r>
              <a:rPr lang="en-US" dirty="0" smtClean="0"/>
              <a:t>.</a:t>
            </a:r>
          </a:p>
          <a:p>
            <a:pPr marL="263525" lvl="1" indent="0">
              <a:buNone/>
            </a:pPr>
            <a:endParaRPr lang="en-US" dirty="0"/>
          </a:p>
          <a:p>
            <a:endParaRPr lang="en-US" dirty="0"/>
          </a:p>
        </p:txBody>
      </p:sp>
      <p:pic>
        <p:nvPicPr>
          <p:cNvPr id="37" name="Picture Placeholder 36" descr="close up of pages of construction drawings">
            <a:extLst>
              <a:ext uri="{FF2B5EF4-FFF2-40B4-BE49-F238E27FC236}">
                <a16:creationId xmlns=""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Picture Placeholder 44" descr="can of pencils on a desk with chalkboard in background">
            <a:extLst>
              <a:ext uri="{FF2B5EF4-FFF2-40B4-BE49-F238E27FC236}">
                <a16:creationId xmlns=""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29" name="Picture Placeholder 28" descr="books on a shelf with pages showing out">
            <a:extLst>
              <a:ext uri="{FF2B5EF4-FFF2-40B4-BE49-F238E27FC236}">
                <a16:creationId xmlns=""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4</a:t>
            </a:fld>
            <a:endParaRPr lang="en-US" dirty="0"/>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0279" y="2033590"/>
            <a:ext cx="6167887" cy="3638149"/>
          </a:xfrm>
          <a:prstGeom prst="rect">
            <a:avLst/>
          </a:prstGeom>
        </p:spPr>
      </p:pic>
    </p:spTree>
    <p:extLst>
      <p:ext uri="{BB962C8B-B14F-4D97-AF65-F5344CB8AC3E}">
        <p14:creationId xmlns:p14="http://schemas.microsoft.com/office/powerpoint/2010/main" val="3482574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79561" y="198408"/>
            <a:ext cx="7030529" cy="5921592"/>
          </a:xfrm>
        </p:spPr>
        <p:txBody>
          <a:bodyPr/>
          <a:lstStyle/>
          <a:p>
            <a:r>
              <a:rPr lang="en-US" b="1" dirty="0" smtClean="0"/>
              <a:t>1. </a:t>
            </a:r>
            <a:r>
              <a:rPr lang="en-IN" dirty="0"/>
              <a:t> </a:t>
            </a:r>
            <a:r>
              <a:rPr lang="en-US" sz="2400" b="1" dirty="0"/>
              <a:t>Proximity </a:t>
            </a:r>
            <a:r>
              <a:rPr lang="en-US" sz="2400" b="1" dirty="0" smtClean="0"/>
              <a:t>Sensor: </a:t>
            </a:r>
            <a:endParaRPr lang="en-US" sz="2400" b="1" dirty="0"/>
          </a:p>
          <a:p>
            <a:pPr marL="547688" lvl="2" indent="0">
              <a:buNone/>
            </a:pPr>
            <a:r>
              <a:rPr lang="en-US" sz="1800" dirty="0"/>
              <a:t>Proximity sensor can detect the presence of nearby object without any physical contact. The working of a proximity sensor is simple. In proximity sensor transmitter transmits an electromagnetic radiation and receiver receives and analyzes the return signal for interruptions. Therefore the amount of light receiver receives by surrounding can be used for detecting the presence of nearby object.</a:t>
            </a:r>
          </a:p>
          <a:p>
            <a:r>
              <a:rPr lang="en-US" sz="2400" b="1" dirty="0"/>
              <a:t>Infrared (IR) Transceivers -</a:t>
            </a:r>
            <a:r>
              <a:rPr lang="en-US" sz="2400" dirty="0"/>
              <a:t> In IR sensor LED transmit the beam of IR light and if it find an obstacle then the light is reflected back which is captured by an IR receiver</a:t>
            </a:r>
            <a:r>
              <a:rPr lang="en-US" sz="2400" dirty="0" smtClean="0"/>
              <a:t>.</a:t>
            </a:r>
            <a:endParaRPr lang="en-US" sz="2400" dirty="0"/>
          </a:p>
        </p:txBody>
      </p:sp>
      <p:pic>
        <p:nvPicPr>
          <p:cNvPr id="37" name="Picture Placeholder 36" descr="close up of pages of construction drawings">
            <a:extLst>
              <a:ext uri="{FF2B5EF4-FFF2-40B4-BE49-F238E27FC236}">
                <a16:creationId xmlns=""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Picture Placeholder 44" descr="can of pencils on a desk with chalkboard in background">
            <a:extLst>
              <a:ext uri="{FF2B5EF4-FFF2-40B4-BE49-F238E27FC236}">
                <a16:creationId xmlns=""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29" name="Picture Placeholder 28" descr="books on a shelf with pages showing out">
            <a:extLst>
              <a:ext uri="{FF2B5EF4-FFF2-40B4-BE49-F238E27FC236}">
                <a16:creationId xmlns=""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5</a:t>
            </a:fld>
            <a:endParaRPr lang="en-US" dirty="0"/>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1390" y="3852665"/>
            <a:ext cx="4334480" cy="2381582"/>
          </a:xfrm>
          <a:prstGeom prst="rect">
            <a:avLst/>
          </a:prstGeom>
        </p:spPr>
      </p:pic>
    </p:spTree>
    <p:extLst>
      <p:ext uri="{BB962C8B-B14F-4D97-AF65-F5344CB8AC3E}">
        <p14:creationId xmlns:p14="http://schemas.microsoft.com/office/powerpoint/2010/main" val="2772111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b="1" dirty="0"/>
              <a:t>Ultrasonic Sensor </a:t>
            </a:r>
            <a:r>
              <a:rPr lang="en-US" dirty="0"/>
              <a:t>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60000" y="1026542"/>
            <a:ext cx="6992936" cy="5093457"/>
          </a:xfrm>
        </p:spPr>
        <p:txBody>
          <a:bodyPr/>
          <a:lstStyle/>
          <a:p>
            <a:r>
              <a:rPr lang="en-US" sz="2400" dirty="0"/>
              <a:t>In ultrasonic sensors high frequency sound waves is generated by transmitter, the received echo pulse suggests an object interruption.</a:t>
            </a:r>
            <a:br>
              <a:rPr lang="en-US" sz="2400" dirty="0"/>
            </a:br>
            <a:r>
              <a:rPr lang="en-US" sz="2400" dirty="0"/>
              <a:t>In general ultrasonic sensors are used for distance measurement in robotic system.</a:t>
            </a:r>
            <a:endParaRPr lang="en-US" sz="2400" dirty="0"/>
          </a:p>
        </p:txBody>
      </p:sp>
      <p:cxnSp>
        <p:nvCxnSpPr>
          <p:cNvPr id="7" name="Straight Connector 6">
            <a:extLst>
              <a:ext uri="{FF2B5EF4-FFF2-40B4-BE49-F238E27FC236}">
                <a16:creationId xmlns="" xmlns:a16="http://schemas.microsoft.com/office/drawing/2014/main" id="{4B51536B-93ED-432A-BBEA-AF185E2233AE}"/>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473" y="2992521"/>
            <a:ext cx="5881989" cy="3054595"/>
          </a:xfrm>
          <a:prstGeom prst="rect">
            <a:avLst/>
          </a:prstGeom>
        </p:spPr>
      </p:pic>
    </p:spTree>
    <p:extLst>
      <p:ext uri="{BB962C8B-B14F-4D97-AF65-F5344CB8AC3E}">
        <p14:creationId xmlns:p14="http://schemas.microsoft.com/office/powerpoint/2010/main" val="1406117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3) Sound Sensor</a:t>
            </a:r>
            <a:endParaRPr lang="en-US" dirty="0"/>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60000" y="1026542"/>
            <a:ext cx="6992936" cy="5093457"/>
          </a:xfrm>
        </p:spPr>
        <p:txBody>
          <a:bodyPr/>
          <a:lstStyle/>
          <a:p>
            <a:r>
              <a:rPr lang="en-US" sz="2400" dirty="0" smtClean="0"/>
              <a:t>Sound </a:t>
            </a:r>
            <a:r>
              <a:rPr lang="en-US" sz="2400" dirty="0"/>
              <a:t>sensors are generally a microphone used to detect sound and return a voltage equivalent to the sound level. Using sound sensor a simple robot can be designed to navigate based on the sound receives.</a:t>
            </a:r>
          </a:p>
          <a:p>
            <a:r>
              <a:rPr lang="en-US" sz="2400" dirty="0"/>
              <a:t>Implementation of sound sensors is not easy as light sensors because it generates a very small voltage difference which will be amplified to generate measurable voltage change.</a:t>
            </a:r>
          </a:p>
        </p:txBody>
      </p:sp>
      <p:cxnSp>
        <p:nvCxnSpPr>
          <p:cNvPr id="7" name="Straight Connector 6">
            <a:extLst>
              <a:ext uri="{FF2B5EF4-FFF2-40B4-BE49-F238E27FC236}">
                <a16:creationId xmlns="" xmlns:a16="http://schemas.microsoft.com/office/drawing/2014/main" id="{4B51536B-93ED-432A-BBEA-AF185E2233AE}"/>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7</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270" y="3830129"/>
            <a:ext cx="4224843" cy="2605177"/>
          </a:xfrm>
          <a:prstGeom prst="rect">
            <a:avLst/>
          </a:prstGeom>
        </p:spPr>
      </p:pic>
    </p:spTree>
    <p:extLst>
      <p:ext uri="{BB962C8B-B14F-4D97-AF65-F5344CB8AC3E}">
        <p14:creationId xmlns:p14="http://schemas.microsoft.com/office/powerpoint/2010/main" val="829460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4) Temperature Sensor</a:t>
            </a:r>
            <a:endParaRPr lang="en-US" dirty="0"/>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60000" y="1026542"/>
            <a:ext cx="6992936" cy="5093457"/>
          </a:xfrm>
        </p:spPr>
        <p:txBody>
          <a:bodyPr/>
          <a:lstStyle/>
          <a:p>
            <a:r>
              <a:rPr lang="en-US" sz="2400" dirty="0" smtClean="0"/>
              <a:t>Temperature </a:t>
            </a:r>
            <a:r>
              <a:rPr lang="en-US" sz="2400" dirty="0"/>
              <a:t>sensors are used for sensing the change in temperature of the surrounding. It is based on the principle of change in voltage difference for a change in temperature this change in voltage will provide the equivalent temperature value of the surrounding.</a:t>
            </a:r>
          </a:p>
          <a:p>
            <a:r>
              <a:rPr lang="en-US" sz="2400" dirty="0"/>
              <a:t>Few generally used temperature sensors IC?s are TMP35, TMP37, LM34, LM35, etc.</a:t>
            </a:r>
          </a:p>
        </p:txBody>
      </p:sp>
      <p:cxnSp>
        <p:nvCxnSpPr>
          <p:cNvPr id="7" name="Straight Connector 6">
            <a:extLst>
              <a:ext uri="{FF2B5EF4-FFF2-40B4-BE49-F238E27FC236}">
                <a16:creationId xmlns="" xmlns:a16="http://schemas.microsoft.com/office/drawing/2014/main" id="{4B51536B-93ED-432A-BBEA-AF185E2233AE}"/>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442" y="3664906"/>
            <a:ext cx="3816051" cy="2581635"/>
          </a:xfrm>
          <a:prstGeom prst="rect">
            <a:avLst/>
          </a:prstGeom>
        </p:spPr>
      </p:pic>
    </p:spTree>
    <p:extLst>
      <p:ext uri="{BB962C8B-B14F-4D97-AF65-F5344CB8AC3E}">
        <p14:creationId xmlns:p14="http://schemas.microsoft.com/office/powerpoint/2010/main" val="1069989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5) Acceleration Sensor</a:t>
            </a:r>
            <a:br>
              <a:rPr lang="en-US" dirty="0"/>
            </a:br>
            <a:endParaRPr lang="en-US" dirty="0"/>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59999" y="1026542"/>
            <a:ext cx="7179487" cy="5520907"/>
          </a:xfrm>
        </p:spPr>
        <p:txBody>
          <a:bodyPr/>
          <a:lstStyle/>
          <a:p>
            <a:r>
              <a:rPr lang="en-US" dirty="0" smtClean="0"/>
              <a:t>Acceleration </a:t>
            </a:r>
            <a:r>
              <a:rPr lang="en-US" dirty="0"/>
              <a:t>sensor is used for measuring acceleration and tilt. An accelerometer is a device used for measuring acceleration.</a:t>
            </a:r>
          </a:p>
          <a:p>
            <a:r>
              <a:rPr lang="en-US" dirty="0"/>
              <a:t>The two kinds of forces which affect an accelerometer is:-</a:t>
            </a:r>
          </a:p>
          <a:p>
            <a:r>
              <a:rPr lang="en-US" b="1" dirty="0"/>
              <a:t>Static Force -</a:t>
            </a:r>
            <a:r>
              <a:rPr lang="en-US" dirty="0"/>
              <a:t> It is the frictional force between any two objects. By measuring this gravitational force we can determine the how much robot is tilting. This measurement is useful in balancing robot, or for determining whether robot is driving on a flat surface or uphill.</a:t>
            </a:r>
          </a:p>
          <a:p>
            <a:r>
              <a:rPr lang="en-US" b="1" dirty="0"/>
              <a:t>Dynamic Force -</a:t>
            </a:r>
            <a:r>
              <a:rPr lang="en-US" dirty="0"/>
              <a:t> It is the amount of acceleration required to move an object. Measurement of dynamic force using an accelerometer tells about the velocity/speed at which robot is moving.</a:t>
            </a:r>
          </a:p>
          <a:p>
            <a:r>
              <a:rPr lang="en-US" dirty="0"/>
              <a:t>Accelerometer is comes in different configuration. Always use the one which is most appropriate for your robot. Some factors need to be considered before selecting accelerometer is:</a:t>
            </a:r>
          </a:p>
          <a:p>
            <a:r>
              <a:rPr lang="en-US" dirty="0"/>
              <a:t>Sensitivity</a:t>
            </a:r>
          </a:p>
          <a:p>
            <a:r>
              <a:rPr lang="en-US" dirty="0"/>
              <a:t>Bandwidth</a:t>
            </a:r>
          </a:p>
          <a:p>
            <a:r>
              <a:rPr lang="en-US" dirty="0"/>
              <a:t>Output type: Analog or Digital</a:t>
            </a:r>
          </a:p>
          <a:p>
            <a:r>
              <a:rPr lang="en-US" dirty="0"/>
              <a:t>Number of Axis: 1,2 or 3</a:t>
            </a: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9</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236" y="2114694"/>
            <a:ext cx="3753164" cy="2560823"/>
          </a:xfrm>
          <a:prstGeom prst="rect">
            <a:avLst/>
          </a:prstGeom>
        </p:spPr>
      </p:pic>
    </p:spTree>
    <p:extLst>
      <p:ext uri="{BB962C8B-B14F-4D97-AF65-F5344CB8AC3E}">
        <p14:creationId xmlns:p14="http://schemas.microsoft.com/office/powerpoint/2010/main" val="4121347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0</TotalTime>
  <Words>295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Lucida Sans Typewriter</vt:lpstr>
      <vt:lpstr>Times New Roman</vt:lpstr>
      <vt:lpstr>Tw Cen MT</vt:lpstr>
      <vt:lpstr>Office Theme</vt:lpstr>
      <vt:lpstr>SENSORS</vt:lpstr>
      <vt:lpstr>PowerPoint Presentation</vt:lpstr>
      <vt:lpstr>Light Sensors</vt:lpstr>
      <vt:lpstr>PowerPoint Presentation</vt:lpstr>
      <vt:lpstr>PowerPoint Presentation</vt:lpstr>
      <vt:lpstr>Ultrasonic Sensor  </vt:lpstr>
      <vt:lpstr>3) Sound Sensor</vt:lpstr>
      <vt:lpstr>4) Temperature Sensor</vt:lpstr>
      <vt:lpstr>5) Acceleration Sensor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2022-03-23T11:41:25Z</dcterms:created>
  <dcterms:modified xsi:type="dcterms:W3CDTF">2022-03-25T11:57:00Z</dcterms:modified>
</cp:coreProperties>
</file>