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5" r:id="rId10"/>
    <p:sldId id="266" r:id="rId11"/>
    <p:sldId id="282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3" r:id="rId25"/>
    <p:sldId id="284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307" autoAdjust="0"/>
    <p:restoredTop sz="99642" autoAdjust="0"/>
  </p:normalViewPr>
  <p:slideViewPr>
    <p:cSldViewPr>
      <p:cViewPr>
        <p:scale>
          <a:sx n="70" d="100"/>
          <a:sy n="70" d="100"/>
        </p:scale>
        <p:origin x="-1428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B0FD-D1A6-40D0-BFC5-CC33E93D0BC7}" type="datetimeFigureOut">
              <a:rPr lang="en-US" smtClean="0"/>
              <a:pPr/>
              <a:t>21-Jul-20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86CF-B44A-40E9-9328-8327A28BC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B0FD-D1A6-40D0-BFC5-CC33E93D0BC7}" type="datetimeFigureOut">
              <a:rPr lang="en-US" smtClean="0"/>
              <a:pPr/>
              <a:t>21-Jul-20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86CF-B44A-40E9-9328-8327A28BC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B0FD-D1A6-40D0-BFC5-CC33E93D0BC7}" type="datetimeFigureOut">
              <a:rPr lang="en-US" smtClean="0"/>
              <a:pPr/>
              <a:t>21-Jul-20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86CF-B44A-40E9-9328-8327A28BC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B0FD-D1A6-40D0-BFC5-CC33E93D0BC7}" type="datetimeFigureOut">
              <a:rPr lang="en-US" smtClean="0"/>
              <a:pPr/>
              <a:t>21-Jul-20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86CF-B44A-40E9-9328-8327A28BC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B0FD-D1A6-40D0-BFC5-CC33E93D0BC7}" type="datetimeFigureOut">
              <a:rPr lang="en-US" smtClean="0"/>
              <a:pPr/>
              <a:t>21-Jul-20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86CF-B44A-40E9-9328-8327A28BC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B0FD-D1A6-40D0-BFC5-CC33E93D0BC7}" type="datetimeFigureOut">
              <a:rPr lang="en-US" smtClean="0"/>
              <a:pPr/>
              <a:t>21-Jul-20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86CF-B44A-40E9-9328-8327A28BC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B0FD-D1A6-40D0-BFC5-CC33E93D0BC7}" type="datetimeFigureOut">
              <a:rPr lang="en-US" smtClean="0"/>
              <a:pPr/>
              <a:t>21-Jul-20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86CF-B44A-40E9-9328-8327A28BC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B0FD-D1A6-40D0-BFC5-CC33E93D0BC7}" type="datetimeFigureOut">
              <a:rPr lang="en-US" smtClean="0"/>
              <a:pPr/>
              <a:t>21-Jul-20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86CF-B44A-40E9-9328-8327A28BC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B0FD-D1A6-40D0-BFC5-CC33E93D0BC7}" type="datetimeFigureOut">
              <a:rPr lang="en-US" smtClean="0"/>
              <a:pPr/>
              <a:t>21-Jul-20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86CF-B44A-40E9-9328-8327A28BC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B0FD-D1A6-40D0-BFC5-CC33E93D0BC7}" type="datetimeFigureOut">
              <a:rPr lang="en-US" smtClean="0"/>
              <a:pPr/>
              <a:t>21-Jul-20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86CF-B44A-40E9-9328-8327A28BC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B0FD-D1A6-40D0-BFC5-CC33E93D0BC7}" type="datetimeFigureOut">
              <a:rPr lang="en-US" smtClean="0"/>
              <a:pPr/>
              <a:t>21-Jul-20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86CF-B44A-40E9-9328-8327A28BC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EB0FD-D1A6-40D0-BFC5-CC33E93D0BC7}" type="datetimeFigureOut">
              <a:rPr lang="en-US" smtClean="0"/>
              <a:pPr/>
              <a:t>21-Jul-20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586CF-B44A-40E9-9328-8327A28BC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9800" y="228600"/>
            <a:ext cx="38516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OSI &amp; TCP/IP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828800"/>
            <a:ext cx="71628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What is the need of an </a:t>
            </a:r>
          </a:p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standardize model?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026" name="Picture 2" descr="C:\Users\Kaushik Goswami\Desktop\Networking\Images\flat-thinking-man-vector-295340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733800"/>
            <a:ext cx="5791200" cy="2666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layer includes Wires, switch , hub, router, cables etc all the physical quantity.</a:t>
            </a:r>
          </a:p>
          <a:p>
            <a:endParaRPr lang="en-US" dirty="0"/>
          </a:p>
          <a:p>
            <a:r>
              <a:rPr lang="en-US" dirty="0" smtClean="0"/>
              <a:t>As a Network Engineer, If someone tells you that internet is not working, where do you start first troubleshooting?</a:t>
            </a:r>
          </a:p>
          <a:p>
            <a:endParaRPr lang="en-US" dirty="0"/>
          </a:p>
          <a:p>
            <a:r>
              <a:rPr lang="en-US" dirty="0" smtClean="0"/>
              <a:t>It converts data </a:t>
            </a:r>
            <a:r>
              <a:rPr lang="en-US" smtClean="0"/>
              <a:t>into binary (0 &amp; 1).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152400"/>
            <a:ext cx="48324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Physical Layer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762000"/>
          </a:xfrm>
        </p:spPr>
        <p:txBody>
          <a:bodyPr/>
          <a:lstStyle/>
          <a:p>
            <a:r>
              <a:rPr lang="en-US" dirty="0" smtClean="0"/>
              <a:t>TCP/IP Model</a:t>
            </a:r>
            <a:endParaRPr lang="en-IN" dirty="0"/>
          </a:p>
        </p:txBody>
      </p:sp>
      <p:pic>
        <p:nvPicPr>
          <p:cNvPr id="4" name="Content Placeholder 3" descr="http://static.thegeekstuff.com/wp-content/uploads/2011/10/tcp-ip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914400"/>
            <a:ext cx="6324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Network 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physical way in which all the computers in a network are connected</a:t>
            </a:r>
          </a:p>
          <a:p>
            <a:pPr>
              <a:buNone/>
            </a:pPr>
            <a:r>
              <a:rPr lang="en-US" sz="4000" dirty="0" smtClean="0"/>
              <a:t>  is known as network topology.</a:t>
            </a:r>
          </a:p>
          <a:p>
            <a:r>
              <a:rPr lang="en-US" sz="4000" dirty="0" smtClean="0"/>
              <a:t>Some common network topologies are:</a:t>
            </a:r>
          </a:p>
          <a:p>
            <a:pPr>
              <a:buNone/>
            </a:pPr>
            <a:r>
              <a:rPr lang="en-US" sz="4000" dirty="0" smtClean="0"/>
              <a:t>    </a:t>
            </a:r>
            <a:r>
              <a:rPr lang="en-US" sz="4000" dirty="0" err="1" smtClean="0"/>
              <a:t>i</a:t>
            </a:r>
            <a:r>
              <a:rPr lang="en-US" sz="4000" dirty="0" smtClean="0"/>
              <a:t>) </a:t>
            </a:r>
            <a:r>
              <a:rPr lang="en-US" sz="4000" b="1" dirty="0" smtClean="0"/>
              <a:t>Bus</a:t>
            </a:r>
          </a:p>
          <a:p>
            <a:pPr>
              <a:buNone/>
            </a:pPr>
            <a:r>
              <a:rPr lang="en-US" sz="4000" dirty="0" smtClean="0"/>
              <a:t>	 ii) </a:t>
            </a:r>
            <a:r>
              <a:rPr lang="en-US" sz="4000" b="1" dirty="0" smtClean="0"/>
              <a:t>Star</a:t>
            </a:r>
          </a:p>
          <a:p>
            <a:pPr>
              <a:buNone/>
            </a:pPr>
            <a:r>
              <a:rPr lang="en-US" sz="4000" dirty="0" smtClean="0"/>
              <a:t>	iii) </a:t>
            </a:r>
            <a:r>
              <a:rPr lang="en-US" sz="4000" b="1" dirty="0" smtClean="0"/>
              <a:t>Ring</a:t>
            </a:r>
          </a:p>
          <a:p>
            <a:pPr>
              <a:buNone/>
            </a:pPr>
            <a:r>
              <a:rPr lang="en-US" sz="4000" dirty="0" smtClean="0"/>
              <a:t>	iv) </a:t>
            </a:r>
            <a:r>
              <a:rPr lang="en-US" sz="4000" b="1" dirty="0" smtClean="0"/>
              <a:t>Mesh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US" sz="4000" dirty="0" smtClean="0"/>
              <a:t>Bus Topology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Bus network use a single cable to connect all devices, attached or tapped into it with</a:t>
            </a:r>
          </a:p>
          <a:p>
            <a:pPr>
              <a:buNone/>
            </a:pPr>
            <a:r>
              <a:rPr lang="en-IN" sz="2000" dirty="0" smtClean="0"/>
              <a:t>an interface connector.  A device wanting to communicate with another device on the</a:t>
            </a:r>
          </a:p>
          <a:p>
            <a:pPr>
              <a:buNone/>
            </a:pPr>
            <a:r>
              <a:rPr lang="en-IN" sz="2000" dirty="0" smtClean="0"/>
              <a:t>network sends a broadcast message onto the cable that all other devices see, but</a:t>
            </a:r>
          </a:p>
          <a:p>
            <a:pPr>
              <a:buNone/>
            </a:pPr>
            <a:r>
              <a:rPr lang="en-IN" sz="2000" dirty="0" smtClean="0"/>
              <a:t>only  the intended recipient actually </a:t>
            </a:r>
          </a:p>
          <a:p>
            <a:pPr>
              <a:buNone/>
            </a:pPr>
            <a:r>
              <a:rPr lang="en-IN" sz="2000" dirty="0" smtClean="0"/>
              <a:t>accepts and processes the message.</a:t>
            </a:r>
          </a:p>
          <a:p>
            <a:pPr>
              <a:buNone/>
            </a:pPr>
            <a:r>
              <a:rPr lang="en-US" sz="2000" dirty="0" smtClean="0"/>
              <a:t>                                                              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Advantages: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Easy to connect a computer       </a:t>
            </a:r>
          </a:p>
          <a:p>
            <a:pPr>
              <a:buNone/>
            </a:pPr>
            <a:r>
              <a:rPr lang="en-IN" sz="2000" dirty="0" smtClean="0"/>
              <a:t>    or peripheral to a linear bus.</a:t>
            </a:r>
          </a:p>
          <a:p>
            <a:pPr lvl="0">
              <a:buFont typeface="Wingdings" pitchFamily="2" charset="2"/>
              <a:buChar char="Ø"/>
            </a:pPr>
            <a:r>
              <a:rPr lang="en-IN" sz="2000" dirty="0" smtClean="0"/>
              <a:t>Requires less cable length </a:t>
            </a:r>
          </a:p>
          <a:p>
            <a:pPr lvl="0">
              <a:buNone/>
            </a:pPr>
            <a:r>
              <a:rPr lang="en-IN" sz="2000" dirty="0" smtClean="0"/>
              <a:t>    than a star topology.</a:t>
            </a:r>
          </a:p>
          <a:p>
            <a:pPr>
              <a:buNone/>
            </a:pPr>
            <a:r>
              <a:rPr lang="en-IN" sz="2000" dirty="0" smtClean="0"/>
              <a:t>Disadvantages:</a:t>
            </a:r>
          </a:p>
          <a:p>
            <a:pPr lvl="0">
              <a:buFont typeface="Wingdings" pitchFamily="2" charset="2"/>
              <a:buChar char="Ø"/>
            </a:pPr>
            <a:r>
              <a:rPr lang="en-IN" sz="2000" dirty="0" smtClean="0"/>
              <a:t>Entire network shuts down if there is a break in the main cable.</a:t>
            </a:r>
          </a:p>
          <a:p>
            <a:pPr lvl="0">
              <a:buFont typeface="Wingdings" pitchFamily="2" charset="2"/>
              <a:buChar char="Ø"/>
            </a:pPr>
            <a:r>
              <a:rPr lang="en-IN" sz="2000" dirty="0" smtClean="0"/>
              <a:t>Terminators are required at both ends of the backbone cable.</a:t>
            </a:r>
          </a:p>
          <a:p>
            <a:pPr lvl="0">
              <a:buFont typeface="Wingdings" pitchFamily="2" charset="2"/>
              <a:buChar char="Ø"/>
            </a:pPr>
            <a:r>
              <a:rPr lang="en-IN" sz="2000" dirty="0" smtClean="0"/>
              <a:t>Difficult to identify the problem if the entire network shuts down.</a:t>
            </a:r>
          </a:p>
          <a:p>
            <a:pPr lvl="0">
              <a:buFont typeface="Wingdings" pitchFamily="2" charset="2"/>
              <a:buChar char="Ø"/>
            </a:pPr>
            <a:r>
              <a:rPr lang="en-IN" sz="2000" dirty="0" smtClean="0"/>
              <a:t>Not meant to be used as a stand-alone solution in a large building.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8" name="Picture 2" descr="C:\Users\SUBUDHI\Desktop\New Folder\net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1981200"/>
            <a:ext cx="4876800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Star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The star topology is the most popularly used topology. 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A star network has a central concentrator/hub(switch or router). 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Devices typically connect to the hub with </a:t>
            </a:r>
            <a:r>
              <a:rPr lang="en-IN" b="1" dirty="0" smtClean="0"/>
              <a:t>Unshielded Twisted Pair (UTP) </a:t>
            </a:r>
            <a:r>
              <a:rPr lang="en-IN" dirty="0" smtClean="0"/>
              <a:t>Ethernet cable.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Compared to the bus topology, a star network generally requires more cable.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The failure in any star network cable will only shut down one computer's network access and not the entire LAN. 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If the hub fails, the entire network fails.</a:t>
            </a:r>
          </a:p>
          <a:p>
            <a:pPr>
              <a:buNone/>
            </a:pPr>
            <a:r>
              <a:rPr lang="en-IN" dirty="0" smtClean="0"/>
              <a:t>Advantages: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Easy to install and wire.  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Easy to expand the network.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Failure of one terminal or part of the network </a:t>
            </a:r>
          </a:p>
          <a:p>
            <a:pPr>
              <a:buNone/>
            </a:pPr>
            <a:r>
              <a:rPr lang="en-IN" dirty="0" smtClean="0"/>
              <a:t>    does not affect the function of the network.                                               </a:t>
            </a:r>
          </a:p>
          <a:p>
            <a:pPr lvl="0">
              <a:buFont typeface="Wingdings" pitchFamily="2" charset="2"/>
              <a:buChar char="v"/>
            </a:pPr>
            <a:r>
              <a:rPr lang="en-IN" dirty="0" smtClean="0"/>
              <a:t>No disruptions to the network </a:t>
            </a:r>
          </a:p>
          <a:p>
            <a:pPr lvl="0">
              <a:buNone/>
            </a:pPr>
            <a:r>
              <a:rPr lang="en-IN" dirty="0" smtClean="0"/>
              <a:t>    when connecting or removing devices.</a:t>
            </a:r>
          </a:p>
          <a:p>
            <a:pPr lvl="0">
              <a:buFont typeface="Wingdings" pitchFamily="2" charset="2"/>
              <a:buChar char="v"/>
            </a:pPr>
            <a:r>
              <a:rPr lang="en-IN" dirty="0" smtClean="0"/>
              <a:t>Easy to detect faults and to remove parts.</a:t>
            </a:r>
          </a:p>
          <a:p>
            <a:pPr>
              <a:buNone/>
            </a:pPr>
            <a:r>
              <a:rPr lang="en-IN" dirty="0" smtClean="0"/>
              <a:t>Disadvantages:</a:t>
            </a:r>
          </a:p>
          <a:p>
            <a:pPr lvl="0">
              <a:buFont typeface="Wingdings" pitchFamily="2" charset="2"/>
              <a:buChar char="v"/>
            </a:pPr>
            <a:r>
              <a:rPr lang="en-IN" dirty="0" smtClean="0"/>
              <a:t>Requires more cable length than bus topology.</a:t>
            </a:r>
          </a:p>
          <a:p>
            <a:pPr lvl="0">
              <a:buFont typeface="Wingdings" pitchFamily="2" charset="2"/>
              <a:buChar char="v"/>
            </a:pPr>
            <a:r>
              <a:rPr lang="en-IN" dirty="0" smtClean="0"/>
              <a:t>If the hub fails, nodes attached are disabled.</a:t>
            </a:r>
          </a:p>
          <a:p>
            <a:pPr lvl="0">
              <a:buFont typeface="Wingdings" pitchFamily="2" charset="2"/>
              <a:buChar char="v"/>
            </a:pPr>
            <a:r>
              <a:rPr lang="en-IN" dirty="0" smtClean="0"/>
              <a:t>More expensive than bus topology because of the cost of the concentrator/hub(switch or router).</a:t>
            </a:r>
          </a:p>
          <a:p>
            <a:endParaRPr lang="en-IN" dirty="0" smtClean="0"/>
          </a:p>
          <a:p>
            <a:endParaRPr lang="en-US" dirty="0"/>
          </a:p>
        </p:txBody>
      </p:sp>
      <p:pic>
        <p:nvPicPr>
          <p:cNvPr id="5" name="Picture 2" descr="C:\Users\SUBUDHI\Desktop\New Folder\net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2667000"/>
            <a:ext cx="3657600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dirty="0" smtClean="0"/>
              <a:t>Ring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In a ring network, every </a:t>
            </a:r>
          </a:p>
          <a:p>
            <a:pPr>
              <a:buNone/>
            </a:pPr>
            <a:r>
              <a:rPr lang="en-IN" dirty="0" smtClean="0"/>
              <a:t>   device has exactly two             </a:t>
            </a:r>
          </a:p>
          <a:p>
            <a:pPr>
              <a:buNone/>
            </a:pPr>
            <a:r>
              <a:rPr lang="en-IN" dirty="0" smtClean="0"/>
              <a:t>   neighbours for                                 </a:t>
            </a:r>
          </a:p>
          <a:p>
            <a:pPr>
              <a:buNone/>
            </a:pPr>
            <a:r>
              <a:rPr lang="en-IN" dirty="0" smtClean="0"/>
              <a:t>   communication</a:t>
            </a:r>
          </a:p>
          <a:p>
            <a:pPr>
              <a:buNone/>
            </a:pPr>
            <a:r>
              <a:rPr lang="en-IN" dirty="0" smtClean="0"/>
              <a:t>   purposes. 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All messages</a:t>
            </a:r>
          </a:p>
          <a:p>
            <a:pPr>
              <a:buNone/>
            </a:pPr>
            <a:r>
              <a:rPr lang="en-IN" dirty="0" smtClean="0"/>
              <a:t>   travel through a ring </a:t>
            </a:r>
          </a:p>
          <a:p>
            <a:pPr>
              <a:buNone/>
            </a:pPr>
            <a:r>
              <a:rPr lang="en-IN" dirty="0" smtClean="0"/>
              <a:t>   in the same direction</a:t>
            </a:r>
          </a:p>
          <a:p>
            <a:pPr>
              <a:buNone/>
            </a:pPr>
            <a:r>
              <a:rPr lang="en-IN" dirty="0" smtClean="0"/>
              <a:t>   (either "clockwise" or "counter clockwise"). 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A failure in any cable or device breaks the loop and can shut-down the entire network.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3" descr="C:\Users\SUBUDHI\Desktop\New Folder\net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990600"/>
            <a:ext cx="45720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Mesh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In a mesh network, messages sent can take any of several possible paths from source to destination.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Some WANs, most notably </a:t>
            </a:r>
          </a:p>
          <a:p>
            <a:pPr>
              <a:buNone/>
            </a:pPr>
            <a:r>
              <a:rPr lang="en-IN" dirty="0" smtClean="0"/>
              <a:t>   the </a:t>
            </a:r>
            <a:r>
              <a:rPr lang="en-IN" b="1" i="1" dirty="0" smtClean="0"/>
              <a:t>Internet</a:t>
            </a:r>
            <a:r>
              <a:rPr lang="en-IN" dirty="0" smtClean="0"/>
              <a:t>, employ mesh     </a:t>
            </a:r>
          </a:p>
          <a:p>
            <a:pPr>
              <a:buNone/>
            </a:pPr>
            <a:r>
              <a:rPr lang="en-IN" dirty="0" smtClean="0"/>
              <a:t>   routing. 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A mesh network in which </a:t>
            </a:r>
          </a:p>
          <a:p>
            <a:pPr>
              <a:buNone/>
            </a:pPr>
            <a:r>
              <a:rPr lang="en-IN" dirty="0" smtClean="0"/>
              <a:t>   every device connects to </a:t>
            </a:r>
          </a:p>
          <a:p>
            <a:pPr>
              <a:buNone/>
            </a:pPr>
            <a:r>
              <a:rPr lang="en-IN" dirty="0" smtClean="0"/>
              <a:t>   every other is called a full </a:t>
            </a:r>
          </a:p>
          <a:p>
            <a:pPr>
              <a:buNone/>
            </a:pPr>
            <a:r>
              <a:rPr lang="en-IN" dirty="0" smtClean="0"/>
              <a:t>   mesh. </a:t>
            </a:r>
          </a:p>
          <a:p>
            <a:endParaRPr lang="en-US" dirty="0"/>
          </a:p>
        </p:txBody>
      </p:sp>
      <p:pic>
        <p:nvPicPr>
          <p:cNvPr id="4" name="Picture 2" descr="C:\Users\SUBUDHI\Desktop\New Folder\net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1905000"/>
            <a:ext cx="3200400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Modes of Configuration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5100" dirty="0" smtClean="0"/>
              <a:t>There are two modes of configuration in a Computer Network: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800" dirty="0" smtClean="0"/>
              <a:t>             1. Client Server Model                                                  2. Peer-to-Peer Model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                                         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sz="3800" b="1" dirty="0" smtClean="0"/>
              <a:t>Client Server Model: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3800" dirty="0" smtClean="0"/>
              <a:t>The Domain Controller(DC) is the Heart of the Client Server Model.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3800" dirty="0" smtClean="0"/>
              <a:t>The DC contains the username and password, and authenticates the users. 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3800" dirty="0" smtClean="0"/>
              <a:t>The Computers or Clients will connect to the DC throw a Switch.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3800" dirty="0" smtClean="0"/>
              <a:t>Whenever the DC fails the Additional Domain Controller(ADC) takes over the function.</a:t>
            </a:r>
          </a:p>
          <a:p>
            <a:pPr marL="571500" indent="-571500">
              <a:buNone/>
            </a:pPr>
            <a:r>
              <a:rPr lang="en-US" sz="4200" b="1" dirty="0" smtClean="0"/>
              <a:t>Disadvantage:</a:t>
            </a:r>
            <a:r>
              <a:rPr lang="en-US" sz="4200" dirty="0" smtClean="0"/>
              <a:t> The operating system of Client-Server Model is 8 to 10 times costlier </a:t>
            </a:r>
          </a:p>
          <a:p>
            <a:pPr marL="571500" indent="-571500">
              <a:buNone/>
            </a:pPr>
            <a:r>
              <a:rPr lang="en-US" sz="4200" dirty="0" smtClean="0"/>
              <a:t>                        than the operating system of normal Desktop.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C:\Users\SUBUDHI\Desktop\New Folder\Client serv 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3581400" cy="2590800"/>
          </a:xfrm>
          <a:prstGeom prst="rect">
            <a:avLst/>
          </a:prstGeom>
          <a:noFill/>
        </p:spPr>
      </p:pic>
      <p:pic>
        <p:nvPicPr>
          <p:cNvPr id="5" name="Picture 3" descr="C:\Users\SUBUDHI\Desktop\New Folder\peer to pe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905000"/>
            <a:ext cx="2743200" cy="251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Client–Server Computing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The computer that manages </a:t>
            </a:r>
            <a:r>
              <a:rPr lang="en-US" dirty="0"/>
              <a:t>network </a:t>
            </a:r>
            <a:r>
              <a:rPr lang="en-US" dirty="0" smtClean="0"/>
              <a:t>resources is called server</a:t>
            </a:r>
            <a:endParaRPr lang="en-US" dirty="0"/>
          </a:p>
          <a:p>
            <a:pPr lvl="1">
              <a:buFont typeface="Wingdings" pitchFamily="2" charset="2"/>
              <a:buChar char="v"/>
            </a:pPr>
            <a:r>
              <a:rPr lang="en-US" dirty="0"/>
              <a:t>Disk drives </a:t>
            </a:r>
            <a:r>
              <a:rPr lang="en-US" dirty="0" smtClean="0"/>
              <a:t>(File </a:t>
            </a:r>
            <a:r>
              <a:rPr lang="en-US" dirty="0"/>
              <a:t>servers)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Printers </a:t>
            </a:r>
            <a:r>
              <a:rPr lang="en-US" dirty="0" smtClean="0"/>
              <a:t>(Print </a:t>
            </a:r>
            <a:r>
              <a:rPr lang="en-US" dirty="0"/>
              <a:t>servers) 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Network traffic </a:t>
            </a:r>
            <a:r>
              <a:rPr lang="en-US" dirty="0" smtClean="0"/>
              <a:t>(Network servers)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Processes </a:t>
            </a:r>
            <a:r>
              <a:rPr lang="en-US" dirty="0"/>
              <a:t>database </a:t>
            </a:r>
            <a:r>
              <a:rPr lang="en-US" dirty="0" smtClean="0"/>
              <a:t>queries(Database Servers)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Audio/Video programme(Audio/Video Servers)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Process takes place</a:t>
            </a:r>
          </a:p>
          <a:p>
            <a:pPr lvl="1">
              <a:buFont typeface="Wingdings" pitchFamily="2" charset="2"/>
              <a:buChar char="v"/>
            </a:pPr>
            <a:r>
              <a:rPr lang="en-US" sz="3000" dirty="0" smtClean="0"/>
              <a:t>on the server,  and </a:t>
            </a:r>
          </a:p>
          <a:p>
            <a:pPr lvl="1">
              <a:buFont typeface="Wingdings" pitchFamily="2" charset="2"/>
              <a:buChar char="v"/>
            </a:pPr>
            <a:r>
              <a:rPr lang="en-US" sz="3000" dirty="0" smtClean="0"/>
              <a:t>on the client 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Servers 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Store and protect data 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Process requests from the clients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Clients 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Make requests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Format data on the desktop</a:t>
            </a:r>
            <a:endParaRPr lang="en-US" sz="3300" dirty="0" smtClean="0"/>
          </a:p>
          <a:p>
            <a:endParaRPr lang="en-US" dirty="0"/>
          </a:p>
          <a:p>
            <a:endParaRPr lang="en-US" dirty="0">
              <a:solidFill>
                <a:srgbClr val="269726"/>
              </a:solidFill>
            </a:endParaRP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2002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UNT Center for Digital Knowledge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FA73-875A-43C9-9B9E-C2EB3D795512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Client - Server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Suited for large networks of more than 10 Computers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 central authentication of user name and password provides better security.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Disk space can be allocated to individual users depending on requirement.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Three level access control with NTFS(New Technology File System) file system like </a:t>
            </a:r>
            <a:r>
              <a:rPr lang="en-US" b="1" i="1" dirty="0" smtClean="0"/>
              <a:t>file level</a:t>
            </a:r>
            <a:r>
              <a:rPr lang="en-US" dirty="0" smtClean="0"/>
              <a:t>, </a:t>
            </a:r>
            <a:r>
              <a:rPr lang="en-US" b="1" i="1" dirty="0" smtClean="0"/>
              <a:t>folder l</a:t>
            </a:r>
            <a:r>
              <a:rPr lang="en-US" b="1" dirty="0" smtClean="0"/>
              <a:t>evel </a:t>
            </a:r>
            <a:r>
              <a:rPr lang="en-US" dirty="0" smtClean="0"/>
              <a:t>and </a:t>
            </a:r>
            <a:r>
              <a:rPr lang="en-US" b="1" i="1" dirty="0" smtClean="0"/>
              <a:t>share level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Remote Access from outside the city is possible.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Each user can be provided with individual e-mail address.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71600" y="457200"/>
            <a:ext cx="1295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osi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8400" y="457200"/>
            <a:ext cx="2070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Tcp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/</a:t>
            </a:r>
            <a:r>
              <a:rPr lang="en-US" sz="5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ip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1752600"/>
          <a:ext cx="6400800" cy="3276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  <a:gridCol w="3124200"/>
              </a:tblGrid>
              <a:tr h="46808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Application</a:t>
                      </a:r>
                      <a:endParaRPr 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Application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6808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Presentation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808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Session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808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Transport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Transport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6808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Internet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6808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Data link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Network Interface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6808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Physical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24000" y="53340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OSI  &gt;&gt;&gt; </a:t>
            </a:r>
            <a:r>
              <a:rPr lang="en-US" sz="2400" dirty="0" smtClean="0">
                <a:solidFill>
                  <a:srgbClr val="FF0000"/>
                </a:solidFill>
              </a:rPr>
              <a:t>P</a:t>
            </a:r>
            <a:r>
              <a:rPr lang="en-US" sz="2400" dirty="0" smtClean="0"/>
              <a:t>lease </a:t>
            </a:r>
            <a:r>
              <a:rPr lang="en-US" sz="2400" dirty="0" smtClean="0">
                <a:solidFill>
                  <a:srgbClr val="FF0000"/>
                </a:solidFill>
              </a:rPr>
              <a:t>D</a:t>
            </a:r>
            <a:r>
              <a:rPr lang="en-US" sz="2400" dirty="0" smtClean="0"/>
              <a:t>o </a:t>
            </a:r>
            <a:r>
              <a:rPr lang="en-US" sz="2400" dirty="0" smtClean="0">
                <a:solidFill>
                  <a:srgbClr val="FF0000"/>
                </a:solidFill>
              </a:rPr>
              <a:t>N</a:t>
            </a:r>
            <a:r>
              <a:rPr lang="en-US" sz="2400" dirty="0" smtClean="0"/>
              <a:t>ot </a:t>
            </a:r>
            <a:r>
              <a:rPr lang="en-US" sz="2400" dirty="0" smtClean="0">
                <a:solidFill>
                  <a:srgbClr val="FF0000"/>
                </a:solidFill>
              </a:rPr>
              <a:t>T</a:t>
            </a:r>
            <a:r>
              <a:rPr lang="en-US" sz="2400" dirty="0" smtClean="0"/>
              <a:t>hrow </a:t>
            </a:r>
            <a:r>
              <a:rPr lang="en-US" sz="2400" dirty="0" smtClean="0">
                <a:solidFill>
                  <a:srgbClr val="FF0000"/>
                </a:solidFill>
              </a:rPr>
              <a:t>S</a:t>
            </a:r>
            <a:r>
              <a:rPr lang="en-US" sz="2400" dirty="0" smtClean="0"/>
              <a:t>ausage </a:t>
            </a:r>
            <a:r>
              <a:rPr lang="en-US" sz="2400" dirty="0" smtClean="0">
                <a:solidFill>
                  <a:srgbClr val="FF0000"/>
                </a:solidFill>
              </a:rPr>
              <a:t>P</a:t>
            </a:r>
            <a:r>
              <a:rPr lang="en-US" sz="2400" dirty="0" smtClean="0"/>
              <a:t>izza</a:t>
            </a:r>
            <a:r>
              <a:rPr lang="en-US" sz="2400" dirty="0" smtClean="0">
                <a:solidFill>
                  <a:srgbClr val="FF0000"/>
                </a:solidFill>
              </a:rPr>
              <a:t> A</a:t>
            </a:r>
            <a:r>
              <a:rPr lang="en-US" sz="2400" dirty="0" smtClean="0"/>
              <a:t>way.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Peer-to-Peer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r>
              <a:rPr lang="en-US" dirty="0" smtClean="0"/>
              <a:t>Suited for small network of 10 computers.</a:t>
            </a:r>
          </a:p>
          <a:p>
            <a:r>
              <a:rPr lang="en-US" dirty="0" smtClean="0"/>
              <a:t>There is no DC and no Central Authentication.</a:t>
            </a:r>
          </a:p>
          <a:p>
            <a:r>
              <a:rPr lang="en-US" dirty="0" smtClean="0"/>
              <a:t>All the systems are given static IP Addresses.</a:t>
            </a:r>
          </a:p>
          <a:p>
            <a:r>
              <a:rPr lang="en-US" dirty="0" smtClean="0"/>
              <a:t>No administrator is involved as computers are operated mostly by individual users.</a:t>
            </a:r>
          </a:p>
          <a:p>
            <a:r>
              <a:rPr lang="en-US" dirty="0" smtClean="0"/>
              <a:t>This system has only one access control i.e. </a:t>
            </a:r>
            <a:r>
              <a:rPr lang="en-US" i="1" dirty="0" smtClean="0"/>
              <a:t>share level</a:t>
            </a:r>
            <a:r>
              <a:rPr lang="en-US" dirty="0" smtClean="0"/>
              <a:t> access control.</a:t>
            </a:r>
          </a:p>
          <a:p>
            <a:r>
              <a:rPr lang="en-US" dirty="0" smtClean="0"/>
              <a:t>It is very easy to maintain this system as the number of computers are less.</a:t>
            </a:r>
          </a:p>
          <a:p>
            <a:r>
              <a:rPr lang="en-US" dirty="0" smtClean="0"/>
              <a:t>The operating system is cheaper compared to Server operating system.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Network Components(contd.)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685800"/>
            <a:ext cx="8153400" cy="617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Network Medium</a:t>
            </a:r>
            <a:r>
              <a:rPr lang="en-US" sz="2000" dirty="0" smtClean="0"/>
              <a:t>: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It is the physical medium over which the network traffic is transmitted.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It describes all the cabling and connectors used to connect a network.</a:t>
            </a:r>
          </a:p>
          <a:p>
            <a:pPr>
              <a:buNone/>
            </a:pPr>
            <a:r>
              <a:rPr lang="en-US" sz="2000" dirty="0" smtClean="0"/>
              <a:t>The Network Medium can be: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Coaxial cable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Twisted pair cable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Fiber optic cable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Wireless</a:t>
            </a:r>
          </a:p>
          <a:p>
            <a:pPr marL="539496" indent="-457200">
              <a:buNone/>
            </a:pPr>
            <a:r>
              <a:rPr lang="en-US" sz="2800" b="1" dirty="0" smtClean="0"/>
              <a:t>Coaxial Cables</a:t>
            </a:r>
            <a:r>
              <a:rPr lang="en-US" sz="2000" dirty="0" smtClean="0"/>
              <a:t>: There are two variants of co-axial cables</a:t>
            </a:r>
          </a:p>
          <a:p>
            <a:pPr marL="539496" indent="-457200">
              <a:buFont typeface="Wingdings" pitchFamily="2" charset="2"/>
              <a:buChar char="Ø"/>
            </a:pPr>
            <a:r>
              <a:rPr lang="en-US" sz="2000" dirty="0" smtClean="0"/>
              <a:t>The Thick Ethernet or 10Base5 cable(inflexible cable with 0.4 inch dia.)</a:t>
            </a:r>
          </a:p>
          <a:p>
            <a:pPr marL="539496" indent="-457200">
              <a:buFont typeface="Wingdings" pitchFamily="2" charset="2"/>
              <a:buChar char="Ø"/>
            </a:pPr>
            <a:r>
              <a:rPr lang="en-US" sz="2000" dirty="0" smtClean="0"/>
              <a:t>The Thin Ethernet or 10Base2cable(flexible cable with 0. 2 inch dia.)</a:t>
            </a:r>
          </a:p>
          <a:p>
            <a:pPr marL="539496" indent="-457200">
              <a:buNone/>
            </a:pPr>
            <a:r>
              <a:rPr lang="en-US" sz="2000" dirty="0" smtClean="0"/>
              <a:t>These cables support transmission of Baseband data at a maximum </a:t>
            </a:r>
          </a:p>
          <a:p>
            <a:pPr marL="539496" indent="-457200">
              <a:buNone/>
            </a:pPr>
            <a:r>
              <a:rPr lang="en-US" sz="2000" dirty="0" smtClean="0"/>
              <a:t>bandwidth of 10Mbps and the maximum cable segment length is 500m for </a:t>
            </a:r>
          </a:p>
          <a:p>
            <a:pPr marL="539496" indent="-457200">
              <a:buNone/>
            </a:pPr>
            <a:r>
              <a:rPr lang="en-US" sz="2000" dirty="0" smtClean="0"/>
              <a:t>thick cable and 200m length for thin cables.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Network Components(contd.)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685800"/>
            <a:ext cx="7772400" cy="617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Twisted pair cable</a:t>
            </a:r>
            <a:r>
              <a:rPr lang="en-US" dirty="0" smtClean="0"/>
              <a:t>: </a:t>
            </a:r>
            <a:r>
              <a:rPr lang="en-US" sz="2000" dirty="0" smtClean="0"/>
              <a:t>A twisted pair cable consists of two insulated copper wires of 1mm thick.  The wires are twisted about each other to reduce electromagnetic interference called </a:t>
            </a:r>
            <a:r>
              <a:rPr lang="en-US" sz="2000" b="1" dirty="0" smtClean="0"/>
              <a:t>crosstalk</a:t>
            </a:r>
            <a:r>
              <a:rPr lang="en-US" sz="2000" dirty="0" smtClean="0"/>
              <a:t>.  The greater the number of twists the greater is the reduction in crosstalk.  </a:t>
            </a:r>
          </a:p>
          <a:p>
            <a:pPr>
              <a:buNone/>
            </a:pPr>
            <a:r>
              <a:rPr lang="en-US" sz="2000" dirty="0" smtClean="0"/>
              <a:t>The </a:t>
            </a:r>
            <a:r>
              <a:rPr lang="en-US" sz="2000" b="1" dirty="0" smtClean="0"/>
              <a:t>Ethernet</a:t>
            </a:r>
            <a:r>
              <a:rPr lang="en-US" sz="2000" dirty="0" smtClean="0"/>
              <a:t> </a:t>
            </a:r>
            <a:r>
              <a:rPr lang="en-US" sz="2000" b="1" dirty="0" smtClean="0"/>
              <a:t>10BaseT</a:t>
            </a:r>
            <a:r>
              <a:rPr lang="en-US" sz="2000" dirty="0" smtClean="0"/>
              <a:t> specifications provides for twisted pair cables </a:t>
            </a:r>
          </a:p>
          <a:p>
            <a:pPr>
              <a:buNone/>
            </a:pPr>
            <a:r>
              <a:rPr lang="en-US" sz="2000" dirty="0" smtClean="0"/>
              <a:t>(maximum length 100m) which  come in  two types: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2000" dirty="0"/>
          </a:p>
        </p:txBody>
      </p:sp>
      <p:pic>
        <p:nvPicPr>
          <p:cNvPr id="4" name="Content Placeholder 4" descr="http://webpage.pace.edu/ms16182p/networking/utp%20and%20stp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048000"/>
            <a:ext cx="6324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762000"/>
          </a:xfrm>
        </p:spPr>
        <p:txBody>
          <a:bodyPr/>
          <a:lstStyle/>
          <a:p>
            <a:r>
              <a:rPr lang="en-US" dirty="0" smtClean="0"/>
              <a:t>Network Components(contd.)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90600" y="762000"/>
            <a:ext cx="8153400" cy="60960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There are several variants(categories) of twisted pair cables </a:t>
            </a:r>
          </a:p>
          <a:p>
            <a:pPr>
              <a:buNone/>
            </a:pPr>
            <a:r>
              <a:rPr lang="en-US" sz="2400" dirty="0" smtClean="0"/>
              <a:t>defined by EIA/TIA: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Category-1(CAT-1): Currently unrecognized by EIA/TIA.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Category-2(CAT-2): Currently unrecognized by EIA/TIA.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Category-3(CAT-3): Support 10 Mbps Ethernet networks.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Category-4(CAT-4): Currently unrecognized by EIA/TIA.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Category-5(CAT-5):  Support fast 100 Mbps Ethernet network.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Category-5e(CAT-5e):  Support Gigabit(1000 Mbps) Ethernet network.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Category-6(CAT-6): Support Gigabit(1000 Mbps) Ethernet network.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Category-7(CAT-7): Proposed for ultrafast 10 Gbps Ethernet network.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CAT-5 is the most popular of all twisted pair. </a:t>
            </a:r>
          </a:p>
          <a:p>
            <a:pPr>
              <a:buNone/>
            </a:pPr>
            <a:r>
              <a:rPr lang="en-US" sz="2000" b="1" dirty="0" smtClean="0"/>
              <a:t>Note</a:t>
            </a:r>
            <a:r>
              <a:rPr lang="en-US" sz="2000" dirty="0" smtClean="0"/>
              <a:t>:  Most of the Ethernet twisted pair cables use </a:t>
            </a:r>
            <a:r>
              <a:rPr lang="en-US" sz="2000" b="1" dirty="0" smtClean="0"/>
              <a:t>RJ-45 Connector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29CD8"/>
                </a:solidFill>
                <a:latin typeface="Arial"/>
              </a:rPr>
              <a:t>Straight through </a:t>
            </a:r>
            <a:r>
              <a:rPr lang="en-US" b="1" dirty="0" smtClean="0">
                <a:solidFill>
                  <a:srgbClr val="029CD8"/>
                </a:solidFill>
                <a:latin typeface="Arial"/>
              </a:rPr>
              <a:t>And crossover Cables</a:t>
            </a:r>
            <a:r>
              <a:rPr lang="en-US" b="1" dirty="0" smtClean="0">
                <a:solidFill>
                  <a:srgbClr val="029CD8"/>
                </a:solidFill>
                <a:latin typeface="Arial"/>
              </a:rPr>
              <a:t/>
            </a:r>
            <a:br>
              <a:rPr lang="en-US" b="1" dirty="0" smtClean="0">
                <a:solidFill>
                  <a:srgbClr val="029CD8"/>
                </a:solid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 When you connect two devices of different types together, you use a </a:t>
            </a:r>
            <a:r>
              <a:rPr lang="en-US" b="1" dirty="0" smtClean="0"/>
              <a:t>straight through cable. 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When </a:t>
            </a:r>
            <a:r>
              <a:rPr lang="en-US" dirty="0" smtClean="0"/>
              <a:t>you connect two devices of the same type together, you use a </a:t>
            </a:r>
            <a:r>
              <a:rPr lang="en-US" b="1" dirty="0" smtClean="0"/>
              <a:t>crossover cable.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aushik Goswami\Desktop\Networking\Images\RJ-45_TIA-568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0500"/>
            <a:ext cx="3810000" cy="1905000"/>
          </a:xfrm>
          <a:prstGeom prst="rect">
            <a:avLst/>
          </a:prstGeom>
          <a:noFill/>
        </p:spPr>
      </p:pic>
      <p:pic>
        <p:nvPicPr>
          <p:cNvPr id="1027" name="Picture 3" descr="C:\Users\Kaushik Goswami\Desktop\Networking\Images\RJ-45_TIA-568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228600"/>
            <a:ext cx="3505200" cy="1752600"/>
          </a:xfrm>
          <a:prstGeom prst="rect">
            <a:avLst/>
          </a:prstGeom>
          <a:noFill/>
        </p:spPr>
      </p:pic>
      <p:pic>
        <p:nvPicPr>
          <p:cNvPr id="6" name="Picture 2" descr="C:\Users\Kaushik Goswami\Desktop\Networking\Images\RJ-45_TIA-568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81400"/>
            <a:ext cx="3810000" cy="1905000"/>
          </a:xfrm>
          <a:prstGeom prst="rect">
            <a:avLst/>
          </a:prstGeom>
          <a:noFill/>
        </p:spPr>
      </p:pic>
      <p:pic>
        <p:nvPicPr>
          <p:cNvPr id="7" name="Picture 2" descr="C:\Users\Kaushik Goswami\Desktop\Networking\Images\RJ-45_TIA-568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3581400"/>
            <a:ext cx="3810000" cy="1905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133600" y="2209800"/>
            <a:ext cx="46729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Crossover cable</a:t>
            </a:r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5715000"/>
            <a:ext cx="65561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Straight through cable</a:t>
            </a:r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152400"/>
            <a:ext cx="670559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How to make a </a:t>
            </a:r>
          </a:p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LAN / RJ45 Cable?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050" name="Picture 2" descr="C:\Users\Kaushik Goswami\Desktop\Networking\Images\crimp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3756993" cy="1600200"/>
          </a:xfrm>
          <a:prstGeom prst="rect">
            <a:avLst/>
          </a:prstGeom>
          <a:noFill/>
        </p:spPr>
      </p:pic>
      <p:pic>
        <p:nvPicPr>
          <p:cNvPr id="2051" name="Picture 3" descr="C:\Users\Kaushik Goswami\Desktop\Networking\Images\71VZKoSSnZL._SL1500_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5846" y="1828800"/>
            <a:ext cx="3538550" cy="1981200"/>
          </a:xfrm>
          <a:prstGeom prst="rect">
            <a:avLst/>
          </a:prstGeom>
          <a:noFill/>
        </p:spPr>
      </p:pic>
      <p:pic>
        <p:nvPicPr>
          <p:cNvPr id="2052" name="Picture 4" descr="C:\Users\Kaushik Goswami\Desktop\Networking\Images\maxresdefaul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4495800"/>
            <a:ext cx="3251200" cy="18288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62000" y="37338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Crimper Tool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37338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Plier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191000" y="6396335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RJ45 Cables</a:t>
            </a:r>
            <a:endParaRPr lang="en-US" sz="2400" dirty="0"/>
          </a:p>
        </p:txBody>
      </p:sp>
      <p:pic>
        <p:nvPicPr>
          <p:cNvPr id="2053" name="Picture 5" descr="C:\Users\Kaushik Goswami\Desktop\Networking\Images\XD-NBAA15312_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4419600"/>
            <a:ext cx="1524000" cy="1524000"/>
          </a:xfrm>
          <a:prstGeom prst="rect">
            <a:avLst/>
          </a:prstGeom>
          <a:noFill/>
        </p:spPr>
      </p:pic>
      <p:pic>
        <p:nvPicPr>
          <p:cNvPr id="2054" name="Picture 6" descr="C:\Users\Kaushik Goswami\Desktop\Networking\Images\979034a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0400" y="4495800"/>
            <a:ext cx="1447800" cy="14478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85800" y="60960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RJ45 Male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934200" y="60960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RJ45 Male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Point of contact of all Network aware applications.(Note: Not all application)</a:t>
            </a:r>
          </a:p>
          <a:p>
            <a:endParaRPr lang="en-US" dirty="0" smtClean="0"/>
          </a:p>
          <a:p>
            <a:r>
              <a:rPr lang="en-US" dirty="0" smtClean="0"/>
              <a:t>Protocols works on this layer are ----</a:t>
            </a:r>
            <a:r>
              <a:rPr lang="en-US" dirty="0" smtClean="0">
                <a:sym typeface="Wingdings" pitchFamily="2" charset="2"/>
              </a:rPr>
              <a:t>--&gt;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FTP  , TFTP, SNMP, DNS, HTTP etc.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0200" y="228600"/>
            <a:ext cx="5905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Application layer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Presentation layer  </a:t>
            </a:r>
            <a:r>
              <a:rPr lang="en-US" dirty="0" err="1" smtClean="0"/>
              <a:t>generify</a:t>
            </a:r>
            <a:r>
              <a:rPr lang="en-US" dirty="0" smtClean="0"/>
              <a:t> data.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It’s a layer which takes the data coming from the session layer on the way back convert it into a presentable format.</a:t>
            </a:r>
          </a:p>
          <a:p>
            <a:endParaRPr lang="en-US" dirty="0"/>
          </a:p>
          <a:p>
            <a:r>
              <a:rPr lang="en-US" dirty="0" smtClean="0"/>
              <a:t>Encryption happens in this layer</a:t>
            </a:r>
          </a:p>
          <a:p>
            <a:endParaRPr lang="en-US" dirty="0" smtClean="0"/>
          </a:p>
          <a:p>
            <a:r>
              <a:rPr lang="en-US" dirty="0" smtClean="0"/>
              <a:t>Services like TLS, SSS are taken care at this layer.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152400"/>
            <a:ext cx="64040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Presentation layer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It creates and maintain session.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When two applications are working simultaneously; it creates two separate session for each of the application and maintains them.</a:t>
            </a:r>
          </a:p>
          <a:p>
            <a:endParaRPr lang="en-US" dirty="0"/>
          </a:p>
          <a:p>
            <a:r>
              <a:rPr lang="en-US" dirty="0" smtClean="0"/>
              <a:t>These layers are taken care by the OS.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228600"/>
            <a:ext cx="4507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SESSION LAYER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It is a critical layer for Network Engineer.</a:t>
            </a:r>
          </a:p>
          <a:p>
            <a:r>
              <a:rPr lang="en-US" dirty="0" smtClean="0"/>
              <a:t>Transport Layer breaks data into segments.</a:t>
            </a:r>
          </a:p>
          <a:p>
            <a:r>
              <a:rPr lang="en-US" dirty="0" smtClean="0"/>
              <a:t>It Takes two critical </a:t>
            </a:r>
            <a:r>
              <a:rPr lang="en-US" dirty="0" err="1" smtClean="0"/>
              <a:t>decessions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    1. Reliable  or Un-reliable (??)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2. Create a port number (??)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Q??? TPC and UDP which is faster and why?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81000"/>
            <a:ext cx="55844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TRANSPORT LAYER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81000"/>
            <a:ext cx="28307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Reliable :</a:t>
            </a:r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514600"/>
            <a:ext cx="339445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UN-Reliable:</a:t>
            </a:r>
            <a:endParaRPr lang="en-US" sz="4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4724400"/>
            <a:ext cx="366927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Port Number:</a:t>
            </a:r>
            <a:endParaRPr lang="en-US" sz="4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2800" y="5334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means; it has to get 100% acknowledgement for every packet it sent.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81400" y="25908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is no acknowledgement required for every segment transmitted.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886200" y="4800600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is a number that is attached with the IP address to identify which application this information is coming from.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60960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</a:t>
            </a:r>
            <a:r>
              <a:rPr lang="en-US" sz="3200" b="1" dirty="0" smtClean="0"/>
              <a:t>IP address + Port number -------</a:t>
            </a:r>
            <a:r>
              <a:rPr lang="en-US" sz="3200" b="1" dirty="0" smtClean="0">
                <a:sym typeface="Wingdings" pitchFamily="2" charset="2"/>
              </a:rPr>
              <a:t> Socket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b="1" dirty="0" smtClean="0"/>
              <a:t>When Network layer gets a Segment from Transport layer; It adds a network Layer Header.</a:t>
            </a:r>
          </a:p>
          <a:p>
            <a:r>
              <a:rPr lang="en-US" b="1" dirty="0" smtClean="0"/>
              <a:t>When the Network Layer header is added the information is called a PACKET.</a:t>
            </a:r>
          </a:p>
          <a:p>
            <a:r>
              <a:rPr lang="en-US" b="1" dirty="0" smtClean="0"/>
              <a:t>One of the critical functioning of Network layer is IP addressing.</a:t>
            </a:r>
          </a:p>
          <a:p>
            <a:r>
              <a:rPr lang="en-US" b="1" dirty="0" smtClean="0"/>
              <a:t>The layer also finds the best path to communicate.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228600"/>
            <a:ext cx="50794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NETWORK LAYER</a:t>
            </a:r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105400"/>
          </a:xfrm>
        </p:spPr>
        <p:txBody>
          <a:bodyPr/>
          <a:lstStyle/>
          <a:p>
            <a:r>
              <a:rPr lang="en-US" dirty="0" smtClean="0"/>
              <a:t>It  adds a Data unit to the Packet coming from Network layer and this is called a Segment.</a:t>
            </a:r>
          </a:p>
          <a:p>
            <a:endParaRPr lang="en-US" dirty="0"/>
          </a:p>
          <a:p>
            <a:r>
              <a:rPr lang="en-US" dirty="0" smtClean="0"/>
              <a:t>It is responsible for MAC addressing.</a:t>
            </a:r>
          </a:p>
          <a:p>
            <a:endParaRPr lang="en-US" dirty="0"/>
          </a:p>
          <a:p>
            <a:r>
              <a:rPr lang="en-US" dirty="0" smtClean="0"/>
              <a:t>It also works for Error checking, if there is an error while </a:t>
            </a:r>
            <a:r>
              <a:rPr lang="en-US" dirty="0" err="1" smtClean="0"/>
              <a:t>transmisson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Error Checking Methods???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228600"/>
            <a:ext cx="44809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Data-link Layer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1541</Words>
  <Application>Microsoft Office PowerPoint</Application>
  <PresentationFormat>On-screen Show (4:3)</PresentationFormat>
  <Paragraphs>248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TCP/IP Model</vt:lpstr>
      <vt:lpstr>Network Topologies</vt:lpstr>
      <vt:lpstr>Bus Topology</vt:lpstr>
      <vt:lpstr>Star Topology</vt:lpstr>
      <vt:lpstr>Ring Topology</vt:lpstr>
      <vt:lpstr>Mesh Topology</vt:lpstr>
      <vt:lpstr>Modes of Configuration</vt:lpstr>
      <vt:lpstr>Client–Server Computing</vt:lpstr>
      <vt:lpstr>Client - Server Model</vt:lpstr>
      <vt:lpstr>Peer-to-Peer Model</vt:lpstr>
      <vt:lpstr>Network Components(contd.)</vt:lpstr>
      <vt:lpstr>Network Components(contd.)</vt:lpstr>
      <vt:lpstr>Network Components(contd.)</vt:lpstr>
      <vt:lpstr>Straight through And crossover Cables 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Kaushik Goswami</dc:creator>
  <cp:lastModifiedBy>Kaushik Goswami</cp:lastModifiedBy>
  <cp:revision>38</cp:revision>
  <dcterms:created xsi:type="dcterms:W3CDTF">2020-07-21T09:32:39Z</dcterms:created>
  <dcterms:modified xsi:type="dcterms:W3CDTF">2020-07-21T16:06:55Z</dcterms:modified>
</cp:coreProperties>
</file>