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5" r:id="rId9"/>
    <p:sldId id="263" r:id="rId10"/>
    <p:sldId id="269" r:id="rId11"/>
    <p:sldId id="264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735" autoAdjust="0"/>
    <p:restoredTop sz="94660"/>
  </p:normalViewPr>
  <p:slideViewPr>
    <p:cSldViewPr>
      <p:cViewPr>
        <p:scale>
          <a:sx n="71" d="100"/>
          <a:sy n="71" d="100"/>
        </p:scale>
        <p:origin x="-15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C704A-4B40-4F03-9DD1-D9878C5CFE43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79C89-9911-42BB-A9BD-FA3B2CFCD0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023A-B8D9-4D7C-8B40-D2002FEAEB7F}" type="datetimeFigureOut">
              <a:rPr lang="en-US" smtClean="0"/>
              <a:pPr/>
              <a:t>24-Jul-20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6410-655F-43D9-BC6F-1E96584271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28600"/>
            <a:ext cx="3561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IP ADDRESS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Q. What is IP address?  Ipv4 and ipv6??</a:t>
            </a:r>
          </a:p>
          <a:p>
            <a:endParaRPr lang="en-US" sz="2400" dirty="0"/>
          </a:p>
          <a:p>
            <a:r>
              <a:rPr lang="en-US" sz="2400" dirty="0" smtClean="0"/>
              <a:t>Q. How to check </a:t>
            </a:r>
            <a:r>
              <a:rPr lang="en-US" sz="2400" dirty="0" err="1" smtClean="0"/>
              <a:t>ip</a:t>
            </a:r>
            <a:r>
              <a:rPr lang="en-US" sz="2400" dirty="0" smtClean="0"/>
              <a:t> addresses ? What goes hand in hand with </a:t>
            </a:r>
            <a:r>
              <a:rPr lang="en-US" sz="2400" dirty="0" err="1" smtClean="0"/>
              <a:t>ip</a:t>
            </a:r>
            <a:r>
              <a:rPr lang="en-US" sz="2400" dirty="0" smtClean="0"/>
              <a:t> address?</a:t>
            </a:r>
          </a:p>
          <a:p>
            <a:endParaRPr lang="en-US" sz="2400" dirty="0"/>
          </a:p>
          <a:p>
            <a:r>
              <a:rPr lang="en-US" sz="2400" dirty="0" smtClean="0"/>
              <a:t>Q. What is the maximum bit in an </a:t>
            </a:r>
            <a:r>
              <a:rPr lang="en-US" sz="2400" dirty="0" err="1" smtClean="0"/>
              <a:t>octat</a:t>
            </a:r>
            <a:r>
              <a:rPr lang="en-US" sz="2400" dirty="0" smtClean="0"/>
              <a:t> that can be represent in an ipv4 address?</a:t>
            </a:r>
          </a:p>
          <a:p>
            <a:endParaRPr lang="en-US" sz="2400" dirty="0" smtClean="0"/>
          </a:p>
          <a:p>
            <a:r>
              <a:rPr lang="en-US" sz="2400" dirty="0" smtClean="0"/>
              <a:t>Q. How to identify the Network ID and the Host id in an IP address?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2891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Problems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5240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Britannic Bold" pitchFamily="34" charset="0"/>
              </a:rPr>
              <a:t>A network of IP address 192.168.25.40 having 30 numbers of hosts. Find out Subnet mask, Total number of subnet, 1</a:t>
            </a:r>
            <a:r>
              <a:rPr lang="en-US" sz="2000" baseline="30000" dirty="0" smtClean="0">
                <a:latin typeface="Britannic Bold" pitchFamily="34" charset="0"/>
              </a:rPr>
              <a:t>st</a:t>
            </a:r>
            <a:r>
              <a:rPr lang="en-US" sz="2000" dirty="0" smtClean="0">
                <a:latin typeface="Britannic Bold" pitchFamily="34" charset="0"/>
              </a:rPr>
              <a:t> , 2</a:t>
            </a:r>
            <a:r>
              <a:rPr lang="en-US" sz="2000" baseline="30000" dirty="0" smtClean="0">
                <a:latin typeface="Britannic Bold" pitchFamily="34" charset="0"/>
              </a:rPr>
              <a:t>nd</a:t>
            </a:r>
            <a:r>
              <a:rPr lang="en-US" sz="2000" dirty="0" smtClean="0">
                <a:latin typeface="Britannic Bold" pitchFamily="34" charset="0"/>
              </a:rPr>
              <a:t> , last and IP containing subnet with network ID and Broadcast ID.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Britannic Bold" pitchFamily="34" charset="0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Britannic Bold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smtClean="0">
                <a:latin typeface="Britannic Bold" pitchFamily="34" charset="0"/>
              </a:rPr>
              <a:t>A network of IP address </a:t>
            </a:r>
            <a:r>
              <a:rPr lang="en-US" sz="2000" dirty="0" smtClean="0">
                <a:latin typeface="Britannic Bold" pitchFamily="34" charset="0"/>
              </a:rPr>
              <a:t>115.56.7.7 </a:t>
            </a:r>
            <a:r>
              <a:rPr lang="en-US" sz="2000" dirty="0" smtClean="0">
                <a:latin typeface="Britannic Bold" pitchFamily="34" charset="0"/>
              </a:rPr>
              <a:t>having </a:t>
            </a:r>
            <a:r>
              <a:rPr lang="en-US" sz="2000" dirty="0" smtClean="0">
                <a:latin typeface="Britannic Bold" pitchFamily="34" charset="0"/>
              </a:rPr>
              <a:t>62 </a:t>
            </a:r>
            <a:r>
              <a:rPr lang="en-US" sz="2000" dirty="0" smtClean="0">
                <a:latin typeface="Britannic Bold" pitchFamily="34" charset="0"/>
              </a:rPr>
              <a:t>numbers of hosts. Find out Subnet mask, Total number of subnet, 1</a:t>
            </a:r>
            <a:r>
              <a:rPr lang="en-US" sz="2000" baseline="30000" dirty="0" smtClean="0">
                <a:latin typeface="Britannic Bold" pitchFamily="34" charset="0"/>
              </a:rPr>
              <a:t>st</a:t>
            </a:r>
            <a:r>
              <a:rPr lang="en-US" sz="2000" dirty="0" smtClean="0">
                <a:latin typeface="Britannic Bold" pitchFamily="34" charset="0"/>
              </a:rPr>
              <a:t> , 2</a:t>
            </a:r>
            <a:r>
              <a:rPr lang="en-US" sz="2000" baseline="30000" dirty="0" smtClean="0">
                <a:latin typeface="Britannic Bold" pitchFamily="34" charset="0"/>
              </a:rPr>
              <a:t>nd</a:t>
            </a:r>
            <a:r>
              <a:rPr lang="en-US" sz="2000" dirty="0" smtClean="0">
                <a:latin typeface="Britannic Bold" pitchFamily="34" charset="0"/>
              </a:rPr>
              <a:t> , last and IP containing subnet with network ID and Broadcast ID.</a:t>
            </a:r>
          </a:p>
          <a:p>
            <a:pPr marL="342900" indent="-342900">
              <a:buAutoNum type="arabicPeriod"/>
            </a:pPr>
            <a:endParaRPr lang="en-US" sz="2000" dirty="0" smtClean="0">
              <a:latin typeface="Britannic Bold" pitchFamily="34" charset="0"/>
            </a:endParaRPr>
          </a:p>
          <a:p>
            <a:pPr marL="342900" indent="-342900">
              <a:buAutoNum type="arabicPeriod"/>
            </a:pPr>
            <a:endParaRPr lang="en-US" sz="2000" dirty="0" smtClean="0">
              <a:latin typeface="Britannic Bold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 smtClean="0">
                <a:latin typeface="Britannic Bold" pitchFamily="34" charset="0"/>
              </a:rPr>
              <a:t>A network of IP address </a:t>
            </a:r>
            <a:r>
              <a:rPr lang="en-US" sz="2000" dirty="0" smtClean="0">
                <a:latin typeface="Britannic Bold" pitchFamily="34" charset="0"/>
              </a:rPr>
              <a:t>175.252.1.6 </a:t>
            </a:r>
            <a:r>
              <a:rPr lang="en-US" sz="2000" dirty="0" smtClean="0">
                <a:latin typeface="Britannic Bold" pitchFamily="34" charset="0"/>
              </a:rPr>
              <a:t>having </a:t>
            </a:r>
            <a:r>
              <a:rPr lang="en-US" sz="2000" dirty="0" smtClean="0">
                <a:latin typeface="Britannic Bold" pitchFamily="34" charset="0"/>
              </a:rPr>
              <a:t>126 </a:t>
            </a:r>
            <a:r>
              <a:rPr lang="en-US" sz="2000" dirty="0" smtClean="0">
                <a:latin typeface="Britannic Bold" pitchFamily="34" charset="0"/>
              </a:rPr>
              <a:t>numbers of hosts. Find out Subnet mask, Total number of subnet, 1</a:t>
            </a:r>
            <a:r>
              <a:rPr lang="en-US" sz="2000" baseline="30000" dirty="0" smtClean="0">
                <a:latin typeface="Britannic Bold" pitchFamily="34" charset="0"/>
              </a:rPr>
              <a:t>st</a:t>
            </a:r>
            <a:r>
              <a:rPr lang="en-US" sz="2000" dirty="0" smtClean="0">
                <a:latin typeface="Britannic Bold" pitchFamily="34" charset="0"/>
              </a:rPr>
              <a:t> , 2</a:t>
            </a:r>
            <a:r>
              <a:rPr lang="en-US" sz="2000" baseline="30000" dirty="0" smtClean="0">
                <a:latin typeface="Britannic Bold" pitchFamily="34" charset="0"/>
              </a:rPr>
              <a:t>nd</a:t>
            </a:r>
            <a:r>
              <a:rPr lang="en-US" sz="2000" dirty="0" smtClean="0">
                <a:latin typeface="Britannic Bold" pitchFamily="34" charset="0"/>
              </a:rPr>
              <a:t> , last and IP containing subnet with network ID and Broadcast ID.</a:t>
            </a:r>
          </a:p>
          <a:p>
            <a:pPr marL="342900" indent="-342900">
              <a:buAutoNum type="arabicPeriod"/>
            </a:pPr>
            <a:endParaRPr lang="en-US" sz="2000" dirty="0"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1447800"/>
          <a:ext cx="845820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Bits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2590800"/>
          <a:ext cx="8534400" cy="31800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362200"/>
                <a:gridCol w="1066800"/>
                <a:gridCol w="1066800"/>
                <a:gridCol w="1066800"/>
                <a:gridCol w="990600"/>
                <a:gridCol w="990600"/>
                <a:gridCol w="990600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Borrowed Bits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Mask Value/Subnet Mask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224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240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248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of Subnet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No of Host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CIDR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/25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/26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/27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/29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/30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28600" y="152400"/>
            <a:ext cx="64097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Routing Table for Class C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Requirements :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lphaLcPeriod"/>
            </a:pPr>
            <a:r>
              <a:rPr lang="en-US" dirty="0" smtClean="0"/>
              <a:t>Create 3 Subnets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 Use class C </a:t>
            </a:r>
            <a:r>
              <a:rPr lang="en-US" dirty="0" err="1" smtClean="0"/>
              <a:t>ip</a:t>
            </a:r>
            <a:r>
              <a:rPr lang="en-US" dirty="0" smtClean="0"/>
              <a:t> address 192.168.1.0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 Determine Network id and Host id of all the subnets.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Find Network ID and Host ID for </a:t>
            </a:r>
            <a:r>
              <a:rPr lang="en-US" dirty="0" err="1" smtClean="0"/>
              <a:t>ip</a:t>
            </a:r>
            <a:r>
              <a:rPr lang="en-US" dirty="0" smtClean="0"/>
              <a:t> address 192.168.225.212    …….     /27.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Requirements :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Design a network with three Networks  for Marketing , Sales and Management.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Marketing requires        60 Computer.</a:t>
            </a:r>
          </a:p>
          <a:p>
            <a:pPr marL="800100" lvl="1" indent="-342900"/>
            <a:r>
              <a:rPr lang="en-US" dirty="0" smtClean="0"/>
              <a:t>	Sales     requires             100 Computer.</a:t>
            </a:r>
          </a:p>
          <a:p>
            <a:pPr marL="800100" lvl="1" indent="-342900"/>
            <a:r>
              <a:rPr lang="en-US" dirty="0" smtClean="0"/>
              <a:t>	Management requires   35 Computer.</a:t>
            </a:r>
          </a:p>
          <a:p>
            <a:pPr marL="800100" lvl="1" indent="-342900"/>
            <a:r>
              <a:rPr lang="en-US" dirty="0" smtClean="0"/>
              <a:t> Lets say, </a:t>
            </a:r>
            <a:r>
              <a:rPr lang="en-US" dirty="0" err="1" smtClean="0"/>
              <a:t>Ip</a:t>
            </a:r>
            <a:r>
              <a:rPr lang="en-US" dirty="0" smtClean="0"/>
              <a:t> address  is  192.168.1.1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1828800"/>
          <a:ext cx="8458200" cy="741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Bits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0" y="3276600"/>
          <a:ext cx="8534405" cy="20624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17148"/>
                <a:gridCol w="865809"/>
                <a:gridCol w="865809"/>
                <a:gridCol w="865809"/>
                <a:gridCol w="803966"/>
                <a:gridCol w="803966"/>
                <a:gridCol w="803966"/>
                <a:gridCol w="803966"/>
                <a:gridCol w="803966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Borrowed Bits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Mask Value/Subnet Mask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224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240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248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252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254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rPr lang="en-US" dirty="0" smtClean="0"/>
                        <a:t>Place Value/</a:t>
                      </a:r>
                    </a:p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228600"/>
            <a:ext cx="89264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Routing Table for Class </a:t>
            </a:r>
            <a:r>
              <a:rPr 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 &amp; Class B</a:t>
            </a:r>
            <a:endParaRPr lang="en-US" sz="48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3108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Question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53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FIND Network ID and Host ID of the following</a:t>
            </a:r>
            <a:r>
              <a:rPr lang="en-US" sz="2400" dirty="0" smtClean="0">
                <a:latin typeface="Algerian" pitchFamily="82" charset="0"/>
              </a:rPr>
              <a:t> 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lgerian" pitchFamily="82" charset="0"/>
              </a:rPr>
              <a:t>20.120.47.225     /13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lgerian" pitchFamily="8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220.20.17.5        /27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lgerian" pitchFamily="8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lgerian" pitchFamily="82" charset="0"/>
              </a:rPr>
              <a:t>10.10.7.17       /19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lgerian" pitchFamily="8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192.8.3.2        /18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Algerian" pitchFamily="82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smtClean="0">
                <a:latin typeface="Algerian" pitchFamily="82" charset="0"/>
              </a:rPr>
              <a:t>117.1.4.5      /20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tcpipguide.com/free/diagrams/ipnethos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19400"/>
            <a:ext cx="6572296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85852" y="1000108"/>
            <a:ext cx="6228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IP address is just a 32-bit binary </a:t>
            </a:r>
            <a:r>
              <a:rPr lang="en-US" sz="2800" b="1" dirty="0" smtClean="0"/>
              <a:t>number.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071670" y="1643050"/>
            <a:ext cx="628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split it into four eight-bit </a:t>
            </a:r>
            <a:r>
              <a:rPr lang="en-US" sz="2800" dirty="0" smtClean="0"/>
              <a:t>octets and each octet is converted in decimal number. </a:t>
            </a:r>
            <a:endParaRPr lang="en-US" sz="28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28596" y="285728"/>
            <a:ext cx="52314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IP Address Size and Notation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2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5867400"/>
            <a:ext cx="4724400" cy="381000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tcpipguide.com/free/diagrams/ipclassfulspli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47800"/>
            <a:ext cx="548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66800" y="228600"/>
            <a:ext cx="6888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Classful</a:t>
            </a:r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addressing</a:t>
            </a:r>
            <a:endParaRPr 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62484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/>
                <a:ea typeface="Times New Roman"/>
              </a:rPr>
              <a:t>Fig: Division of IPv4 Address Space Into Classes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590800"/>
            <a:ext cx="81999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How to Identify which class</a:t>
            </a:r>
          </a:p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the IP address belong?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991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we need </a:t>
            </a:r>
            <a:r>
              <a:rPr lang="en-US" sz="48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classful</a:t>
            </a:r>
            <a:r>
              <a:rPr lang="en-US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addressing?</a:t>
            </a:r>
          </a:p>
          <a:p>
            <a:pPr algn="ctr"/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Why we divide them into class A,B,C etc?</a:t>
            </a:r>
            <a:endParaRPr lang="en-U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419600"/>
          <a:ext cx="6096000" cy="22098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048000"/>
                <a:gridCol w="3048000"/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First </a:t>
                      </a:r>
                      <a:r>
                        <a:rPr lang="en-US" b="1" dirty="0" err="1" smtClean="0">
                          <a:solidFill>
                            <a:schemeClr val="bg1"/>
                          </a:solidFill>
                        </a:rPr>
                        <a:t>octat</a:t>
                      </a: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 range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Class Name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1-126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128-191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192-223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224-239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240-255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1470" y="357164"/>
          <a:ext cx="8286812" cy="5947786"/>
        </p:xfrm>
        <a:graphic>
          <a:graphicData uri="http://schemas.openxmlformats.org/drawingml/2006/table">
            <a:tbl>
              <a:tblPr/>
              <a:tblGrid>
                <a:gridCol w="1285886"/>
                <a:gridCol w="1500198"/>
                <a:gridCol w="928694"/>
                <a:gridCol w="4572034"/>
              </a:tblGrid>
              <a:tr h="182720">
                <a:tc gridSpan="4"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IP Address Classes and Class Characteristics and Uses 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6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IP Address Class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Number Of Network ID Bits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Number Of Host ID Bits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Intended Use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1315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Class A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Mangal"/>
                        </a:rPr>
                        <a:t>8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24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Unicast addressing for very large organizations with hundreds of thousands or millions of hosts to connect to the Internet.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59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Arial"/>
                          <a:ea typeface="Times New Roman"/>
                          <a:cs typeface="Mangal"/>
                        </a:rPr>
                        <a:t>Class B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Unicast addressing for medium-to-large organizations with many hundreds to thousands of hosts to connect to the Internet.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</a:tr>
              <a:tr h="1174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Class C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24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Unicast addressing for smaller organizations with no more than about 250 hosts to connect to the Internet.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Class D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n/a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n/a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IP multicasting.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1FF"/>
                    </a:solidFill>
                  </a:tcPr>
                </a:tc>
              </a:tr>
              <a:tr h="466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latin typeface="Arial"/>
                          <a:ea typeface="Times New Roman"/>
                          <a:cs typeface="Mangal"/>
                        </a:rPr>
                        <a:t>Class E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n/a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Arial"/>
                          <a:ea typeface="Times New Roman"/>
                          <a:cs typeface="Mangal"/>
                        </a:rPr>
                        <a:t>n/a</a:t>
                      </a:r>
                      <a:endParaRPr lang="en-US" sz="18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Arial"/>
                          <a:ea typeface="Times New Roman"/>
                          <a:cs typeface="Mangal"/>
                        </a:rPr>
                        <a:t>Reserved for “experimental use”.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16348" marR="16348" marT="16348" marB="1634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686800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Q.  How many valid 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IP address</a:t>
            </a:r>
          </a:p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    We can use in class C?</a:t>
            </a:r>
          </a:p>
          <a:p>
            <a:endParaRPr lang="en-US" sz="3600" b="1" cap="none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  <a:p>
            <a:pPr marL="914400" indent="-914400">
              <a:buAutoNum type="alphaUcPeriod" startAt="17"/>
            </a:pPr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How do you calculate host number?</a:t>
            </a:r>
          </a:p>
          <a:p>
            <a:pPr marL="914400" indent="-914400">
              <a:buAutoNum type="alphaUcPeriod" startAt="17"/>
            </a:pP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914400" indent="-914400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Q. What is Network ID, Host ID and Broadcast ID?</a:t>
            </a:r>
          </a:p>
          <a:p>
            <a:pPr marL="914400" indent="-914400"/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marL="914400" indent="-914400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Q. Calculate no of host , NID &amp; BID for Class A &amp; B?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0" y="0"/>
            <a:ext cx="2362200" cy="16002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Facts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3810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According to CISCO, the ideal number of host in a Network should not exceed 500. If it increases more than 500 the traffic will be very huge and network will be inefficient. 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2438400"/>
            <a:ext cx="601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a Gateway? 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886200"/>
            <a:ext cx="5725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is Private IP ?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5257800"/>
            <a:ext cx="54505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What is Public IP ?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ushik Goswami\Desktop\Networking\Images\IMG_20200722_2103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"/>
            <a:ext cx="7239000" cy="6239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a Classless IP Addressing?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526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What is </a:t>
            </a:r>
            <a:r>
              <a:rPr lang="en-US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Subnetting</a:t>
            </a:r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and </a:t>
            </a:r>
            <a:r>
              <a:rPr lang="en-US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Supernetting</a:t>
            </a:r>
            <a:r>
              <a:rPr lang="en-US" sz="48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48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352800"/>
            <a:ext cx="784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No of hosts :</a:t>
            </a:r>
          </a:p>
          <a:p>
            <a:r>
              <a:rPr lang="en-US" sz="2400" b="1" dirty="0" smtClean="0"/>
              <a:t> 	</a:t>
            </a:r>
            <a:r>
              <a:rPr lang="en-US" sz="2400" b="1" dirty="0" smtClean="0"/>
              <a:t>Lets   say      h= Host bits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/>
              <a:t>	and  n= Network bits</a:t>
            </a:r>
          </a:p>
          <a:p>
            <a:r>
              <a:rPr lang="en-US" sz="2400" b="1" dirty="0" smtClean="0"/>
              <a:t>Then,   Total Number of host = (2^h)-2</a:t>
            </a:r>
          </a:p>
          <a:p>
            <a:endParaRPr lang="en-US" sz="2400" b="1" dirty="0" smtClean="0"/>
          </a:p>
          <a:p>
            <a:r>
              <a:rPr lang="en-US" sz="3200" b="1" u="sng" dirty="0" smtClean="0"/>
              <a:t>Total no of subnet :   </a:t>
            </a:r>
            <a:endParaRPr lang="en-US" sz="3200" b="1" dirty="0" smtClean="0"/>
          </a:p>
          <a:p>
            <a:r>
              <a:rPr lang="en-US" sz="3200" b="1" dirty="0" smtClean="0"/>
              <a:t>      </a:t>
            </a:r>
            <a:r>
              <a:rPr lang="en-US" sz="2400" b="1" dirty="0" smtClean="0"/>
              <a:t>Total No of Subnet= 2^n, where n is the network bits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715</Words>
  <Application>Microsoft Office PowerPoint</Application>
  <PresentationFormat>On-screen Show (4:3)</PresentationFormat>
  <Paragraphs>231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Kaushik Goswami</dc:creator>
  <cp:lastModifiedBy>Kaushik Goswami</cp:lastModifiedBy>
  <cp:revision>77</cp:revision>
  <dcterms:created xsi:type="dcterms:W3CDTF">2020-07-21T17:01:47Z</dcterms:created>
  <dcterms:modified xsi:type="dcterms:W3CDTF">2020-07-24T16:20:21Z</dcterms:modified>
</cp:coreProperties>
</file>