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C83D27C-42D7-4323-8E12-339CAA2652A8}"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ED10C-493C-4012-989A-6EDEDAD1A805}" type="slidenum">
              <a:rPr lang="en-IN" smtClean="0"/>
              <a:t>‹#›</a:t>
            </a:fld>
            <a:endParaRPr lang="en-IN"/>
          </a:p>
        </p:txBody>
      </p:sp>
    </p:spTree>
    <p:extLst>
      <p:ext uri="{BB962C8B-B14F-4D97-AF65-F5344CB8AC3E}">
        <p14:creationId xmlns:p14="http://schemas.microsoft.com/office/powerpoint/2010/main" val="319080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83D27C-42D7-4323-8E12-339CAA2652A8}"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ED10C-493C-4012-989A-6EDEDAD1A805}" type="slidenum">
              <a:rPr lang="en-IN" smtClean="0"/>
              <a:t>‹#›</a:t>
            </a:fld>
            <a:endParaRPr lang="en-IN"/>
          </a:p>
        </p:txBody>
      </p:sp>
    </p:spTree>
    <p:extLst>
      <p:ext uri="{BB962C8B-B14F-4D97-AF65-F5344CB8AC3E}">
        <p14:creationId xmlns:p14="http://schemas.microsoft.com/office/powerpoint/2010/main" val="1296152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83D27C-42D7-4323-8E12-339CAA2652A8}"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ED10C-493C-4012-989A-6EDEDAD1A805}" type="slidenum">
              <a:rPr lang="en-IN" smtClean="0"/>
              <a:t>‹#›</a:t>
            </a:fld>
            <a:endParaRPr lang="en-IN"/>
          </a:p>
        </p:txBody>
      </p:sp>
    </p:spTree>
    <p:extLst>
      <p:ext uri="{BB962C8B-B14F-4D97-AF65-F5344CB8AC3E}">
        <p14:creationId xmlns:p14="http://schemas.microsoft.com/office/powerpoint/2010/main" val="201119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83D27C-42D7-4323-8E12-339CAA2652A8}"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ED10C-493C-4012-989A-6EDEDAD1A805}" type="slidenum">
              <a:rPr lang="en-IN" smtClean="0"/>
              <a:t>‹#›</a:t>
            </a:fld>
            <a:endParaRPr lang="en-IN"/>
          </a:p>
        </p:txBody>
      </p:sp>
    </p:spTree>
    <p:extLst>
      <p:ext uri="{BB962C8B-B14F-4D97-AF65-F5344CB8AC3E}">
        <p14:creationId xmlns:p14="http://schemas.microsoft.com/office/powerpoint/2010/main" val="751919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83D27C-42D7-4323-8E12-339CAA2652A8}"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ED10C-493C-4012-989A-6EDEDAD1A805}" type="slidenum">
              <a:rPr lang="en-IN" smtClean="0"/>
              <a:t>‹#›</a:t>
            </a:fld>
            <a:endParaRPr lang="en-IN"/>
          </a:p>
        </p:txBody>
      </p:sp>
    </p:spTree>
    <p:extLst>
      <p:ext uri="{BB962C8B-B14F-4D97-AF65-F5344CB8AC3E}">
        <p14:creationId xmlns:p14="http://schemas.microsoft.com/office/powerpoint/2010/main" val="4058442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C83D27C-42D7-4323-8E12-339CAA2652A8}" type="datetimeFigureOut">
              <a:rPr lang="en-IN" smtClean="0"/>
              <a:t>23-02-2022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ED10C-493C-4012-989A-6EDEDAD1A805}" type="slidenum">
              <a:rPr lang="en-IN" smtClean="0"/>
              <a:t>‹#›</a:t>
            </a:fld>
            <a:endParaRPr lang="en-IN"/>
          </a:p>
        </p:txBody>
      </p:sp>
    </p:spTree>
    <p:extLst>
      <p:ext uri="{BB962C8B-B14F-4D97-AF65-F5344CB8AC3E}">
        <p14:creationId xmlns:p14="http://schemas.microsoft.com/office/powerpoint/2010/main" val="1082560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C83D27C-42D7-4323-8E12-339CAA2652A8}" type="datetimeFigureOut">
              <a:rPr lang="en-IN" smtClean="0"/>
              <a:t>23-02-2022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BED10C-493C-4012-989A-6EDEDAD1A805}" type="slidenum">
              <a:rPr lang="en-IN" smtClean="0"/>
              <a:t>‹#›</a:t>
            </a:fld>
            <a:endParaRPr lang="en-IN"/>
          </a:p>
        </p:txBody>
      </p:sp>
    </p:spTree>
    <p:extLst>
      <p:ext uri="{BB962C8B-B14F-4D97-AF65-F5344CB8AC3E}">
        <p14:creationId xmlns:p14="http://schemas.microsoft.com/office/powerpoint/2010/main" val="302953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C83D27C-42D7-4323-8E12-339CAA2652A8}" type="datetimeFigureOut">
              <a:rPr lang="en-IN" smtClean="0"/>
              <a:t>23-02-2022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BED10C-493C-4012-989A-6EDEDAD1A805}" type="slidenum">
              <a:rPr lang="en-IN" smtClean="0"/>
              <a:t>‹#›</a:t>
            </a:fld>
            <a:endParaRPr lang="en-IN"/>
          </a:p>
        </p:txBody>
      </p:sp>
    </p:spTree>
    <p:extLst>
      <p:ext uri="{BB962C8B-B14F-4D97-AF65-F5344CB8AC3E}">
        <p14:creationId xmlns:p14="http://schemas.microsoft.com/office/powerpoint/2010/main" val="2575459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83D27C-42D7-4323-8E12-339CAA2652A8}" type="datetimeFigureOut">
              <a:rPr lang="en-IN" smtClean="0"/>
              <a:t>23-02-2022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BED10C-493C-4012-989A-6EDEDAD1A805}" type="slidenum">
              <a:rPr lang="en-IN" smtClean="0"/>
              <a:t>‹#›</a:t>
            </a:fld>
            <a:endParaRPr lang="en-IN"/>
          </a:p>
        </p:txBody>
      </p:sp>
    </p:spTree>
    <p:extLst>
      <p:ext uri="{BB962C8B-B14F-4D97-AF65-F5344CB8AC3E}">
        <p14:creationId xmlns:p14="http://schemas.microsoft.com/office/powerpoint/2010/main" val="3629457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83D27C-42D7-4323-8E12-339CAA2652A8}" type="datetimeFigureOut">
              <a:rPr lang="en-IN" smtClean="0"/>
              <a:t>23-02-2022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ED10C-493C-4012-989A-6EDEDAD1A805}" type="slidenum">
              <a:rPr lang="en-IN" smtClean="0"/>
              <a:t>‹#›</a:t>
            </a:fld>
            <a:endParaRPr lang="en-IN"/>
          </a:p>
        </p:txBody>
      </p:sp>
    </p:spTree>
    <p:extLst>
      <p:ext uri="{BB962C8B-B14F-4D97-AF65-F5344CB8AC3E}">
        <p14:creationId xmlns:p14="http://schemas.microsoft.com/office/powerpoint/2010/main" val="479843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83D27C-42D7-4323-8E12-339CAA2652A8}" type="datetimeFigureOut">
              <a:rPr lang="en-IN" smtClean="0"/>
              <a:t>23-02-2022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ED10C-493C-4012-989A-6EDEDAD1A805}" type="slidenum">
              <a:rPr lang="en-IN" smtClean="0"/>
              <a:t>‹#›</a:t>
            </a:fld>
            <a:endParaRPr lang="en-IN"/>
          </a:p>
        </p:txBody>
      </p:sp>
    </p:spTree>
    <p:extLst>
      <p:ext uri="{BB962C8B-B14F-4D97-AF65-F5344CB8AC3E}">
        <p14:creationId xmlns:p14="http://schemas.microsoft.com/office/powerpoint/2010/main" val="56462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3D27C-42D7-4323-8E12-339CAA2652A8}" type="datetimeFigureOut">
              <a:rPr lang="en-IN" smtClean="0"/>
              <a:t>23-02-2022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ED10C-493C-4012-989A-6EDEDAD1A805}" type="slidenum">
              <a:rPr lang="en-IN" smtClean="0"/>
              <a:t>‹#›</a:t>
            </a:fld>
            <a:endParaRPr lang="en-IN"/>
          </a:p>
        </p:txBody>
      </p:sp>
    </p:spTree>
    <p:extLst>
      <p:ext uri="{BB962C8B-B14F-4D97-AF65-F5344CB8AC3E}">
        <p14:creationId xmlns:p14="http://schemas.microsoft.com/office/powerpoint/2010/main" val="2314032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0098" y="276046"/>
            <a:ext cx="9144000" cy="1336106"/>
          </a:xfrm>
        </p:spPr>
        <p:txBody>
          <a:bodyPr/>
          <a:lstStyle/>
          <a:p>
            <a:r>
              <a:rPr lang="en-US" b="1" dirty="0" smtClean="0"/>
              <a:t>What is IoT?</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8372" y="2015705"/>
            <a:ext cx="5619032" cy="4495226"/>
          </a:xfrm>
          <a:prstGeom prst="rect">
            <a:avLst/>
          </a:prstGeom>
        </p:spPr>
      </p:pic>
    </p:spTree>
    <p:extLst>
      <p:ext uri="{BB962C8B-B14F-4D97-AF65-F5344CB8AC3E}">
        <p14:creationId xmlns:p14="http://schemas.microsoft.com/office/powerpoint/2010/main" val="2368629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539" y="129395"/>
            <a:ext cx="10515600" cy="621013"/>
          </a:xfrm>
        </p:spPr>
        <p:txBody>
          <a:bodyPr>
            <a:normAutofit fontScale="90000"/>
          </a:bodyPr>
          <a:lstStyle/>
          <a:p>
            <a:pPr algn="ctr"/>
            <a:r>
              <a:rPr lang="en-IN" b="1" dirty="0" err="1"/>
              <a:t>IoT</a:t>
            </a:r>
            <a:r>
              <a:rPr lang="en-IN" b="1" dirty="0"/>
              <a:t> </a:t>
            </a:r>
            <a:r>
              <a:rPr lang="en-IN" b="1" dirty="0" smtClean="0"/>
              <a:t>Architecture</a:t>
            </a:r>
            <a:endParaRPr lang="en-IN" b="1" dirty="0"/>
          </a:p>
        </p:txBody>
      </p:sp>
      <p:sp>
        <p:nvSpPr>
          <p:cNvPr id="3" name="Content Placeholder 2"/>
          <p:cNvSpPr>
            <a:spLocks noGrp="1"/>
          </p:cNvSpPr>
          <p:nvPr>
            <p:ph idx="1"/>
          </p:nvPr>
        </p:nvSpPr>
        <p:spPr>
          <a:xfrm>
            <a:off x="215660" y="897146"/>
            <a:ext cx="11671540" cy="5753819"/>
          </a:xfrm>
        </p:spPr>
        <p:txBody>
          <a:bodyPr>
            <a:normAutofit/>
          </a:bodyPr>
          <a:lstStyle/>
          <a:p>
            <a:r>
              <a:rPr lang="en-US" sz="2000" dirty="0"/>
              <a:t>The </a:t>
            </a:r>
            <a:r>
              <a:rPr lang="en-US" sz="2000" dirty="0" err="1"/>
              <a:t>IoT</a:t>
            </a:r>
            <a:r>
              <a:rPr lang="en-US" sz="2000" dirty="0"/>
              <a:t> architecture differs from their functional area and their solutions. However, the </a:t>
            </a:r>
            <a:r>
              <a:rPr lang="en-US" sz="2000" dirty="0" err="1"/>
              <a:t>IoT</a:t>
            </a:r>
            <a:r>
              <a:rPr lang="en-US" sz="2000" dirty="0"/>
              <a:t> architecture technology mainly consists of four major components</a:t>
            </a:r>
            <a:r>
              <a:rPr lang="en-US" sz="2000" dirty="0" smtClean="0"/>
              <a:t>:</a:t>
            </a:r>
          </a:p>
          <a:p>
            <a:endParaRPr lang="en-US" sz="2000" dirty="0" smtClean="0"/>
          </a:p>
          <a:p>
            <a:endParaRPr lang="en-US" sz="2000" dirty="0"/>
          </a:p>
          <a:p>
            <a:endParaRPr lang="en-US" sz="2000" dirty="0"/>
          </a:p>
          <a:p>
            <a:r>
              <a:rPr lang="en-US" sz="2000" dirty="0"/>
              <a:t>Components of </a:t>
            </a:r>
            <a:r>
              <a:rPr lang="en-US" sz="2000" dirty="0" err="1"/>
              <a:t>IoT</a:t>
            </a:r>
            <a:r>
              <a:rPr lang="en-US" sz="2000" dirty="0"/>
              <a:t> Architecture</a:t>
            </a:r>
          </a:p>
          <a:p>
            <a:r>
              <a:rPr lang="en-US" sz="2000" dirty="0"/>
              <a:t>Sensors/Devices</a:t>
            </a:r>
          </a:p>
          <a:p>
            <a:r>
              <a:rPr lang="en-US" sz="2000" dirty="0"/>
              <a:t>Gateways and Networks</a:t>
            </a:r>
          </a:p>
          <a:p>
            <a:r>
              <a:rPr lang="en-US" sz="2000" dirty="0"/>
              <a:t>Cloud/Management Service Layer</a:t>
            </a:r>
          </a:p>
          <a:p>
            <a:r>
              <a:rPr lang="en-US" sz="2000" dirty="0"/>
              <a:t>Application Layer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747" y="2286001"/>
            <a:ext cx="7177178" cy="2899772"/>
          </a:xfrm>
          <a:prstGeom prst="rect">
            <a:avLst/>
          </a:prstGeom>
        </p:spPr>
      </p:pic>
    </p:spTree>
    <p:extLst>
      <p:ext uri="{BB962C8B-B14F-4D97-AF65-F5344CB8AC3E}">
        <p14:creationId xmlns:p14="http://schemas.microsoft.com/office/powerpoint/2010/main" val="2996934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804" y="158092"/>
            <a:ext cx="10515600" cy="661418"/>
          </a:xfrm>
        </p:spPr>
        <p:txBody>
          <a:bodyPr>
            <a:normAutofit fontScale="90000"/>
          </a:bodyPr>
          <a:lstStyle/>
          <a:p>
            <a:pPr algn="ctr"/>
            <a:r>
              <a:rPr lang="en-IN" b="1" dirty="0" err="1"/>
              <a:t>IoT</a:t>
            </a:r>
            <a:r>
              <a:rPr lang="en-IN" b="1" dirty="0"/>
              <a:t> </a:t>
            </a:r>
            <a:r>
              <a:rPr lang="en-IN" b="1" dirty="0" smtClean="0"/>
              <a:t>Architecture</a:t>
            </a:r>
            <a:endParaRPr lang="en-IN" b="1" dirty="0"/>
          </a:p>
        </p:txBody>
      </p:sp>
      <p:sp>
        <p:nvSpPr>
          <p:cNvPr id="3" name="Content Placeholder 2"/>
          <p:cNvSpPr>
            <a:spLocks noGrp="1"/>
          </p:cNvSpPr>
          <p:nvPr>
            <p:ph idx="1"/>
          </p:nvPr>
        </p:nvSpPr>
        <p:spPr>
          <a:xfrm>
            <a:off x="241540" y="940279"/>
            <a:ext cx="11688792" cy="5641676"/>
          </a:xfrm>
        </p:spPr>
        <p:txBody>
          <a:bodyPr>
            <a:noAutofit/>
          </a:bodyPr>
          <a:lstStyle/>
          <a:p>
            <a:pPr>
              <a:buFont typeface="Wingdings" panose="05000000000000000000" pitchFamily="2" charset="2"/>
              <a:buChar char="q"/>
            </a:pPr>
            <a:r>
              <a:rPr lang="en-US" sz="2000" dirty="0"/>
              <a:t>The </a:t>
            </a:r>
            <a:r>
              <a:rPr lang="en-US" sz="2000" dirty="0" err="1"/>
              <a:t>IoT</a:t>
            </a:r>
            <a:r>
              <a:rPr lang="en-US" sz="2000" dirty="0"/>
              <a:t> architecture is a fundamental way to design the various elements of </a:t>
            </a:r>
            <a:r>
              <a:rPr lang="en-US" sz="2000" dirty="0" err="1"/>
              <a:t>IoT</a:t>
            </a:r>
            <a:r>
              <a:rPr lang="en-US" sz="2000" dirty="0"/>
              <a:t>, so that it can deliver services over the networks and serve the needs for the future.</a:t>
            </a:r>
          </a:p>
          <a:p>
            <a:pPr marL="0" indent="0">
              <a:buNone/>
            </a:pPr>
            <a:r>
              <a:rPr lang="en-US" sz="2000" dirty="0" smtClean="0"/>
              <a:t>   Following </a:t>
            </a:r>
            <a:r>
              <a:rPr lang="en-US" sz="2000" dirty="0"/>
              <a:t>are the primary stages (layers) of </a:t>
            </a:r>
            <a:r>
              <a:rPr lang="en-US" sz="2000" dirty="0" err="1"/>
              <a:t>IoT</a:t>
            </a:r>
            <a:r>
              <a:rPr lang="en-US" sz="2000" dirty="0"/>
              <a:t> that provides the solution for </a:t>
            </a:r>
            <a:r>
              <a:rPr lang="en-US" sz="2000" dirty="0" err="1"/>
              <a:t>IoT</a:t>
            </a:r>
            <a:r>
              <a:rPr lang="en-US" sz="2000" dirty="0"/>
              <a:t> architecture.</a:t>
            </a:r>
          </a:p>
          <a:p>
            <a:r>
              <a:rPr lang="en-US" sz="1800" b="1" dirty="0"/>
              <a:t>Sensors/Actuators:</a:t>
            </a:r>
            <a:r>
              <a:rPr lang="en-US" sz="1800" dirty="0"/>
              <a:t> Sensors or Actuators are the devices that are able to emit, accept and process data over the network. These sensors or actuators may be connected either through wired or wireless. This contains GPS, Electrochemical, Gyroscope, RFID, etc. Most of the sensors need connectivity through sensors gateways. The connection of sensors or actuators can be through a Local Area Network (LAN) or Personal Area Network</a:t>
            </a:r>
            <a:r>
              <a:rPr lang="en-US" sz="1800" dirty="0" smtClean="0"/>
              <a:t>.</a:t>
            </a:r>
          </a:p>
          <a:p>
            <a:endParaRPr lang="en-US" sz="1050" dirty="0"/>
          </a:p>
          <a:p>
            <a:r>
              <a:rPr lang="en-US" sz="1800" b="1" dirty="0"/>
              <a:t>Gateways and Data Acquisition:</a:t>
            </a:r>
            <a:r>
              <a:rPr lang="en-US" sz="1800" dirty="0"/>
              <a:t> As the large numbers of data are produced by this sensors and actuators need the high-speed Gateways and Networks to transfer the data. This network can be of type Local Area Network (LAN such as </a:t>
            </a:r>
            <a:r>
              <a:rPr lang="en-US" sz="1800" dirty="0" err="1"/>
              <a:t>WiFi</a:t>
            </a:r>
            <a:r>
              <a:rPr lang="en-US" sz="1800" dirty="0"/>
              <a:t>, Ethernet, etc.), Wide Area Network (WAN such as GSM, 5G, etc</a:t>
            </a:r>
            <a:r>
              <a:rPr lang="en-US" sz="1800" dirty="0" smtClean="0"/>
              <a:t>.).</a:t>
            </a:r>
          </a:p>
          <a:p>
            <a:endParaRPr lang="en-US" sz="1600" dirty="0"/>
          </a:p>
          <a:p>
            <a:r>
              <a:rPr lang="en-US" sz="1800" b="1" dirty="0"/>
              <a:t>Edge IT:</a:t>
            </a:r>
            <a:r>
              <a:rPr lang="en-US" sz="1800" dirty="0"/>
              <a:t> Edge in the </a:t>
            </a:r>
            <a:r>
              <a:rPr lang="en-US" sz="1800" dirty="0" err="1"/>
              <a:t>IoT</a:t>
            </a:r>
            <a:r>
              <a:rPr lang="en-US" sz="1800" dirty="0"/>
              <a:t> Architecture is the hardware and software gateways that analyze and pre-process the data before transferring it to the cloud. If the data read from the sensors and gateways are not changed from its previous reading value then it does not transfer over the cloud, this saves the data used</a:t>
            </a:r>
            <a:r>
              <a:rPr lang="en-US" sz="1800" dirty="0" smtClean="0"/>
              <a:t>.</a:t>
            </a:r>
          </a:p>
          <a:p>
            <a:endParaRPr lang="en-US" sz="1600" dirty="0"/>
          </a:p>
          <a:p>
            <a:r>
              <a:rPr lang="en-US" sz="1800" b="1" dirty="0"/>
              <a:t>Data center/ Cloud:</a:t>
            </a:r>
            <a:r>
              <a:rPr lang="en-US" sz="1800" dirty="0"/>
              <a:t> The Data Center or Cloud comes under the Management Services which process the information through analytics, management of device and security controls. Beside this security controls and device management the cloud transfer the data to the end users application such as Retail, Healthcare, Emergency, Environment, and Energy, etc.</a:t>
            </a:r>
          </a:p>
        </p:txBody>
      </p:sp>
    </p:spTree>
    <p:extLst>
      <p:ext uri="{BB962C8B-B14F-4D97-AF65-F5344CB8AC3E}">
        <p14:creationId xmlns:p14="http://schemas.microsoft.com/office/powerpoint/2010/main" val="2925168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407" y="451390"/>
            <a:ext cx="10515600" cy="566528"/>
          </a:xfrm>
        </p:spPr>
        <p:txBody>
          <a:bodyPr>
            <a:normAutofit fontScale="90000"/>
          </a:bodyPr>
          <a:lstStyle/>
          <a:p>
            <a:pPr algn="ctr"/>
            <a:r>
              <a:rPr lang="en-US" b="1" dirty="0"/>
              <a:t>How is </a:t>
            </a:r>
            <a:r>
              <a:rPr lang="en-US" b="1" dirty="0" err="1"/>
              <a:t>IoT</a:t>
            </a:r>
            <a:r>
              <a:rPr lang="en-US" b="1" dirty="0"/>
              <a:t> transforming businesses?</a:t>
            </a:r>
          </a:p>
        </p:txBody>
      </p:sp>
      <p:sp>
        <p:nvSpPr>
          <p:cNvPr id="3" name="Content Placeholder 2"/>
          <p:cNvSpPr>
            <a:spLocks noGrp="1"/>
          </p:cNvSpPr>
          <p:nvPr>
            <p:ph idx="1"/>
          </p:nvPr>
        </p:nvSpPr>
        <p:spPr>
          <a:xfrm>
            <a:off x="353683" y="1587259"/>
            <a:ext cx="11473132" cy="4917057"/>
          </a:xfrm>
        </p:spPr>
        <p:txBody>
          <a:bodyPr>
            <a:normAutofit/>
          </a:bodyPr>
          <a:lstStyle/>
          <a:p>
            <a:pPr>
              <a:buFont typeface="Wingdings" panose="05000000000000000000" pitchFamily="2" charset="2"/>
              <a:buChar char="v"/>
            </a:pPr>
            <a:r>
              <a:rPr lang="en-US" sz="2000" dirty="0"/>
              <a:t>In the Business Enterprise, </a:t>
            </a:r>
            <a:r>
              <a:rPr lang="en-US" sz="2000" dirty="0" err="1"/>
              <a:t>IoT</a:t>
            </a:r>
            <a:r>
              <a:rPr lang="en-US" sz="2000" dirty="0"/>
              <a:t> not only means to connect the devices to the Internet, however, it is more than that. Now, </a:t>
            </a:r>
            <a:r>
              <a:rPr lang="en-US" sz="2000" dirty="0" err="1"/>
              <a:t>IoT</a:t>
            </a:r>
            <a:r>
              <a:rPr lang="en-US" sz="2000" dirty="0"/>
              <a:t> is transforming the business enterprises by creating the opportunities to get smarter about the product, services, and the customer experience</a:t>
            </a:r>
            <a:r>
              <a:rPr lang="en-US" sz="2000" dirty="0" smtClean="0"/>
              <a:t>.</a:t>
            </a:r>
          </a:p>
          <a:p>
            <a:pPr>
              <a:buFont typeface="Wingdings" panose="05000000000000000000" pitchFamily="2" charset="2"/>
              <a:buChar char="v"/>
            </a:pPr>
            <a:endParaRPr lang="en-US" sz="2000" dirty="0"/>
          </a:p>
          <a:p>
            <a:pPr>
              <a:buFont typeface="Wingdings" panose="05000000000000000000" pitchFamily="2" charset="2"/>
              <a:buChar char="v"/>
            </a:pPr>
            <a:r>
              <a:rPr lang="en-US" sz="2000" dirty="0"/>
              <a:t>There are several ways through </a:t>
            </a:r>
            <a:r>
              <a:rPr lang="en-US" sz="2000" dirty="0" err="1"/>
              <a:t>IoT</a:t>
            </a:r>
            <a:r>
              <a:rPr lang="en-US" sz="2000" dirty="0"/>
              <a:t> is transforming the business. Some of them are mentioned below</a:t>
            </a:r>
            <a:r>
              <a:rPr lang="en-US" sz="2000" dirty="0" smtClean="0"/>
              <a:t>:</a:t>
            </a:r>
          </a:p>
          <a:p>
            <a:pPr>
              <a:buFont typeface="Wingdings" panose="05000000000000000000" pitchFamily="2" charset="2"/>
              <a:buChar char="v"/>
            </a:pPr>
            <a:endParaRPr lang="en-US" sz="2000" dirty="0"/>
          </a:p>
          <a:p>
            <a:pPr marL="914400" lvl="1" indent="-457200">
              <a:buFont typeface="+mj-lt"/>
              <a:buAutoNum type="alphaLcParenR"/>
            </a:pPr>
            <a:r>
              <a:rPr lang="en-US" sz="2000" dirty="0" smtClean="0"/>
              <a:t>Improving Customer Experience</a:t>
            </a:r>
          </a:p>
          <a:p>
            <a:pPr marL="914400" lvl="1" indent="-457200">
              <a:buFont typeface="+mj-lt"/>
              <a:buAutoNum type="alphaLcParenR"/>
            </a:pPr>
            <a:r>
              <a:rPr lang="en-US" sz="2000" dirty="0" smtClean="0"/>
              <a:t>Greater Efficiency</a:t>
            </a:r>
          </a:p>
          <a:p>
            <a:pPr marL="914400" lvl="1" indent="-457200">
              <a:buFont typeface="+mj-lt"/>
              <a:buAutoNum type="alphaLcParenR"/>
            </a:pPr>
            <a:r>
              <a:rPr lang="en-US" sz="2000" dirty="0" smtClean="0"/>
              <a:t>More Data - More Opportunity</a:t>
            </a:r>
          </a:p>
          <a:p>
            <a:pPr marL="914400" lvl="1" indent="-457200">
              <a:buFont typeface="+mj-lt"/>
              <a:buAutoNum type="alphaLcParenR"/>
            </a:pPr>
            <a:r>
              <a:rPr lang="en-US" sz="2000" dirty="0" smtClean="0"/>
              <a:t>Creating New Business Models</a:t>
            </a:r>
          </a:p>
          <a:p>
            <a:pPr marL="914400" lvl="1" indent="-457200">
              <a:buFont typeface="+mj-lt"/>
              <a:buAutoNum type="alphaLcParenR"/>
            </a:pPr>
            <a:r>
              <a:rPr lang="en-US" sz="2000" dirty="0" smtClean="0"/>
              <a:t>Cost Reduction and Gain Productivity</a:t>
            </a:r>
          </a:p>
          <a:p>
            <a:pPr marL="914400" lvl="1" indent="-457200">
              <a:buFont typeface="+mj-lt"/>
              <a:buAutoNum type="alphaLcParenR"/>
            </a:pPr>
            <a:r>
              <a:rPr lang="en-US" sz="2000" dirty="0" smtClean="0"/>
              <a:t>Asset Tracking and Waste Reduction</a:t>
            </a:r>
          </a:p>
          <a:p>
            <a:pPr>
              <a:buFont typeface="Wingdings" panose="05000000000000000000" pitchFamily="2" charset="2"/>
              <a:buChar char="v"/>
            </a:pPr>
            <a:endParaRPr lang="en-IN" sz="2000" dirty="0"/>
          </a:p>
        </p:txBody>
      </p:sp>
    </p:spTree>
    <p:extLst>
      <p:ext uri="{BB962C8B-B14F-4D97-AF65-F5344CB8AC3E}">
        <p14:creationId xmlns:p14="http://schemas.microsoft.com/office/powerpoint/2010/main" val="1162872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02019" cy="997849"/>
          </a:xfrm>
        </p:spPr>
        <p:txBody>
          <a:bodyPr/>
          <a:lstStyle/>
          <a:p>
            <a:pPr algn="ctr"/>
            <a:r>
              <a:rPr lang="en-IN" b="1" dirty="0" err="1"/>
              <a:t>IoT</a:t>
            </a:r>
            <a:r>
              <a:rPr lang="en-IN" b="1" dirty="0"/>
              <a:t> Devices</a:t>
            </a:r>
          </a:p>
        </p:txBody>
      </p:sp>
      <p:sp>
        <p:nvSpPr>
          <p:cNvPr id="3" name="Content Placeholder 2"/>
          <p:cNvSpPr>
            <a:spLocks noGrp="1"/>
          </p:cNvSpPr>
          <p:nvPr>
            <p:ph idx="1"/>
          </p:nvPr>
        </p:nvSpPr>
        <p:spPr>
          <a:xfrm>
            <a:off x="543464" y="1492370"/>
            <a:ext cx="10810336" cy="4684593"/>
          </a:xfrm>
        </p:spPr>
        <p:txBody>
          <a:bodyPr>
            <a:normAutofit/>
          </a:bodyPr>
          <a:lstStyle/>
          <a:p>
            <a:r>
              <a:rPr lang="en-US" sz="2400" dirty="0" err="1"/>
              <a:t>IoT</a:t>
            </a:r>
            <a:r>
              <a:rPr lang="en-US" sz="2400" dirty="0"/>
              <a:t> devices are enlarging the internet connectivity beyond standard devices such as smartphones, laptops, tablets, and desktops. Embedding these devices with technology enable us </a:t>
            </a:r>
            <a:r>
              <a:rPr lang="en-US" sz="2400" dirty="0" smtClean="0"/>
              <a:t>to communicate </a:t>
            </a:r>
            <a:r>
              <a:rPr lang="en-US" sz="2400" dirty="0"/>
              <a:t>and interact over the networks and they can be remotely monitored and controlled</a:t>
            </a:r>
            <a:r>
              <a:rPr lang="en-US" sz="2400" dirty="0" smtClean="0"/>
              <a:t>.</a:t>
            </a:r>
          </a:p>
          <a:p>
            <a:endParaRPr lang="en-US" sz="2000" dirty="0"/>
          </a:p>
          <a:p>
            <a:endParaRPr lang="en-US" sz="2000" dirty="0" smtClean="0"/>
          </a:p>
          <a:p>
            <a:pPr>
              <a:buFont typeface="Wingdings" panose="05000000000000000000" pitchFamily="2" charset="2"/>
              <a:buChar char="Ø"/>
            </a:pPr>
            <a:r>
              <a:rPr lang="en-US" sz="2000" dirty="0"/>
              <a:t>There are large varieties of </a:t>
            </a:r>
            <a:r>
              <a:rPr lang="en-US" sz="2000" dirty="0" err="1"/>
              <a:t>IoT</a:t>
            </a:r>
            <a:r>
              <a:rPr lang="en-US" sz="2000" dirty="0"/>
              <a:t> devices available based on IEEE 802.15.4 standard. These devices range from wireless motes, attachable sensor-boards to interface-board which are useful for researchers and developers.</a:t>
            </a:r>
          </a:p>
          <a:p>
            <a:pPr>
              <a:buFont typeface="Wingdings" panose="05000000000000000000" pitchFamily="2" charset="2"/>
              <a:buChar char="Ø"/>
            </a:pPr>
            <a:r>
              <a:rPr lang="en-US" sz="2000" dirty="0" err="1"/>
              <a:t>IoT</a:t>
            </a:r>
            <a:r>
              <a:rPr lang="en-US" sz="2000" dirty="0"/>
              <a:t> devices include computer devices, software, wireless sensors, and actuators. These </a:t>
            </a:r>
            <a:r>
              <a:rPr lang="en-US" sz="2000" dirty="0" err="1"/>
              <a:t>IoT</a:t>
            </a:r>
            <a:r>
              <a:rPr lang="en-US" sz="2000" dirty="0"/>
              <a:t> devices are connected over the internet and enabling the data transfer among objects or people automatically without human intervention.</a:t>
            </a:r>
          </a:p>
          <a:p>
            <a:pPr>
              <a:buFont typeface="Wingdings" panose="05000000000000000000" pitchFamily="2" charset="2"/>
              <a:buChar char="Ø"/>
            </a:pPr>
            <a:endParaRPr lang="en-IN" sz="2000" dirty="0"/>
          </a:p>
        </p:txBody>
      </p:sp>
    </p:spTree>
    <p:extLst>
      <p:ext uri="{BB962C8B-B14F-4D97-AF65-F5344CB8AC3E}">
        <p14:creationId xmlns:p14="http://schemas.microsoft.com/office/powerpoint/2010/main" val="2522810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7864" y="332889"/>
            <a:ext cx="7496355" cy="5998899"/>
          </a:xfrm>
        </p:spPr>
      </p:pic>
    </p:spTree>
    <p:extLst>
      <p:ext uri="{BB962C8B-B14F-4D97-AF65-F5344CB8AC3E}">
        <p14:creationId xmlns:p14="http://schemas.microsoft.com/office/powerpoint/2010/main" val="3124748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7849"/>
          </a:xfrm>
        </p:spPr>
        <p:txBody>
          <a:bodyPr/>
          <a:lstStyle/>
          <a:p>
            <a:pPr algn="ctr"/>
            <a:r>
              <a:rPr lang="en-IN" b="1" dirty="0" smtClean="0"/>
              <a:t>Arduino</a:t>
            </a:r>
            <a:endParaRPr lang="en-IN" b="1" dirty="0"/>
          </a:p>
        </p:txBody>
      </p:sp>
      <p:sp>
        <p:nvSpPr>
          <p:cNvPr id="3" name="Content Placeholder 2"/>
          <p:cNvSpPr>
            <a:spLocks noGrp="1"/>
          </p:cNvSpPr>
          <p:nvPr>
            <p:ph idx="1"/>
          </p:nvPr>
        </p:nvSpPr>
        <p:spPr>
          <a:xfrm>
            <a:off x="432759" y="1782493"/>
            <a:ext cx="6338977" cy="4351338"/>
          </a:xfrm>
        </p:spPr>
        <p:txBody>
          <a:bodyPr/>
          <a:lstStyle/>
          <a:p>
            <a:pPr>
              <a:buFont typeface="Wingdings" panose="05000000000000000000" pitchFamily="2" charset="2"/>
              <a:buChar char="v"/>
            </a:pPr>
            <a:r>
              <a:rPr lang="en-US" dirty="0"/>
              <a:t>Arduino devices are the microcontrollers and microcontroller kit for building digital devices that can be sense and control objects in the physical and digital world. Arduino boards are furnished with a set of digital and analog input/output pins that may be interfaced to various other circuits.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6408" y="1090962"/>
            <a:ext cx="4597878" cy="4361415"/>
          </a:xfrm>
          <a:prstGeom prst="rect">
            <a:avLst/>
          </a:prstGeom>
        </p:spPr>
      </p:pic>
    </p:spTree>
    <p:extLst>
      <p:ext uri="{BB962C8B-B14F-4D97-AF65-F5344CB8AC3E}">
        <p14:creationId xmlns:p14="http://schemas.microsoft.com/office/powerpoint/2010/main" val="2179212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7079"/>
          </a:xfrm>
        </p:spPr>
        <p:txBody>
          <a:bodyPr/>
          <a:lstStyle/>
          <a:p>
            <a:pPr algn="ctr"/>
            <a:r>
              <a:rPr lang="en-US" b="1" dirty="0" smtClean="0"/>
              <a:t>Smart Watch</a:t>
            </a:r>
            <a:endParaRPr lang="en-IN" b="1" dirty="0"/>
          </a:p>
        </p:txBody>
      </p:sp>
      <p:sp>
        <p:nvSpPr>
          <p:cNvPr id="3" name="Content Placeholder 2"/>
          <p:cNvSpPr>
            <a:spLocks noGrp="1"/>
          </p:cNvSpPr>
          <p:nvPr>
            <p:ph idx="1"/>
          </p:nvPr>
        </p:nvSpPr>
        <p:spPr>
          <a:xfrm>
            <a:off x="838200" y="1825625"/>
            <a:ext cx="4389408" cy="4351338"/>
          </a:xfrm>
        </p:spPr>
        <p:txBody>
          <a:bodyPr/>
          <a:lstStyle/>
          <a:p>
            <a:r>
              <a:rPr lang="en-US" dirty="0"/>
              <a:t>This device receives alerts about </a:t>
            </a:r>
            <a:r>
              <a:rPr lang="en-US" dirty="0" smtClean="0"/>
              <a:t>Calls, emails </a:t>
            </a:r>
            <a:r>
              <a:rPr lang="en-US" dirty="0"/>
              <a:t>and text messages, and it integrates with </a:t>
            </a:r>
            <a:r>
              <a:rPr lang="en-US" dirty="0" smtClean="0"/>
              <a:t>Device’s Health </a:t>
            </a:r>
            <a:r>
              <a:rPr lang="en-US" dirty="0"/>
              <a:t>app.</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570" y="1717596"/>
            <a:ext cx="4314789" cy="4122487"/>
          </a:xfrm>
          <a:prstGeom prst="rect">
            <a:avLst/>
          </a:prstGeom>
        </p:spPr>
      </p:pic>
    </p:spTree>
    <p:extLst>
      <p:ext uri="{BB962C8B-B14F-4D97-AF65-F5344CB8AC3E}">
        <p14:creationId xmlns:p14="http://schemas.microsoft.com/office/powerpoint/2010/main" val="3403582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858555" cy="713177"/>
          </a:xfrm>
        </p:spPr>
        <p:txBody>
          <a:bodyPr/>
          <a:lstStyle/>
          <a:p>
            <a:pPr algn="ctr"/>
            <a:r>
              <a:rPr lang="en-IN" b="1" dirty="0" smtClean="0"/>
              <a:t>Sensors</a:t>
            </a:r>
            <a:endParaRPr lang="en-IN" b="1" dirty="0"/>
          </a:p>
        </p:txBody>
      </p:sp>
      <p:sp>
        <p:nvSpPr>
          <p:cNvPr id="3" name="Content Placeholder 2"/>
          <p:cNvSpPr>
            <a:spLocks noGrp="1"/>
          </p:cNvSpPr>
          <p:nvPr>
            <p:ph idx="1"/>
          </p:nvPr>
        </p:nvSpPr>
        <p:spPr>
          <a:xfrm>
            <a:off x="422694" y="1207698"/>
            <a:ext cx="6262778" cy="5348377"/>
          </a:xfrm>
        </p:spPr>
        <p:txBody>
          <a:bodyPr>
            <a:normAutofit lnSpcReduction="10000"/>
          </a:bodyPr>
          <a:lstStyle/>
          <a:p>
            <a:pPr>
              <a:lnSpc>
                <a:spcPct val="150000"/>
              </a:lnSpc>
            </a:pPr>
            <a:r>
              <a:rPr lang="en-US" sz="2400" dirty="0"/>
              <a:t>A sensor is a device that detects and responds to some type of input from the physical environment. The specific input could be light, heat, motion, moisture, pressure, or any one of a great number of other environmental phenomena. The output is generally a signal that is converted to human-readable display at the sensor location or transmitted electronically over a network for reading or further processing. </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5472" y="1380226"/>
            <a:ext cx="5258005" cy="5244860"/>
          </a:xfrm>
          <a:prstGeom prst="rect">
            <a:avLst/>
          </a:prstGeom>
        </p:spPr>
      </p:pic>
    </p:spTree>
    <p:extLst>
      <p:ext uri="{BB962C8B-B14F-4D97-AF65-F5344CB8AC3E}">
        <p14:creationId xmlns:p14="http://schemas.microsoft.com/office/powerpoint/2010/main" val="3258401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792" y="166717"/>
            <a:ext cx="10515600" cy="756309"/>
          </a:xfrm>
        </p:spPr>
        <p:txBody>
          <a:bodyPr/>
          <a:lstStyle/>
          <a:p>
            <a:pPr algn="ctr"/>
            <a:r>
              <a:rPr lang="en-US" b="1" dirty="0"/>
              <a:t>Properties of </a:t>
            </a:r>
            <a:r>
              <a:rPr lang="en-US" b="1" dirty="0" err="1"/>
              <a:t>IoT</a:t>
            </a:r>
            <a:r>
              <a:rPr lang="en-US" b="1" dirty="0"/>
              <a:t> Devices</a:t>
            </a:r>
          </a:p>
        </p:txBody>
      </p:sp>
      <p:sp>
        <p:nvSpPr>
          <p:cNvPr id="3" name="Content Placeholder 2"/>
          <p:cNvSpPr>
            <a:spLocks noGrp="1"/>
          </p:cNvSpPr>
          <p:nvPr>
            <p:ph idx="1"/>
          </p:nvPr>
        </p:nvSpPr>
        <p:spPr>
          <a:xfrm>
            <a:off x="457200" y="1095554"/>
            <a:ext cx="11386868" cy="5262113"/>
          </a:xfrm>
        </p:spPr>
        <p:txBody>
          <a:bodyPr>
            <a:normAutofit/>
          </a:bodyPr>
          <a:lstStyle/>
          <a:p>
            <a:pPr>
              <a:buFont typeface="Wingdings" panose="05000000000000000000" pitchFamily="2" charset="2"/>
              <a:buChar char="q"/>
            </a:pPr>
            <a:r>
              <a:rPr lang="en-US" dirty="0" smtClean="0"/>
              <a:t>Some </a:t>
            </a:r>
            <a:r>
              <a:rPr lang="en-US" dirty="0"/>
              <a:t>of the essential properties of </a:t>
            </a:r>
            <a:r>
              <a:rPr lang="en-US" dirty="0" err="1"/>
              <a:t>IoT</a:t>
            </a:r>
            <a:r>
              <a:rPr lang="en-US" dirty="0"/>
              <a:t> devices are mention below</a:t>
            </a:r>
            <a:r>
              <a:rPr lang="en-US" dirty="0" smtClean="0"/>
              <a:t>:</a:t>
            </a:r>
          </a:p>
          <a:p>
            <a:endParaRPr lang="en-US" dirty="0"/>
          </a:p>
          <a:p>
            <a:r>
              <a:rPr lang="en-US" sz="2400" b="1" dirty="0"/>
              <a:t>Sense:</a:t>
            </a:r>
            <a:r>
              <a:rPr lang="en-US" sz="2400" dirty="0"/>
              <a:t> The devices that sense its surrounding environment in the form of temperature, movement, and appearance of things, etc</a:t>
            </a:r>
            <a:r>
              <a:rPr lang="en-US" sz="2400" dirty="0" smtClean="0"/>
              <a:t>.</a:t>
            </a:r>
            <a:endParaRPr lang="en-US" sz="2400" dirty="0"/>
          </a:p>
          <a:p>
            <a:r>
              <a:rPr lang="en-US" sz="2400" b="1" dirty="0"/>
              <a:t>Send and receive data:</a:t>
            </a:r>
            <a:r>
              <a:rPr lang="en-US" sz="2400" dirty="0"/>
              <a:t> </a:t>
            </a:r>
            <a:r>
              <a:rPr lang="en-US" sz="2400" dirty="0" err="1"/>
              <a:t>IoT</a:t>
            </a:r>
            <a:r>
              <a:rPr lang="en-US" sz="2400" dirty="0"/>
              <a:t> devices are able to send and receive the data over the network connection.</a:t>
            </a:r>
          </a:p>
          <a:p>
            <a:r>
              <a:rPr lang="en-US" sz="2400" b="1" dirty="0"/>
              <a:t>Analyze:</a:t>
            </a:r>
            <a:r>
              <a:rPr lang="en-US" sz="2400" dirty="0"/>
              <a:t> The devices can able to analyze the data that received from the other device over the internet networks.</a:t>
            </a:r>
          </a:p>
          <a:p>
            <a:r>
              <a:rPr lang="en-US" sz="2400" b="1" dirty="0"/>
              <a:t>Controlled:</a:t>
            </a:r>
            <a:r>
              <a:rPr lang="en-US" sz="2400" dirty="0"/>
              <a:t> </a:t>
            </a:r>
            <a:r>
              <a:rPr lang="en-US" sz="2400" dirty="0" err="1"/>
              <a:t>IoT</a:t>
            </a:r>
            <a:r>
              <a:rPr lang="en-US" sz="2400" dirty="0"/>
              <a:t> devices may control from some endpoint also. Otherwise, the </a:t>
            </a:r>
            <a:r>
              <a:rPr lang="en-US" sz="2400" dirty="0" err="1"/>
              <a:t>IoT</a:t>
            </a:r>
            <a:r>
              <a:rPr lang="en-US" sz="2400" dirty="0"/>
              <a:t> devices are themselves communicate with each other endlessly leads to the system failure.</a:t>
            </a:r>
          </a:p>
        </p:txBody>
      </p:sp>
    </p:spTree>
    <p:extLst>
      <p:ext uri="{BB962C8B-B14F-4D97-AF65-F5344CB8AC3E}">
        <p14:creationId xmlns:p14="http://schemas.microsoft.com/office/powerpoint/2010/main" val="3448498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1969"/>
          </a:xfrm>
        </p:spPr>
        <p:txBody>
          <a:bodyPr/>
          <a:lstStyle/>
          <a:p>
            <a:pPr algn="ctr"/>
            <a:r>
              <a:rPr lang="en-US" b="1" dirty="0"/>
              <a:t>Major </a:t>
            </a:r>
            <a:r>
              <a:rPr lang="en-US" b="1" dirty="0" err="1"/>
              <a:t>IoT</a:t>
            </a:r>
            <a:r>
              <a:rPr lang="en-US" b="1" dirty="0"/>
              <a:t> Boards in Market</a:t>
            </a:r>
          </a:p>
        </p:txBody>
      </p:sp>
      <p:sp>
        <p:nvSpPr>
          <p:cNvPr id="3" name="Content Placeholder 2"/>
          <p:cNvSpPr>
            <a:spLocks noGrp="1"/>
          </p:cNvSpPr>
          <p:nvPr>
            <p:ph idx="1"/>
          </p:nvPr>
        </p:nvSpPr>
        <p:spPr>
          <a:xfrm>
            <a:off x="310552" y="1475116"/>
            <a:ext cx="7323826" cy="5003321"/>
          </a:xfrm>
        </p:spPr>
        <p:txBody>
          <a:bodyPr>
            <a:normAutofit fontScale="92500" lnSpcReduction="10000"/>
          </a:bodyPr>
          <a:lstStyle/>
          <a:p>
            <a:r>
              <a:rPr lang="en-IN" sz="3600" b="1" dirty="0"/>
              <a:t>Raspberry </a:t>
            </a:r>
            <a:r>
              <a:rPr lang="en-IN" sz="3600" b="1" dirty="0" smtClean="0"/>
              <a:t>Pi</a:t>
            </a:r>
          </a:p>
          <a:p>
            <a:endParaRPr lang="en-IN" sz="3600" b="1" dirty="0"/>
          </a:p>
          <a:p>
            <a:pPr>
              <a:lnSpc>
                <a:spcPct val="150000"/>
              </a:lnSpc>
            </a:pPr>
            <a:r>
              <a:rPr lang="en-US" sz="2400" dirty="0"/>
              <a:t>Raspberry Pi is a much popular device used in building </a:t>
            </a:r>
            <a:r>
              <a:rPr lang="en-US" sz="2400" dirty="0" err="1"/>
              <a:t>IoT</a:t>
            </a:r>
            <a:r>
              <a:rPr lang="en-US" sz="2400" dirty="0"/>
              <a:t> project. The recently launched Raspberry Pi </a:t>
            </a:r>
            <a:r>
              <a:rPr lang="en-US" sz="2400" dirty="0" smtClean="0"/>
              <a:t>includes </a:t>
            </a:r>
            <a:r>
              <a:rPr lang="en-US" sz="2400" dirty="0"/>
              <a:t>built-in </a:t>
            </a:r>
            <a:r>
              <a:rPr lang="en-US" sz="2400" dirty="0" err="1"/>
              <a:t>WiFi</a:t>
            </a:r>
            <a:r>
              <a:rPr lang="en-US" sz="2400" dirty="0"/>
              <a:t> and Bluetooth making the most compact and standalone computer. It provides a powerful environment to install a variety of programming packages such as Python, Node.js, LAMP stack, Java and much more. Using 40 GPIO pins, and four USB ports you can connect many peripherals and accessories to the Pi.</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378" y="2009955"/>
            <a:ext cx="4548197" cy="4339085"/>
          </a:xfrm>
          <a:prstGeom prst="rect">
            <a:avLst/>
          </a:prstGeom>
        </p:spPr>
      </p:pic>
    </p:spTree>
    <p:extLst>
      <p:ext uri="{BB962C8B-B14F-4D97-AF65-F5344CB8AC3E}">
        <p14:creationId xmlns:p14="http://schemas.microsoft.com/office/powerpoint/2010/main" val="2416838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0673"/>
            <a:ext cx="10505536" cy="5800127"/>
          </a:xfrm>
        </p:spPr>
        <p:txBody>
          <a:bodyPr>
            <a:normAutofit fontScale="92500" lnSpcReduction="10000"/>
          </a:bodyPr>
          <a:lstStyle/>
          <a:p>
            <a:r>
              <a:rPr lang="en-US" dirty="0"/>
              <a:t>Connecting everyday things embedded with electronics, software, and sensors to internet enabling to collect and exchange data without human interaction called as the Internet of Things (IoT</a:t>
            </a:r>
            <a:r>
              <a:rPr lang="en-US" dirty="0" smtClean="0"/>
              <a:t>).</a:t>
            </a:r>
          </a:p>
          <a:p>
            <a:endParaRPr lang="en-US" dirty="0"/>
          </a:p>
          <a:p>
            <a:r>
              <a:rPr lang="en-US" dirty="0"/>
              <a:t>The term "Things" in the Internet of Things refers to anything and everything in day to day life which is accessed or connected through the internet.</a:t>
            </a:r>
          </a:p>
          <a:p>
            <a:endParaRPr lang="en-US" dirty="0" smtClean="0"/>
          </a:p>
          <a:p>
            <a:endParaRPr lang="en-US" dirty="0"/>
          </a:p>
          <a:p>
            <a:endParaRPr lang="en-US" dirty="0" smtClean="0"/>
          </a:p>
          <a:p>
            <a:pPr>
              <a:buFont typeface="Wingdings" panose="05000000000000000000" pitchFamily="2" charset="2"/>
              <a:buChar char="v"/>
            </a:pPr>
            <a:r>
              <a:rPr lang="en-US" dirty="0" smtClean="0"/>
              <a:t>Let's </a:t>
            </a:r>
            <a:r>
              <a:rPr lang="en-US" dirty="0"/>
              <a:t>us look closely at our mobile device which contains GPS Tracking, Mobile Gyroscope, Adaptive brightness, Voice detection, Face detection etc. These components have their own individual features, but what about if these all communicate with each other to provide a better environment?</a:t>
            </a:r>
            <a:endParaRPr lang="en-IN" dirty="0"/>
          </a:p>
        </p:txBody>
      </p:sp>
    </p:spTree>
    <p:extLst>
      <p:ext uri="{BB962C8B-B14F-4D97-AF65-F5344CB8AC3E}">
        <p14:creationId xmlns:p14="http://schemas.microsoft.com/office/powerpoint/2010/main" val="3349629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7034"/>
            <a:ext cx="5909094" cy="6392174"/>
          </a:xfrm>
        </p:spPr>
        <p:txBody>
          <a:bodyPr/>
          <a:lstStyle/>
          <a:p>
            <a:r>
              <a:rPr lang="en-IN" sz="3600" b="1" dirty="0" smtClean="0"/>
              <a:t>ESP8266</a:t>
            </a:r>
            <a:endParaRPr lang="en-IN" sz="3600" b="1" dirty="0"/>
          </a:p>
          <a:p>
            <a:endParaRPr lang="en-US" dirty="0" smtClean="0"/>
          </a:p>
          <a:p>
            <a:pPr>
              <a:lnSpc>
                <a:spcPct val="100000"/>
              </a:lnSpc>
            </a:pPr>
            <a:r>
              <a:rPr lang="en-US" sz="2400" dirty="0"/>
              <a:t>The ESP8266 is a low-cost Wi-Fi microchip with 32-bit microcontroller capability, standard digital peripheral interfaces. There are different types of ESP8266 boards are available for different needs. The primary goal of this board is to deal with the built-in </a:t>
            </a:r>
            <a:r>
              <a:rPr lang="en-US" sz="2400" dirty="0" err="1"/>
              <a:t>Wifi</a:t>
            </a:r>
            <a:r>
              <a:rPr lang="en-US" sz="2400" dirty="0"/>
              <a:t> through AT commands if used as device module, but you can 'program' using Arduino board however it also read and controls input/output, digital and analog.</a:t>
            </a:r>
            <a:endParaRPr lang="en-IN" sz="2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6401" y="834127"/>
            <a:ext cx="5080000" cy="4292600"/>
          </a:xfrm>
          <a:prstGeom prst="rect">
            <a:avLst/>
          </a:prstGeom>
        </p:spPr>
      </p:pic>
    </p:spTree>
    <p:extLst>
      <p:ext uri="{BB962C8B-B14F-4D97-AF65-F5344CB8AC3E}">
        <p14:creationId xmlns:p14="http://schemas.microsoft.com/office/powerpoint/2010/main" val="447291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166" y="276045"/>
            <a:ext cx="6357668" cy="6236898"/>
          </a:xfrm>
        </p:spPr>
        <p:txBody>
          <a:bodyPr/>
          <a:lstStyle/>
          <a:p>
            <a:r>
              <a:rPr lang="en-US" sz="3600" b="1" dirty="0"/>
              <a:t>Sense HAT 8x8 RGB LED </a:t>
            </a:r>
            <a:r>
              <a:rPr lang="en-US" sz="3600" b="1" dirty="0" smtClean="0"/>
              <a:t>matrix</a:t>
            </a:r>
          </a:p>
          <a:p>
            <a:endParaRPr lang="en-US" dirty="0" smtClean="0"/>
          </a:p>
          <a:p>
            <a:r>
              <a:rPr lang="en-IN" sz="2200" dirty="0"/>
              <a:t>Raspberry Pi Sense HAT is an integrated sensor that can measure humidity, temperature, acceleration, and pressure. The 8x8 LED matrix display data read from Raspberry Pi Sense HAT sensors. The Sense HAT has an 8×8 RGB LED matrix includes the following sensors</a:t>
            </a:r>
            <a:r>
              <a:rPr lang="en-IN" sz="2200" dirty="0" smtClean="0"/>
              <a:t>:</a:t>
            </a:r>
          </a:p>
          <a:p>
            <a:endParaRPr lang="en-IN" sz="2200" dirty="0"/>
          </a:p>
          <a:p>
            <a:r>
              <a:rPr lang="en-IN" sz="2200" dirty="0"/>
              <a:t>Gyroscope</a:t>
            </a:r>
          </a:p>
          <a:p>
            <a:r>
              <a:rPr lang="en-IN" sz="2200" dirty="0"/>
              <a:t>Accelerometer</a:t>
            </a:r>
          </a:p>
          <a:p>
            <a:r>
              <a:rPr lang="en-IN" sz="2200" dirty="0"/>
              <a:t>Magnetometer</a:t>
            </a:r>
          </a:p>
          <a:p>
            <a:r>
              <a:rPr lang="en-IN" sz="2200" dirty="0"/>
              <a:t>Temperature</a:t>
            </a:r>
          </a:p>
          <a:p>
            <a:r>
              <a:rPr lang="en-IN" sz="2200" dirty="0"/>
              <a:t>Barometric pressure</a:t>
            </a:r>
          </a:p>
          <a:p>
            <a:r>
              <a:rPr lang="en-IN" sz="2200" dirty="0"/>
              <a:t>Humidity</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9474" y="2418508"/>
            <a:ext cx="4466657" cy="4094435"/>
          </a:xfrm>
          <a:prstGeom prst="rect">
            <a:avLst/>
          </a:prstGeom>
        </p:spPr>
      </p:pic>
    </p:spTree>
    <p:extLst>
      <p:ext uri="{BB962C8B-B14F-4D97-AF65-F5344CB8AC3E}">
        <p14:creationId xmlns:p14="http://schemas.microsoft.com/office/powerpoint/2010/main" val="1774481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804" y="301925"/>
            <a:ext cx="6288656" cy="6254150"/>
          </a:xfrm>
        </p:spPr>
        <p:txBody>
          <a:bodyPr>
            <a:normAutofit lnSpcReduction="10000"/>
          </a:bodyPr>
          <a:lstStyle/>
          <a:p>
            <a:r>
              <a:rPr lang="en-IN" dirty="0"/>
              <a:t>Bluetooth Module </a:t>
            </a:r>
            <a:r>
              <a:rPr lang="en-IN" dirty="0" smtClean="0"/>
              <a:t>HC-05</a:t>
            </a:r>
            <a:endParaRPr lang="en-IN" dirty="0"/>
          </a:p>
          <a:p>
            <a:endParaRPr lang="en-US" dirty="0" smtClean="0"/>
          </a:p>
          <a:p>
            <a:r>
              <a:rPr lang="en-US" sz="2000" dirty="0"/>
              <a:t>Bluetooth Module HC-05 device is a 6 pins Bluetooth device that is used for wireless communication. Usually, this device connects small devices like mobile phones, PDAs and TVs using a short-range wireless connection to exchange data. It communicates with the microcontroller using the serial port (USART</a:t>
            </a:r>
            <a:r>
              <a:rPr lang="en-US" sz="2000" dirty="0" smtClean="0"/>
              <a:t>).</a:t>
            </a:r>
          </a:p>
          <a:p>
            <a:endParaRPr lang="en-US" sz="2000" dirty="0"/>
          </a:p>
          <a:p>
            <a:r>
              <a:rPr lang="en-US" sz="2000" dirty="0"/>
              <a:t>Pin Description</a:t>
            </a:r>
          </a:p>
          <a:p>
            <a:r>
              <a:rPr lang="en-US" sz="2000" b="1" dirty="0"/>
              <a:t>EN:</a:t>
            </a:r>
            <a:r>
              <a:rPr lang="en-US" sz="2000" dirty="0"/>
              <a:t> It is the enable pin, when it is connected to 3.3V then model is enabled.</a:t>
            </a:r>
          </a:p>
          <a:p>
            <a:r>
              <a:rPr lang="en-US" sz="2000" b="1" dirty="0"/>
              <a:t>+5V:</a:t>
            </a:r>
            <a:r>
              <a:rPr lang="en-US" sz="2000" dirty="0"/>
              <a:t> This is the supply pin for connecting +5V.</a:t>
            </a:r>
          </a:p>
          <a:p>
            <a:r>
              <a:rPr lang="en-US" sz="2000" b="1" dirty="0"/>
              <a:t>GND:</a:t>
            </a:r>
            <a:r>
              <a:rPr lang="en-US" sz="2000" dirty="0"/>
              <a:t> It is the ground pin.</a:t>
            </a:r>
          </a:p>
          <a:p>
            <a:r>
              <a:rPr lang="en-US" sz="2000" b="1" dirty="0"/>
              <a:t>TX:</a:t>
            </a:r>
            <a:r>
              <a:rPr lang="en-US" sz="2000" dirty="0"/>
              <a:t> It is the transmitter pin of the UART communication.</a:t>
            </a:r>
          </a:p>
          <a:p>
            <a:r>
              <a:rPr lang="en-US" sz="2000" b="1" dirty="0"/>
              <a:t>RX:</a:t>
            </a:r>
            <a:r>
              <a:rPr lang="en-US" sz="2000" dirty="0"/>
              <a:t> It is the receiver pin of UART communication.</a:t>
            </a:r>
          </a:p>
          <a:p>
            <a:r>
              <a:rPr lang="en-US" sz="2000" b="1" dirty="0"/>
              <a:t>STATE:</a:t>
            </a:r>
            <a:r>
              <a:rPr lang="en-US" sz="2000" dirty="0"/>
              <a:t> It indicates whether the module is connected or not. It acts as a status indicator.</a:t>
            </a:r>
          </a:p>
          <a:p>
            <a:endParaRPr lang="en-IN"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9465" y="2300129"/>
            <a:ext cx="5720867" cy="2711817"/>
          </a:xfrm>
          <a:prstGeom prst="rect">
            <a:avLst/>
          </a:prstGeom>
        </p:spPr>
      </p:pic>
    </p:spTree>
    <p:extLst>
      <p:ext uri="{BB962C8B-B14F-4D97-AF65-F5344CB8AC3E}">
        <p14:creationId xmlns:p14="http://schemas.microsoft.com/office/powerpoint/2010/main" val="2252953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883" y="0"/>
            <a:ext cx="10515600" cy="1009201"/>
          </a:xfrm>
        </p:spPr>
        <p:txBody>
          <a:bodyPr>
            <a:normAutofit/>
          </a:bodyPr>
          <a:lstStyle/>
          <a:p>
            <a:pPr algn="ctr"/>
            <a:r>
              <a:rPr lang="en-IN" sz="4800" b="1" dirty="0"/>
              <a:t>Features of </a:t>
            </a:r>
            <a:r>
              <a:rPr lang="en-IN" sz="4800" b="1" dirty="0" smtClean="0"/>
              <a:t>IOT</a:t>
            </a:r>
            <a:endParaRPr lang="en-IN" sz="4800" b="1" dirty="0"/>
          </a:p>
        </p:txBody>
      </p:sp>
      <p:sp>
        <p:nvSpPr>
          <p:cNvPr id="3" name="Content Placeholder 2"/>
          <p:cNvSpPr>
            <a:spLocks noGrp="1"/>
          </p:cNvSpPr>
          <p:nvPr>
            <p:ph idx="1"/>
          </p:nvPr>
        </p:nvSpPr>
        <p:spPr>
          <a:xfrm>
            <a:off x="267419" y="940279"/>
            <a:ext cx="11714671" cy="5727939"/>
          </a:xfrm>
        </p:spPr>
        <p:txBody>
          <a:bodyPr>
            <a:normAutofit lnSpcReduction="10000"/>
          </a:bodyPr>
          <a:lstStyle/>
          <a:p>
            <a:pPr marL="0" indent="0">
              <a:buNone/>
            </a:pPr>
            <a:r>
              <a:rPr lang="en-US" sz="1800" dirty="0"/>
              <a:t>The most important features of IoT on which it works are connectivity, analyzing, integrating, active </a:t>
            </a:r>
            <a:r>
              <a:rPr lang="en-US" sz="1800" dirty="0" smtClean="0"/>
              <a:t>engagement etc.</a:t>
            </a:r>
          </a:p>
          <a:p>
            <a:pPr marL="0" indent="0">
              <a:buNone/>
            </a:pPr>
            <a:endParaRPr lang="en-US" sz="1800" dirty="0" smtClean="0"/>
          </a:p>
          <a:p>
            <a:pPr>
              <a:buFont typeface="Wingdings" panose="05000000000000000000" pitchFamily="2" charset="2"/>
              <a:buChar char="Ø"/>
            </a:pPr>
            <a:r>
              <a:rPr lang="en-US" sz="1800" b="1" dirty="0"/>
              <a:t>Connectivity:</a:t>
            </a:r>
            <a:r>
              <a:rPr lang="en-US" sz="1800" dirty="0"/>
              <a:t> Connectivity refers to establish a proper connection between all the things of IoT to IoT platform it may be server or cloud. After connecting the IoT devices, it needs a high speed messaging between the devices and cloud to enable reliable, secure and bi-directional communication</a:t>
            </a:r>
            <a:r>
              <a:rPr lang="en-US" sz="1800" dirty="0" smtClean="0"/>
              <a:t>.</a:t>
            </a:r>
          </a:p>
          <a:p>
            <a:pPr>
              <a:buFont typeface="Wingdings" panose="05000000000000000000" pitchFamily="2" charset="2"/>
              <a:buChar char="Ø"/>
            </a:pPr>
            <a:r>
              <a:rPr lang="en-US" sz="1800" b="1" dirty="0"/>
              <a:t>Analyzing:</a:t>
            </a:r>
            <a:r>
              <a:rPr lang="en-US" sz="1800" dirty="0"/>
              <a:t> After connecting all the relevant things, it comes to real-time analyzing the data collected and use them to build effective business intelligence. If we have a good insight into data gathered from all these things, then we call our system has a smart system</a:t>
            </a:r>
            <a:r>
              <a:rPr lang="en-US" sz="1800" dirty="0" smtClean="0"/>
              <a:t>.</a:t>
            </a:r>
          </a:p>
          <a:p>
            <a:pPr>
              <a:buFont typeface="Wingdings" panose="05000000000000000000" pitchFamily="2" charset="2"/>
              <a:buChar char="Ø"/>
            </a:pPr>
            <a:r>
              <a:rPr lang="en-US" sz="1800" b="1" dirty="0"/>
              <a:t>Integrating:</a:t>
            </a:r>
            <a:r>
              <a:rPr lang="en-US" sz="1800" dirty="0"/>
              <a:t> IoT integrating the various models to improve the user experience as well</a:t>
            </a:r>
            <a:r>
              <a:rPr lang="en-US" sz="1800" dirty="0" smtClean="0"/>
              <a:t>.</a:t>
            </a:r>
          </a:p>
          <a:p>
            <a:pPr>
              <a:buFont typeface="Wingdings" panose="05000000000000000000" pitchFamily="2" charset="2"/>
              <a:buChar char="Ø"/>
            </a:pPr>
            <a:r>
              <a:rPr lang="en-US" sz="1800" b="1" dirty="0"/>
              <a:t>Artificial Intelligence:</a:t>
            </a:r>
            <a:r>
              <a:rPr lang="en-US" sz="1800" dirty="0"/>
              <a:t> IoT makes things smart and enhances life through the use of data. For example, if we have a coffee machine whose beans have going to end, then the coffee machine itself order the coffee beans of your choice from the retailer</a:t>
            </a:r>
            <a:r>
              <a:rPr lang="en-US" sz="1800" dirty="0" smtClean="0"/>
              <a:t>.</a:t>
            </a:r>
          </a:p>
          <a:p>
            <a:pPr>
              <a:buFont typeface="Wingdings" panose="05000000000000000000" pitchFamily="2" charset="2"/>
              <a:buChar char="Ø"/>
            </a:pPr>
            <a:r>
              <a:rPr lang="en-US" sz="1800" b="1" dirty="0"/>
              <a:t>Sensing:</a:t>
            </a:r>
            <a:r>
              <a:rPr lang="en-US" sz="1800" dirty="0"/>
              <a:t> The sensor devices used in IoT technologies detect and measure any change in the environment and report on their status. IoT technology brings passive networks to active networks. Without sensors, there could not hold an effective or true IoT environment</a:t>
            </a:r>
            <a:r>
              <a:rPr lang="en-US" sz="1800" dirty="0" smtClean="0"/>
              <a:t>.</a:t>
            </a:r>
          </a:p>
          <a:p>
            <a:pPr>
              <a:buFont typeface="Wingdings" panose="05000000000000000000" pitchFamily="2" charset="2"/>
              <a:buChar char="Ø"/>
            </a:pPr>
            <a:r>
              <a:rPr lang="en-US" sz="1800" b="1" dirty="0"/>
              <a:t>Active Engagement:</a:t>
            </a:r>
            <a:r>
              <a:rPr lang="en-US" sz="1800" dirty="0"/>
              <a:t> IoT makes the connected technology, product, or services to active engagement between each other</a:t>
            </a:r>
            <a:r>
              <a:rPr lang="en-US" sz="1800" dirty="0" smtClean="0"/>
              <a:t>.</a:t>
            </a:r>
          </a:p>
          <a:p>
            <a:r>
              <a:rPr lang="en-US" sz="1800" b="1" dirty="0"/>
              <a:t>Endpoint Management:</a:t>
            </a:r>
            <a:r>
              <a:rPr lang="en-US" sz="1800" dirty="0"/>
              <a:t> It is important to be the endpoint management of all the IoT system otherwise, it makes the complete failure of the system. For example, if a coffee machine itself order the coffee beans when it goes to end but what happens when it orders the beans from a retailer and we are not present at home for a few days, it leads to the failure of the IoT system. So, there must be a need for endpoint management</a:t>
            </a:r>
            <a:r>
              <a:rPr lang="en-US" sz="1800" dirty="0" smtClean="0"/>
              <a:t>.</a:t>
            </a:r>
            <a:endParaRPr lang="en-US" sz="1800" dirty="0"/>
          </a:p>
        </p:txBody>
      </p:sp>
    </p:spTree>
    <p:extLst>
      <p:ext uri="{BB962C8B-B14F-4D97-AF65-F5344CB8AC3E}">
        <p14:creationId xmlns:p14="http://schemas.microsoft.com/office/powerpoint/2010/main" val="1826229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792" y="97706"/>
            <a:ext cx="10515600" cy="1325563"/>
          </a:xfrm>
        </p:spPr>
        <p:txBody>
          <a:bodyPr/>
          <a:lstStyle/>
          <a:p>
            <a:pPr algn="ctr"/>
            <a:r>
              <a:rPr lang="en-IN" b="1" dirty="0"/>
              <a:t>Advantages of </a:t>
            </a:r>
            <a:r>
              <a:rPr lang="en-IN" b="1" dirty="0" err="1"/>
              <a:t>IoT</a:t>
            </a:r>
            <a:endParaRPr lang="en-IN" b="1" dirty="0"/>
          </a:p>
        </p:txBody>
      </p:sp>
      <p:sp>
        <p:nvSpPr>
          <p:cNvPr id="3" name="Content Placeholder 2"/>
          <p:cNvSpPr>
            <a:spLocks noGrp="1"/>
          </p:cNvSpPr>
          <p:nvPr>
            <p:ph idx="1"/>
          </p:nvPr>
        </p:nvSpPr>
        <p:spPr>
          <a:xfrm>
            <a:off x="224287" y="1825625"/>
            <a:ext cx="11585275" cy="4566549"/>
          </a:xfrm>
        </p:spPr>
        <p:txBody>
          <a:bodyPr>
            <a:normAutofit lnSpcReduction="10000"/>
          </a:bodyPr>
          <a:lstStyle/>
          <a:p>
            <a:r>
              <a:rPr lang="en-US" sz="2000" b="1" dirty="0"/>
              <a:t>Efficient resource utilization:</a:t>
            </a:r>
            <a:r>
              <a:rPr lang="en-US" sz="2000" dirty="0"/>
              <a:t> If we know the functionality and the way that how each device work we definitely increase the efficient resource utilization as well as monitor natural resources</a:t>
            </a:r>
            <a:r>
              <a:rPr lang="en-US" sz="2000" dirty="0" smtClean="0"/>
              <a:t>.</a:t>
            </a:r>
          </a:p>
          <a:p>
            <a:endParaRPr lang="en-US" sz="2000" dirty="0"/>
          </a:p>
          <a:p>
            <a:r>
              <a:rPr lang="en-US" sz="2000" b="1" dirty="0"/>
              <a:t>Minimize human effort:</a:t>
            </a:r>
            <a:r>
              <a:rPr lang="en-US" sz="2000" dirty="0"/>
              <a:t> As the devices of IoT interact and communicate with each other and do lot of task for us, then they minimize the human effort.</a:t>
            </a:r>
          </a:p>
          <a:p>
            <a:endParaRPr lang="en-US" sz="2000" b="1" dirty="0" smtClean="0"/>
          </a:p>
          <a:p>
            <a:r>
              <a:rPr lang="en-US" sz="2000" b="1" dirty="0" smtClean="0"/>
              <a:t>Save </a:t>
            </a:r>
            <a:r>
              <a:rPr lang="en-US" sz="2000" b="1" dirty="0"/>
              <a:t>time:</a:t>
            </a:r>
            <a:r>
              <a:rPr lang="en-US" sz="2000" dirty="0"/>
              <a:t> As it reduces the human effort then it definitely saves out time. Time is the primary factor which can save through IoT platform.</a:t>
            </a:r>
          </a:p>
          <a:p>
            <a:endParaRPr lang="en-US" sz="2000" b="1" dirty="0" smtClean="0"/>
          </a:p>
          <a:p>
            <a:r>
              <a:rPr lang="en-US" sz="2000" b="1" dirty="0" smtClean="0"/>
              <a:t>Enhance </a:t>
            </a:r>
            <a:r>
              <a:rPr lang="en-US" sz="2000" b="1" dirty="0"/>
              <a:t>Data Collection:</a:t>
            </a:r>
            <a:endParaRPr lang="en-US" sz="2000" dirty="0"/>
          </a:p>
          <a:p>
            <a:endParaRPr lang="en-US" sz="2000" b="1" dirty="0" smtClean="0"/>
          </a:p>
          <a:p>
            <a:r>
              <a:rPr lang="en-US" sz="2000" b="1" dirty="0" smtClean="0"/>
              <a:t>Improve </a:t>
            </a:r>
            <a:r>
              <a:rPr lang="en-US" sz="2000" b="1" dirty="0"/>
              <a:t>security:</a:t>
            </a:r>
            <a:r>
              <a:rPr lang="en-US" sz="2000" dirty="0"/>
              <a:t> Now, if we have a system that all these things are interconnected then we can make the system more secure and efficient.</a:t>
            </a:r>
          </a:p>
          <a:p>
            <a:endParaRPr lang="en-IN" sz="2000" dirty="0"/>
          </a:p>
        </p:txBody>
      </p:sp>
    </p:spTree>
    <p:extLst>
      <p:ext uri="{BB962C8B-B14F-4D97-AF65-F5344CB8AC3E}">
        <p14:creationId xmlns:p14="http://schemas.microsoft.com/office/powerpoint/2010/main" val="2071344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913" y="442762"/>
            <a:ext cx="10515600" cy="790815"/>
          </a:xfrm>
        </p:spPr>
        <p:txBody>
          <a:bodyPr/>
          <a:lstStyle/>
          <a:p>
            <a:pPr algn="ctr"/>
            <a:r>
              <a:rPr lang="en-IN" b="1" dirty="0"/>
              <a:t>Disadvantages of </a:t>
            </a:r>
            <a:r>
              <a:rPr lang="en-IN" b="1" dirty="0" err="1"/>
              <a:t>IoT</a:t>
            </a:r>
            <a:endParaRPr lang="en-IN" b="1" dirty="0"/>
          </a:p>
        </p:txBody>
      </p:sp>
      <p:sp>
        <p:nvSpPr>
          <p:cNvPr id="3" name="Content Placeholder 2"/>
          <p:cNvSpPr>
            <a:spLocks noGrp="1"/>
          </p:cNvSpPr>
          <p:nvPr>
            <p:ph idx="1"/>
          </p:nvPr>
        </p:nvSpPr>
        <p:spPr>
          <a:xfrm>
            <a:off x="439947" y="1708030"/>
            <a:ext cx="11274725" cy="4468484"/>
          </a:xfrm>
        </p:spPr>
        <p:txBody>
          <a:bodyPr>
            <a:normAutofit/>
          </a:bodyPr>
          <a:lstStyle/>
          <a:p>
            <a:r>
              <a:rPr lang="en-US" sz="2000" b="1" dirty="0"/>
              <a:t>Security:</a:t>
            </a:r>
            <a:r>
              <a:rPr lang="en-US" sz="2000" dirty="0"/>
              <a:t> As the IoT systems are interconnected and communicate over networks. The system offers little control despite any security measures, and it can be lead the various kinds of network attacks</a:t>
            </a:r>
            <a:r>
              <a:rPr lang="en-US" sz="2000" dirty="0" smtClean="0"/>
              <a:t>.</a:t>
            </a:r>
          </a:p>
          <a:p>
            <a:endParaRPr lang="en-US" sz="2000" dirty="0"/>
          </a:p>
          <a:p>
            <a:r>
              <a:rPr lang="en-US" sz="2000" b="1" dirty="0"/>
              <a:t>Privacy:</a:t>
            </a:r>
            <a:r>
              <a:rPr lang="en-US" sz="2000" dirty="0"/>
              <a:t> Even without the active participation on the user, the IoT system provides substantial personal data in maximum detail.</a:t>
            </a:r>
          </a:p>
          <a:p>
            <a:endParaRPr lang="en-US" sz="2000" b="1" dirty="0" smtClean="0"/>
          </a:p>
          <a:p>
            <a:r>
              <a:rPr lang="en-US" sz="2000" b="1" dirty="0" smtClean="0"/>
              <a:t>Complexity</a:t>
            </a:r>
            <a:r>
              <a:rPr lang="en-US" sz="2000" b="1" dirty="0"/>
              <a:t>:</a:t>
            </a:r>
            <a:r>
              <a:rPr lang="en-US" sz="2000" dirty="0"/>
              <a:t> The designing, developing, and maintaining and enabling the large technology to IoT system is quite complicated.</a:t>
            </a:r>
          </a:p>
          <a:p>
            <a:endParaRPr lang="en-IN" sz="2000" dirty="0"/>
          </a:p>
        </p:txBody>
      </p:sp>
    </p:spTree>
    <p:extLst>
      <p:ext uri="{BB962C8B-B14F-4D97-AF65-F5344CB8AC3E}">
        <p14:creationId xmlns:p14="http://schemas.microsoft.com/office/powerpoint/2010/main" val="2042915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562" y="261609"/>
            <a:ext cx="10515600" cy="937464"/>
          </a:xfrm>
        </p:spPr>
        <p:txBody>
          <a:bodyPr/>
          <a:lstStyle/>
          <a:p>
            <a:pPr algn="ctr"/>
            <a:r>
              <a:rPr lang="en-US" b="1" dirty="0"/>
              <a:t>Embedded </a:t>
            </a:r>
            <a:r>
              <a:rPr lang="en-US" b="1" dirty="0" smtClean="0"/>
              <a:t>System </a:t>
            </a:r>
            <a:r>
              <a:rPr lang="en-US" b="1" dirty="0"/>
              <a:t>in (IoT)</a:t>
            </a:r>
          </a:p>
        </p:txBody>
      </p:sp>
      <p:sp>
        <p:nvSpPr>
          <p:cNvPr id="3" name="Content Placeholder 2"/>
          <p:cNvSpPr>
            <a:spLocks noGrp="1"/>
          </p:cNvSpPr>
          <p:nvPr>
            <p:ph idx="1"/>
          </p:nvPr>
        </p:nvSpPr>
        <p:spPr>
          <a:xfrm>
            <a:off x="346494" y="1199072"/>
            <a:ext cx="11618344" cy="5244859"/>
          </a:xfrm>
        </p:spPr>
        <p:txBody>
          <a:bodyPr>
            <a:normAutofit/>
          </a:bodyPr>
          <a:lstStyle/>
          <a:p>
            <a:r>
              <a:rPr lang="en-US" sz="2000" dirty="0"/>
              <a:t>An embedded device system generally runs as a single application. However, these devices can connect through the internet connection, and able communicate through other network devices.</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6426" y="2234242"/>
            <a:ext cx="4824311" cy="4118314"/>
          </a:xfrm>
          <a:prstGeom prst="rect">
            <a:avLst/>
          </a:prstGeom>
        </p:spPr>
      </p:pic>
    </p:spTree>
    <p:extLst>
      <p:ext uri="{BB962C8B-B14F-4D97-AF65-F5344CB8AC3E}">
        <p14:creationId xmlns:p14="http://schemas.microsoft.com/office/powerpoint/2010/main" val="3371203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385" y="281496"/>
            <a:ext cx="11419936" cy="6403975"/>
          </a:xfrm>
        </p:spPr>
        <p:txBody>
          <a:bodyPr>
            <a:normAutofit/>
          </a:bodyPr>
          <a:lstStyle/>
          <a:p>
            <a:r>
              <a:rPr lang="en-US" sz="2000" dirty="0"/>
              <a:t>The embedded system can be of type microcontroller or type microprocessor. Both of these types contain an integrated circuit (IC).</a:t>
            </a:r>
          </a:p>
          <a:p>
            <a:r>
              <a:rPr lang="en-US" sz="2000" dirty="0"/>
              <a:t>The essential component of the embedded system is a RISC family microcontroller like Motorola 68HC11, PIC 16F84, Atmel 8051 and many more. The most important factor that differentiates these microcontrollers with the microprocessor like 8085 is their internal read and writable memory. The essential embedded device components and system architecture are specified below</a:t>
            </a:r>
            <a:r>
              <a:rPr lang="en-US" sz="2000" dirty="0" smtClean="0"/>
              <a:t>.</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741" y="2664221"/>
            <a:ext cx="6363588" cy="3772426"/>
          </a:xfrm>
          <a:prstGeom prst="rect">
            <a:avLst/>
          </a:prstGeom>
        </p:spPr>
      </p:pic>
    </p:spTree>
    <p:extLst>
      <p:ext uri="{BB962C8B-B14F-4D97-AF65-F5344CB8AC3E}">
        <p14:creationId xmlns:p14="http://schemas.microsoft.com/office/powerpoint/2010/main" val="1359502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2596"/>
            <a:ext cx="9780917" cy="557901"/>
          </a:xfrm>
        </p:spPr>
        <p:txBody>
          <a:bodyPr>
            <a:normAutofit fontScale="90000"/>
          </a:bodyPr>
          <a:lstStyle/>
          <a:p>
            <a:pPr algn="ctr"/>
            <a:r>
              <a:rPr lang="en-IN" b="1" dirty="0" err="1"/>
              <a:t>IoT</a:t>
            </a:r>
            <a:r>
              <a:rPr lang="en-IN" b="1" dirty="0"/>
              <a:t> Ecosystem</a:t>
            </a:r>
          </a:p>
        </p:txBody>
      </p:sp>
      <p:sp>
        <p:nvSpPr>
          <p:cNvPr id="3" name="Content Placeholder 2"/>
          <p:cNvSpPr>
            <a:spLocks noGrp="1"/>
          </p:cNvSpPr>
          <p:nvPr>
            <p:ph idx="1"/>
          </p:nvPr>
        </p:nvSpPr>
        <p:spPr>
          <a:xfrm>
            <a:off x="228599" y="933450"/>
            <a:ext cx="11725275" cy="5772150"/>
          </a:xfrm>
        </p:spPr>
        <p:txBody>
          <a:bodyPr>
            <a:normAutofit fontScale="92500" lnSpcReduction="20000"/>
          </a:bodyPr>
          <a:lstStyle/>
          <a:p>
            <a:r>
              <a:rPr lang="en-US" sz="2000" dirty="0"/>
              <a:t>The IoT ecosystem is not easy to define. It is also difficult to capture its proper image due to the vastness and emerging possibility and the rapidity with which it is expanding in the entire sector. However, the IoT ecosystem is a connection of various kind of devices that sense and analyze the data and communicates with each other over the networks.</a:t>
            </a:r>
          </a:p>
          <a:p>
            <a:r>
              <a:rPr lang="en-US" sz="2000" dirty="0"/>
              <a:t>In the IoT ecosystem, the user uses smart devices such as smartphones, tablet, sensors, etc. to send the command or request to devices for information over the networks. The device response and performs the command to send information back to the user through networks after analyzed.</a:t>
            </a:r>
          </a:p>
          <a:p>
            <a:r>
              <a:rPr lang="en-US" sz="2000" dirty="0"/>
              <a:t>The typical IoT ecosystem is shown in below image, where the smarter devices send and receive data from the devices themselves in the environment that are integrate over network and Cloud Computing</a:t>
            </a:r>
            <a:r>
              <a:rPr lang="en-US" sz="2000" dirty="0" smtClean="0"/>
              <a:t>.</a:t>
            </a:r>
          </a:p>
          <a:p>
            <a:endParaRPr lang="en-US" sz="2000" dirty="0" smtClean="0"/>
          </a:p>
          <a:p>
            <a:pPr>
              <a:buFont typeface="Wingdings" panose="05000000000000000000" pitchFamily="2" charset="2"/>
              <a:buChar char="Ø"/>
            </a:pPr>
            <a:r>
              <a:rPr lang="en-US" sz="2000" dirty="0"/>
              <a:t>The IoT is itself an ecosystem of network devices that transfer the data. It is also well interconnected with Big Data and Cloud Computing</a:t>
            </a:r>
            <a:r>
              <a:rPr lang="en-US" sz="2000" dirty="0" smtClean="0"/>
              <a:t>.</a:t>
            </a:r>
            <a:endParaRPr lang="en-US" sz="2000" dirty="0"/>
          </a:p>
          <a:p>
            <a:r>
              <a:rPr lang="en-US" sz="2000" b="1" dirty="0"/>
              <a:t>Sensing, Embedded processing, Connectivity:</a:t>
            </a:r>
            <a:r>
              <a:rPr lang="en-US" sz="2000" dirty="0"/>
              <a:t> The IoT ecosystem senses its surrounding like temperature, gyroscope, pressure, etc. and make the embedded processing using devices. These devices are connected through any type of devices such as GPS, </a:t>
            </a:r>
            <a:r>
              <a:rPr lang="en-US" sz="2000" dirty="0" err="1"/>
              <a:t>WiFi</a:t>
            </a:r>
            <a:r>
              <a:rPr lang="en-US" sz="2000" dirty="0"/>
              <a:t>, RFID, etc. over the networks.</a:t>
            </a:r>
          </a:p>
          <a:p>
            <a:r>
              <a:rPr lang="en-US" sz="2000" b="1" dirty="0"/>
              <a:t>Smart devices and environment, Cloud Computing, Big Data:</a:t>
            </a:r>
            <a:r>
              <a:rPr lang="en-US" sz="2000" dirty="0"/>
              <a:t> The data transfer or receive through smart devices and environments are communicated through Cloud Computing or others Servers and stored as Big Data.</a:t>
            </a:r>
          </a:p>
          <a:p>
            <a:r>
              <a:rPr lang="en-US" sz="2000" b="1" dirty="0"/>
              <a:t>Technology, Software, Application:</a:t>
            </a:r>
            <a:r>
              <a:rPr lang="en-US" sz="2000" dirty="0"/>
              <a:t> The IoT ecosystem uses any of different technologies, software and application to communicate and connect with smart devices and environment.</a:t>
            </a:r>
          </a:p>
          <a:p>
            <a:r>
              <a:rPr lang="en-US" sz="2000" b="1" dirty="0"/>
              <a:t>Users or groups of community:</a:t>
            </a:r>
            <a:r>
              <a:rPr lang="en-US" sz="2000" dirty="0"/>
              <a:t> The product or services generated by the IoT ecosystem are consumed by the users or the group of communities to serve the smart life.</a:t>
            </a:r>
          </a:p>
          <a:p>
            <a:pPr marL="0" indent="0">
              <a:buNone/>
            </a:pPr>
            <a:endParaRPr lang="en-US" sz="2000" dirty="0"/>
          </a:p>
        </p:txBody>
      </p:sp>
    </p:spTree>
    <p:extLst>
      <p:ext uri="{BB962C8B-B14F-4D97-AF65-F5344CB8AC3E}">
        <p14:creationId xmlns:p14="http://schemas.microsoft.com/office/powerpoint/2010/main" val="3994372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562" y="158092"/>
            <a:ext cx="10515600" cy="652792"/>
          </a:xfrm>
        </p:spPr>
        <p:txBody>
          <a:bodyPr>
            <a:normAutofit fontScale="90000"/>
          </a:bodyPr>
          <a:lstStyle/>
          <a:p>
            <a:pPr algn="ctr"/>
            <a:r>
              <a:rPr lang="en-IN" b="1" dirty="0" err="1"/>
              <a:t>IoT</a:t>
            </a:r>
            <a:r>
              <a:rPr lang="en-IN" b="1" dirty="0"/>
              <a:t> Decision Framework</a:t>
            </a:r>
          </a:p>
        </p:txBody>
      </p:sp>
      <p:sp>
        <p:nvSpPr>
          <p:cNvPr id="3" name="Content Placeholder 2"/>
          <p:cNvSpPr>
            <a:spLocks noGrp="1"/>
          </p:cNvSpPr>
          <p:nvPr>
            <p:ph idx="1"/>
          </p:nvPr>
        </p:nvSpPr>
        <p:spPr>
          <a:xfrm>
            <a:off x="336431" y="1009290"/>
            <a:ext cx="11593902" cy="5650301"/>
          </a:xfrm>
        </p:spPr>
        <p:txBody>
          <a:bodyPr>
            <a:normAutofit lnSpcReduction="10000"/>
          </a:bodyPr>
          <a:lstStyle/>
          <a:p>
            <a:pPr>
              <a:buFont typeface="Wingdings" panose="05000000000000000000" pitchFamily="2" charset="2"/>
              <a:buChar char="q"/>
            </a:pPr>
            <a:r>
              <a:rPr lang="en-US" sz="2000" dirty="0"/>
              <a:t>The IoT decision framework is much more important as the product or services communicates over networks goes through five different layers of complexity of technology.</a:t>
            </a:r>
          </a:p>
          <a:p>
            <a:pPr marL="514350" indent="-514350">
              <a:buFont typeface="+mj-lt"/>
              <a:buAutoNum type="arabicPeriod"/>
            </a:pPr>
            <a:r>
              <a:rPr lang="en-US" sz="2000" dirty="0"/>
              <a:t>Device Hardware</a:t>
            </a:r>
          </a:p>
          <a:p>
            <a:pPr marL="514350" indent="-514350">
              <a:buFont typeface="+mj-lt"/>
              <a:buAutoNum type="arabicPeriod"/>
            </a:pPr>
            <a:r>
              <a:rPr lang="en-US" sz="2000" dirty="0"/>
              <a:t>Device Software</a:t>
            </a:r>
          </a:p>
          <a:p>
            <a:pPr marL="514350" indent="-514350">
              <a:buFont typeface="+mj-lt"/>
              <a:buAutoNum type="arabicPeriod"/>
            </a:pPr>
            <a:r>
              <a:rPr lang="en-US" sz="2000" dirty="0"/>
              <a:t>Communications</a:t>
            </a:r>
          </a:p>
          <a:p>
            <a:pPr marL="514350" indent="-514350">
              <a:buFont typeface="+mj-lt"/>
              <a:buAutoNum type="arabicPeriod"/>
            </a:pPr>
            <a:r>
              <a:rPr lang="en-US" sz="2000" dirty="0"/>
              <a:t>Cloud Platform</a:t>
            </a:r>
          </a:p>
          <a:p>
            <a:pPr marL="514350" indent="-514350">
              <a:buFont typeface="+mj-lt"/>
              <a:buAutoNum type="arabicPeriod"/>
            </a:pPr>
            <a:r>
              <a:rPr lang="en-US" sz="2000" dirty="0"/>
              <a:t>Cloud </a:t>
            </a:r>
            <a:r>
              <a:rPr lang="en-US" sz="2000" dirty="0" smtClean="0"/>
              <a:t>Application</a:t>
            </a:r>
          </a:p>
          <a:p>
            <a:pPr marL="514350" indent="-514350">
              <a:buFont typeface="+mj-lt"/>
              <a:buAutoNum type="arabicPeriod"/>
            </a:pPr>
            <a:endParaRPr lang="en-US" sz="2000" dirty="0"/>
          </a:p>
          <a:p>
            <a:pPr>
              <a:buFont typeface="Wingdings" panose="05000000000000000000" pitchFamily="2" charset="2"/>
              <a:buChar char="q"/>
            </a:pPr>
            <a:r>
              <a:rPr lang="en-US" sz="2000" dirty="0"/>
              <a:t>The IoT decision framework pays attention to six key decision areas in any IoT product. These decision areas are:</a:t>
            </a:r>
          </a:p>
          <a:p>
            <a:pPr marL="457200" indent="-457200">
              <a:buFont typeface="+mj-lt"/>
              <a:buAutoNum type="arabicPeriod"/>
            </a:pPr>
            <a:r>
              <a:rPr lang="en-US" sz="2000" dirty="0"/>
              <a:t>User Experience (UX)</a:t>
            </a:r>
          </a:p>
          <a:p>
            <a:pPr marL="457200" indent="-457200">
              <a:buFont typeface="+mj-lt"/>
              <a:buAutoNum type="arabicPeriod"/>
            </a:pPr>
            <a:r>
              <a:rPr lang="en-US" sz="2000" dirty="0"/>
              <a:t>Data</a:t>
            </a:r>
          </a:p>
          <a:p>
            <a:pPr marL="457200" indent="-457200">
              <a:buFont typeface="+mj-lt"/>
              <a:buAutoNum type="arabicPeriod"/>
            </a:pPr>
            <a:r>
              <a:rPr lang="en-US" sz="2000" dirty="0"/>
              <a:t>Business</a:t>
            </a:r>
          </a:p>
          <a:p>
            <a:pPr marL="457200" indent="-457200">
              <a:buFont typeface="+mj-lt"/>
              <a:buAutoNum type="arabicPeriod"/>
            </a:pPr>
            <a:r>
              <a:rPr lang="en-US" sz="2000" dirty="0"/>
              <a:t>Technology</a:t>
            </a:r>
          </a:p>
          <a:p>
            <a:pPr marL="457200" indent="-457200">
              <a:buFont typeface="+mj-lt"/>
              <a:buAutoNum type="arabicPeriod"/>
            </a:pPr>
            <a:r>
              <a:rPr lang="en-US" sz="2000" dirty="0"/>
              <a:t>Security</a:t>
            </a:r>
          </a:p>
          <a:p>
            <a:pPr marL="457200" indent="-457200">
              <a:buFont typeface="+mj-lt"/>
              <a:buAutoNum type="arabicPeriod"/>
            </a:pPr>
            <a:r>
              <a:rPr lang="en-US" sz="2000" dirty="0"/>
              <a:t>Standards &amp; Regulations</a:t>
            </a:r>
          </a:p>
          <a:p>
            <a:pPr>
              <a:buFont typeface="Wingdings" panose="05000000000000000000" pitchFamily="2" charset="2"/>
              <a:buChar char="q"/>
            </a:pP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1430" y="2072197"/>
            <a:ext cx="5944430" cy="1695687"/>
          </a:xfrm>
          <a:prstGeom prst="rect">
            <a:avLst/>
          </a:prstGeom>
        </p:spPr>
      </p:pic>
    </p:spTree>
    <p:extLst>
      <p:ext uri="{BB962C8B-B14F-4D97-AF65-F5344CB8AC3E}">
        <p14:creationId xmlns:p14="http://schemas.microsoft.com/office/powerpoint/2010/main" val="2209151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789</TotalTime>
  <Words>1278</Words>
  <Application>Microsoft Office PowerPoint</Application>
  <PresentationFormat>Widescreen</PresentationFormat>
  <Paragraphs>141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What is IoT?</vt:lpstr>
      <vt:lpstr>PowerPoint Presentation</vt:lpstr>
      <vt:lpstr>Features of IOT</vt:lpstr>
      <vt:lpstr>Advantages of IoT</vt:lpstr>
      <vt:lpstr>Disadvantages of IoT</vt:lpstr>
      <vt:lpstr>Embedded System in (IoT)</vt:lpstr>
      <vt:lpstr>PowerPoint Presentation</vt:lpstr>
      <vt:lpstr>IoT Ecosystem</vt:lpstr>
      <vt:lpstr>IoT Decision Framework</vt:lpstr>
      <vt:lpstr>IoT Architecture</vt:lpstr>
      <vt:lpstr>IoT Architecture</vt:lpstr>
      <vt:lpstr>How is IoT transforming businesses?</vt:lpstr>
      <vt:lpstr>IoT Devices</vt:lpstr>
      <vt:lpstr>PowerPoint Presentation</vt:lpstr>
      <vt:lpstr>Arduino</vt:lpstr>
      <vt:lpstr>Smart Watch</vt:lpstr>
      <vt:lpstr>Sensors</vt:lpstr>
      <vt:lpstr>Properties of IoT Devices</vt:lpstr>
      <vt:lpstr>Major IoT Boards in Market</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IoT?</dc:title>
  <dc:creator>Kaushik</dc:creator>
  <cp:lastModifiedBy>Microsoft account</cp:lastModifiedBy>
  <cp:revision>54</cp:revision>
  <dcterms:created xsi:type="dcterms:W3CDTF">2022-02-15T07:06:04Z</dcterms:created>
  <dcterms:modified xsi:type="dcterms:W3CDTF">2022-02-23T15:55:18Z</dcterms:modified>
</cp:coreProperties>
</file>