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3" r:id="rId4"/>
    <p:sldId id="272" r:id="rId5"/>
    <p:sldId id="270" r:id="rId6"/>
    <p:sldId id="271" r:id="rId7"/>
    <p:sldId id="268" r:id="rId8"/>
    <p:sldId id="269" r:id="rId9"/>
    <p:sldId id="267" r:id="rId10"/>
    <p:sldId id="266" r:id="rId11"/>
    <p:sldId id="265" r:id="rId12"/>
    <p:sldId id="264" r:id="rId13"/>
    <p:sldId id="263" r:id="rId14"/>
    <p:sldId id="262" r:id="rId15"/>
    <p:sldId id="260" r:id="rId16"/>
    <p:sldId id="261" r:id="rId17"/>
    <p:sldId id="25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-112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BBD-F5FE-4AC9-A58E-ABF195D38C1D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59A-F5F9-430E-A10F-0674B06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1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8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62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96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41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4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06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7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9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32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20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22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2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84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8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2159000" y="404870"/>
            <a:ext cx="9247717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2159000" y="1582739"/>
            <a:ext cx="9247717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40149" y="6288510"/>
            <a:ext cx="2844800" cy="365125"/>
          </a:xfrm>
        </p:spPr>
        <p:txBody>
          <a:bodyPr/>
          <a:lstStyle>
            <a:lvl1pPr>
              <a:defRPr sz="1100"/>
            </a:lvl1pPr>
          </a:lstStyle>
          <a:p>
            <a:fld id="{10165BD3-6BC2-4965-8768-CF4D063114F6}" type="datetime1">
              <a:rPr lang="sv-SE" smtClean="0">
                <a:solidFill>
                  <a:prstClr val="white"/>
                </a:solidFill>
              </a:rPr>
              <a:pPr/>
              <a:t>27/02/19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896533" y="6301411"/>
            <a:ext cx="709151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>
                <a:solidFill>
                  <a:prstClr val="white"/>
                </a:solidFill>
              </a:rPr>
              <a:pPr/>
              <a:t>‹#›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2159000" y="6345301"/>
            <a:ext cx="38608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70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3066142" y="830458"/>
            <a:ext cx="5620456" cy="5028671"/>
          </a:xfrm>
          <a:prstGeom prst="ellipse">
            <a:avLst/>
          </a:prstGeom>
          <a:blipFill rotWithShape="1">
            <a:blip r:embed="rId14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s.ubbcluj.ro/~gabis/ml/ml-books/McGrawHill%20-%20Machine%20Learning%20-Tom%20Mitchell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118675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1 Introduction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Machine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course 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1.1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</a:t>
            </a:r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Machine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course </a:t>
            </a:r>
          </a:p>
        </p:txBody>
      </p:sp>
    </p:spTree>
    <p:extLst>
      <p:ext uri="{BB962C8B-B14F-4D97-AF65-F5344CB8AC3E}">
        <p14:creationId xmlns:p14="http://schemas.microsoft.com/office/powerpoint/2010/main" val="130566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8414" y="438388"/>
            <a:ext cx="1178804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2 Characterization of Learning Problems</a:t>
            </a: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Characterization of Learning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2.2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Categories and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2.3 Roles of objects in learning processes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2.4 Supervised contra Unsupervised learning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2.5 Batch contra Incremental learning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2.6 Generalization contra Instance based learning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2.7 Weak or Strong Theories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2.8 Learning Representations </a:t>
            </a:r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2.9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einforcement learning</a:t>
            </a:r>
          </a:p>
          <a:p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2.10 Tutorial for week 2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5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897995"/>
            <a:ext cx="1178804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3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of Representation </a:t>
            </a:r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of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  <a:p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3.2 Decision Trees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3.3 Bayesian Networks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3.4 Artificial Neural Networks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 Semantic Networks and Production Rules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3.7 Logical and functional programs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3.8 Tutorial for week 3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93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897995"/>
            <a:ext cx="11788048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4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Learning based on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Symbolic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and Weak Theories</a:t>
            </a: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4.1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Learning based on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Representations 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and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4.2 Generalization as Search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4.3 Learning of Decision trees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4.4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 Instance-based learning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4.6 Clustering Techniques</a:t>
            </a:r>
          </a:p>
          <a:p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4.7 Tutorial for Week 4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8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465138"/>
            <a:ext cx="1189525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5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based on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Representations</a:t>
            </a:r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with Strong Theories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5.1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based on Symbolic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with Strong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</a:t>
            </a:r>
          </a:p>
          <a:p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 Inductive Logic Programming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5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.3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Explanation-based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5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 by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Analogy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5.5 Learning by Being Told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5.6 Re-inforcement learning</a:t>
            </a:r>
          </a:p>
          <a:p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5.7 Tutorial for Week 5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10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746" y="465138"/>
            <a:ext cx="1189525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6 Machine Learning in Artificial Neural Networks</a:t>
            </a:r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6.1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Artificial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6.2 Perceptrons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6.3 Backpropagation in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rtificial Neural Networks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6.4 Recurrent Networks and Convolution Networks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6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.5 Hopfield Networks and Boltzman Machines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6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.6 Deep Learning</a:t>
            </a:r>
          </a:p>
          <a:p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6.7 Tutorial for Week 6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85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733089"/>
            <a:ext cx="1189525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Machine Learning in the 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Context of Cognitive Science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7.1 Machine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the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Cognitive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</a:p>
          <a:p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 Models in Cognitive Psychology 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7.3 Categorization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7.4 Human Problem Solving and Human Expertise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7.5 Models in Neuro Science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7.6 Perception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7.7 Theory of Evolution</a:t>
            </a:r>
          </a:p>
          <a:p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7.8 Tutorial for Week 7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5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964096"/>
            <a:ext cx="1189525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8 Tools and Resources</a:t>
            </a:r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8.1 Tools and Resources</a:t>
            </a:r>
          </a:p>
          <a:p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8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 General Technical Computing Tools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8.3 General Software support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8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 Deep Learning Support Platforms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8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.5 Large standarized openly available Datasets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8.6 Tutorial for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eek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83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4" y="465138"/>
            <a:ext cx="1128767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texts on Machine Learning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Learning, Tom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Mitchell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McGraw Hill, 1997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https://www.cs.ubbcluj.ro/~gabis/ml/ml-books/McGrawHill%20-%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20Machine%20Learning%20-Tom%20Mitchell.pdf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Machine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Alpaydin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MIT Press, 2014.</a:t>
            </a:r>
          </a:p>
          <a:p>
            <a:endParaRPr lang="sv-S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Learning, Ian Goodfellow, Yoshua Bengio, Aaron Courville, MIT Press, 2016</a:t>
            </a:r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61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11867535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lecture 1.2 will be on the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opic: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of Artificial Intelligence </a:t>
            </a: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Machine Learning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8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7932" y="471037"/>
            <a:ext cx="1070308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this course on Machine Learning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course is to give a broad introduction to Machine Learning as being as subfield of Artificial Intelligence and Computer Science.</a:t>
            </a:r>
          </a:p>
          <a:p>
            <a:endParaRPr lang="sv-S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 is NOT aimed to be a professional course in the sense of giving hands-on knowledge on specific algorithms coded in specific languages applied to specific problems. You can find many such alternative courses.</a:t>
            </a: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has imported much relevant knowledge from statistics and probability theory but this is NOT a general course on these fields either.</a:t>
            </a: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course will hopefully make you a better computer scientist who are able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data analysis 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problems, but it will NOT make you a general statistician or data scientist.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35690" y="5345596"/>
            <a:ext cx="2320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821" y="5345596"/>
            <a:ext cx="3342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Distributed</a:t>
            </a: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7090" y="5345596"/>
            <a:ext cx="2423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</a:t>
            </a: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Data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4519" y="2889732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6287" y="4102890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8729" y="312738"/>
            <a:ext cx="3911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7577" y="1541371"/>
            <a:ext cx="383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05016" y="2861642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Data Science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03245" y="3327499"/>
            <a:ext cx="10610" cy="7479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13855" y="2269113"/>
            <a:ext cx="0" cy="750312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608062" y="4750699"/>
            <a:ext cx="0" cy="752126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</p:cNvCxnSpPr>
          <p:nvPr/>
        </p:nvCxnSpPr>
        <p:spPr>
          <a:xfrm flipV="1">
            <a:off x="2248608" y="4634753"/>
            <a:ext cx="2425805" cy="710843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127214" y="3182120"/>
            <a:ext cx="4645186" cy="36098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13855" y="897513"/>
            <a:ext cx="0" cy="750312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6726757" y="4701739"/>
            <a:ext cx="2928231" cy="710842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31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160337"/>
            <a:ext cx="11180497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NOT a course on </a:t>
            </a:r>
            <a:r>
              <a:rPr lang="sv-S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endParaRPr lang="sv-SE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established discipline with a long history.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has traditionally dealt with: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analysis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interpretation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presentation</a:t>
            </a:r>
          </a:p>
          <a:p>
            <a:endParaRPr lang="sv-SE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theoretical part of statistics: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statistics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Theory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branch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mostly dependent 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draws conclusions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populations from studies of samples in contrast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rimarily summarizes samples.</a:t>
            </a:r>
          </a:p>
        </p:txBody>
      </p:sp>
    </p:spTree>
    <p:extLst>
      <p:ext uri="{BB962C8B-B14F-4D97-AF65-F5344CB8AC3E}">
        <p14:creationId xmlns:p14="http://schemas.microsoft.com/office/powerpoint/2010/main" val="376419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4" y="184604"/>
            <a:ext cx="104552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NOT a course on Data Science either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launched as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new umbrella concept for </a:t>
            </a:r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augmented with </a:t>
            </a:r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Data analysis and Machine Learning techniques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as for Statistics is assumed to cover: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collection/data capturing/data harvesting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maintenance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analysis/data processing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visualization/presentation of data and decision making based on data. </a:t>
            </a:r>
          </a:p>
          <a:p>
            <a:endParaRPr lang="sv-S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coined at some lectures 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conferences in 1996-1998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Chikio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Hayashi and C.F. Jeff Wu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has been further  boosted in the last decade.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Publicity like the Harvard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article  in 2012 : 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Scientist: The Sexiest Job of the 21st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Century“ has contributed.</a:t>
            </a:r>
          </a:p>
        </p:txBody>
      </p:sp>
    </p:spTree>
    <p:extLst>
      <p:ext uri="{BB962C8B-B14F-4D97-AF65-F5344CB8AC3E}">
        <p14:creationId xmlns:p14="http://schemas.microsoft.com/office/powerpoint/2010/main" val="403330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569913"/>
            <a:ext cx="1175067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NOT a course on Big Data either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 Data Science, the term Big Data primary refers to the storage, maintenance and access to data, even if the border line with Data Science is somewhat blurred. </a:t>
            </a:r>
            <a:r>
              <a:rPr lang="sv-SE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sv-SE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area is based on more traditional areas such as very large databases, data warehousing and distributed databases.</a:t>
            </a:r>
          </a:p>
          <a:p>
            <a:endParaRPr lang="sv-SE" sz="24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area was born in the late 1990ies out of the fast data growth  due </a:t>
            </a:r>
            <a:r>
              <a:rPr lang="sv-SE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sv-SE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explosive developent of harvested sensor data as well as user data from the web and the parallel growth of traditional databases in a variety of sectors.</a:t>
            </a:r>
          </a:p>
          <a:p>
            <a:endParaRPr lang="sv-SE" sz="24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speak about Big Data we talk about Terabytes (10^12) and already up to Zettabytes (10^21), but the size is is not the only relevant parameter, the variety of data types, the quality of data and the velocity of generation of data are also important.</a:t>
            </a:r>
          </a:p>
          <a:p>
            <a:endParaRPr lang="sv-SE" sz="3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64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1775" y="312738"/>
            <a:ext cx="11788048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Course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1      	Introduction to the Machine Learning course 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2 	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Characterization of Learning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3      	Forms of Representation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   	Inductive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based on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with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Learning based on Symbolic Representations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with Strong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Theories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6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Machine Learning in Artificial Neural Networks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	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in the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Cognitive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8	Tools and Resources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7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327057"/>
            <a:ext cx="1178804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between weeks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	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Week 1</a:t>
            </a:r>
          </a:p>
          <a:p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Week 2 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Week 7                               Week 3                                        Week 8</a:t>
            </a:r>
          </a:p>
          <a:p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	Week 4               	Week 5                  	Week 6</a:t>
            </a:r>
          </a:p>
          <a:p>
            <a:endParaRPr lang="sv-SE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168766" y="2029701"/>
            <a:ext cx="484632" cy="519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168766" y="3196287"/>
            <a:ext cx="484632" cy="519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248327" y="4938742"/>
            <a:ext cx="484632" cy="519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612035" y="4938744"/>
            <a:ext cx="484632" cy="519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108060" y="4938743"/>
            <a:ext cx="484632" cy="519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854351" y="4771875"/>
            <a:ext cx="5496025" cy="2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7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897995"/>
            <a:ext cx="11788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1 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course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Machine Learning course </a:t>
            </a:r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1.2 Foundation of Artificial Intelligence and Machine Learning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1.3 Intelligent Autonomous Systems and Artificial Intelligence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1.4 Applications of  Machine Learning</a:t>
            </a:r>
          </a:p>
          <a:p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1.5 Tutorial for Week 1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3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869</Words>
  <Application>Microsoft Macintosh PowerPoint</Application>
  <PresentationFormat>Custom</PresentationFormat>
  <Paragraphs>220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NPTEL</cp:lastModifiedBy>
  <cp:revision>76</cp:revision>
  <dcterms:created xsi:type="dcterms:W3CDTF">2019-01-07T11:51:34Z</dcterms:created>
  <dcterms:modified xsi:type="dcterms:W3CDTF">2019-02-27T04:17:47Z</dcterms:modified>
</cp:coreProperties>
</file>