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0" r:id="rId4"/>
    <p:sldId id="257" r:id="rId5"/>
    <p:sldId id="259" r:id="rId6"/>
    <p:sldId id="261"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140" d="100"/>
          <a:sy n="140" d="100"/>
        </p:scale>
        <p:origin x="-112" y="-25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EE9E8-2005-4D19-BE88-5817ABEB6694}" type="datetimeFigureOut">
              <a:rPr lang="en-US" smtClean="0"/>
              <a:t>27/02/19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CECDF-25A9-4CFC-A5D4-03240409B3DE}" type="slidenum">
              <a:rPr lang="en-US" smtClean="0"/>
              <a:t>‹#›</a:t>
            </a:fld>
            <a:endParaRPr lang="en-US"/>
          </a:p>
        </p:txBody>
      </p:sp>
    </p:spTree>
    <p:extLst>
      <p:ext uri="{BB962C8B-B14F-4D97-AF65-F5344CB8AC3E}">
        <p14:creationId xmlns:p14="http://schemas.microsoft.com/office/powerpoint/2010/main" val="1044387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36761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132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9884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0155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774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6731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27/02/19</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342741311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27/02/19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27/02/19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27/02/19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27/02/19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p:cNvSpPr/>
          <p:nvPr userDrawn="1"/>
        </p:nvSpPr>
        <p:spPr>
          <a:xfrm>
            <a:off x="2784928" y="596797"/>
            <a:ext cx="6077408" cy="5082593"/>
          </a:xfrm>
          <a:prstGeom prst="ellipse">
            <a:avLst/>
          </a:prstGeom>
          <a:blipFill rotWithShape="1">
            <a:blip r:embed="rId14">
              <a:alphaModFix amt="10000"/>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csee.umbc.edu/courses/471/papers/turing.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iteseerx.ist.psu.edu/viewdoc/download?doi=10.1.1.368.2254&amp;rep=rep1&amp;type=pdf" TargetMode="External"/><Relationship Id="rId4" Type="http://schemas.openxmlformats.org/officeDocument/2006/relationships/hyperlink" Target="http://www.cse.chalmers.se/~coquand/AUTOMATA/mcp.pdf" TargetMode="External"/><Relationship Id="rId5" Type="http://schemas.openxmlformats.org/officeDocument/2006/relationships/hyperlink" Target="https://blogs.umass.edu/brain-wars/files/2016/03/rosenblatt-1957.pdf" TargetMode="External"/><Relationship Id="rId6" Type="http://schemas.openxmlformats.org/officeDocument/2006/relationships/hyperlink" Target="http://world.std.com/~rjs/An%20Inductive%20Inference%20Machine1957.pdf" TargetMode="External"/><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11867535" cy="6124754"/>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800" i="1" dirty="0" smtClean="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Week 1    	</a:t>
            </a:r>
            <a:r>
              <a:rPr lang="sv-SE" sz="2800" b="1" dirty="0">
                <a:latin typeface="Times New Roman" panose="02020603050405020304" pitchFamily="18" charset="0"/>
                <a:cs typeface="Times New Roman" panose="02020603050405020304" pitchFamily="18" charset="0"/>
              </a:rPr>
              <a:t>Introduction to the </a:t>
            </a:r>
            <a:endParaRPr lang="sv-SE" sz="2800" b="1" dirty="0" smtClean="0">
              <a:latin typeface="Times New Roman" panose="02020603050405020304" pitchFamily="18" charset="0"/>
              <a:cs typeface="Times New Roman" panose="02020603050405020304" pitchFamily="18" charset="0"/>
            </a:endParaRPr>
          </a:p>
          <a:p>
            <a:r>
              <a:rPr lang="sv-SE" sz="2800" b="1" dirty="0">
                <a:latin typeface="Times New Roman" panose="02020603050405020304" pitchFamily="18" charset="0"/>
                <a:cs typeface="Times New Roman" panose="02020603050405020304" pitchFamily="18" charset="0"/>
              </a:rPr>
              <a:t> </a:t>
            </a:r>
            <a:r>
              <a:rPr lang="sv-SE" sz="2800" b="1" dirty="0" smtClean="0">
                <a:latin typeface="Times New Roman" panose="02020603050405020304" pitchFamily="18" charset="0"/>
                <a:cs typeface="Times New Roman" panose="02020603050405020304" pitchFamily="18" charset="0"/>
              </a:rPr>
              <a:t>               Machine </a:t>
            </a:r>
            <a:r>
              <a:rPr lang="sv-SE" sz="2800" b="1" dirty="0">
                <a:latin typeface="Times New Roman" panose="02020603050405020304" pitchFamily="18" charset="0"/>
                <a:cs typeface="Times New Roman" panose="02020603050405020304" pitchFamily="18" charset="0"/>
              </a:rPr>
              <a:t>Learning course </a:t>
            </a:r>
            <a:endParaRPr lang="sv-SE" sz="2800" b="1" dirty="0" smtClean="0">
              <a:latin typeface="Times New Roman" panose="02020603050405020304" pitchFamily="18" charset="0"/>
              <a:cs typeface="Times New Roman" panose="02020603050405020304" pitchFamily="18" charset="0"/>
            </a:endParaRPr>
          </a:p>
          <a:p>
            <a:endParaRPr lang="sv-SE" sz="2800" b="1" dirty="0">
              <a:latin typeface="Times New Roman" panose="02020603050405020304" pitchFamily="18" charset="0"/>
              <a:cs typeface="Times New Roman" panose="02020603050405020304" pitchFamily="18" charset="0"/>
            </a:endParaRPr>
          </a:p>
          <a:p>
            <a:endParaRPr lang="sv-SE" sz="2800" b="1" dirty="0" smtClean="0">
              <a:latin typeface="Times New Roman" panose="02020603050405020304" pitchFamily="18" charset="0"/>
              <a:cs typeface="Times New Roman" panose="02020603050405020304" pitchFamily="18" charset="0"/>
            </a:endParaRPr>
          </a:p>
          <a:p>
            <a:endParaRPr lang="sv-SE" sz="28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Video 1.2 Foundation of Artificial Intelligence </a:t>
            </a:r>
          </a:p>
          <a:p>
            <a:r>
              <a:rPr lang="sv-SE" sz="2800" b="1" dirty="0">
                <a:latin typeface="Times New Roman" panose="02020603050405020304" pitchFamily="18" charset="0"/>
                <a:cs typeface="Times New Roman" panose="02020603050405020304" pitchFamily="18" charset="0"/>
              </a:rPr>
              <a:t> </a:t>
            </a:r>
            <a:r>
              <a:rPr lang="sv-SE" sz="2800" b="1" dirty="0" smtClean="0">
                <a:latin typeface="Times New Roman" panose="02020603050405020304" pitchFamily="18" charset="0"/>
                <a:cs typeface="Times New Roman" panose="02020603050405020304" pitchFamily="18" charset="0"/>
              </a:rPr>
              <a:t>                   and Machine Learning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0353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768" y="463658"/>
            <a:ext cx="9683232" cy="486054"/>
          </a:xfrm>
        </p:spPr>
        <p:txBody>
          <a:bodyPr>
            <a:noAutofit/>
          </a:bodyPr>
          <a:lstStyle/>
          <a:p>
            <a:r>
              <a:rPr lang="sv-SE" sz="2800" b="1" dirty="0" smtClean="0">
                <a:solidFill>
                  <a:schemeClr val="tx2"/>
                </a:solidFill>
                <a:latin typeface="Times New Roman" panose="02020603050405020304" pitchFamily="18" charset="0"/>
                <a:cs typeface="Times New Roman" panose="02020603050405020304" pitchFamily="18" charset="0"/>
              </a:rPr>
              <a:t>Artificial Intelligence as a research area has 62 </a:t>
            </a:r>
            <a:r>
              <a:rPr lang="sv-SE" sz="2800" b="1" dirty="0">
                <a:solidFill>
                  <a:schemeClr val="tx2"/>
                </a:solidFill>
                <a:latin typeface="Times New Roman" panose="02020603050405020304" pitchFamily="18" charset="0"/>
                <a:cs typeface="Times New Roman" panose="02020603050405020304" pitchFamily="18" charset="0"/>
              </a:rPr>
              <a:t>year old Roots</a:t>
            </a:r>
            <a:endParaRPr lang="en-US" sz="28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3769" y="1914221"/>
            <a:ext cx="5659379" cy="3680334"/>
          </a:xfrm>
        </p:spPr>
        <p:txBody>
          <a:bodyPr>
            <a:normAutofit/>
          </a:bodyPr>
          <a:lstStyle/>
          <a:p>
            <a:pPr marL="0" indent="0">
              <a:buNone/>
            </a:pPr>
            <a:r>
              <a:rPr lang="sv-SE" sz="2400" dirty="0" smtClean="0">
                <a:solidFill>
                  <a:schemeClr val="tx2"/>
                </a:solidFill>
                <a:latin typeface="Times New Roman" panose="02020603050405020304" pitchFamily="18" charset="0"/>
                <a:cs typeface="Times New Roman" panose="02020603050405020304" pitchFamily="18" charset="0"/>
              </a:rPr>
              <a:t>The area was named </a:t>
            </a:r>
            <a:r>
              <a:rPr lang="sv-SE" sz="2400" dirty="0">
                <a:solidFill>
                  <a:schemeClr val="tx2"/>
                </a:solidFill>
                <a:latin typeface="Times New Roman" panose="02020603050405020304" pitchFamily="18" charset="0"/>
                <a:cs typeface="Times New Roman" panose="02020603050405020304" pitchFamily="18" charset="0"/>
              </a:rPr>
              <a:t>and defined at </a:t>
            </a:r>
            <a:r>
              <a:rPr lang="sv-SE" sz="2400" dirty="0" smtClean="0">
                <a:solidFill>
                  <a:schemeClr val="tx2"/>
                </a:solidFill>
                <a:latin typeface="Times New Roman" panose="02020603050405020304" pitchFamily="18" charset="0"/>
                <a:cs typeface="Times New Roman" panose="02020603050405020304" pitchFamily="18" charset="0"/>
              </a:rPr>
              <a:t>a Summer </a:t>
            </a:r>
            <a:r>
              <a:rPr lang="sv-SE" sz="2400" dirty="0">
                <a:solidFill>
                  <a:schemeClr val="tx2"/>
                </a:solidFill>
                <a:latin typeface="Times New Roman" panose="02020603050405020304" pitchFamily="18" charset="0"/>
                <a:cs typeface="Times New Roman" panose="02020603050405020304" pitchFamily="18" charset="0"/>
              </a:rPr>
              <a:t>workshop  during 6-8 weeks  in the summer of </a:t>
            </a:r>
            <a:r>
              <a:rPr lang="sv-SE" sz="2400" dirty="0" smtClean="0">
                <a:solidFill>
                  <a:schemeClr val="tx2"/>
                </a:solidFill>
                <a:latin typeface="Times New Roman" panose="02020603050405020304" pitchFamily="18" charset="0"/>
                <a:cs typeface="Times New Roman" panose="02020603050405020304" pitchFamily="18" charset="0"/>
              </a:rPr>
              <a:t>1956.</a:t>
            </a:r>
          </a:p>
          <a:p>
            <a:pPr marL="0" indent="0">
              <a:buNone/>
            </a:pPr>
            <a:r>
              <a:rPr lang="sv-SE" sz="2400" dirty="0" smtClean="0">
                <a:solidFill>
                  <a:schemeClr val="tx2"/>
                </a:solidFill>
                <a:latin typeface="Times New Roman" panose="02020603050405020304" pitchFamily="18" charset="0"/>
                <a:cs typeface="Times New Roman" panose="02020603050405020304" pitchFamily="18" charset="0"/>
              </a:rPr>
              <a:t>This happened not </a:t>
            </a:r>
            <a:r>
              <a:rPr lang="sv-SE" sz="2400" dirty="0">
                <a:solidFill>
                  <a:schemeClr val="tx2"/>
                </a:solidFill>
                <a:latin typeface="Times New Roman" panose="02020603050405020304" pitchFamily="18" charset="0"/>
                <a:cs typeface="Times New Roman" panose="02020603050405020304" pitchFamily="18" charset="0"/>
              </a:rPr>
              <a:t>much longer than a decade after the advent of the first computer.</a:t>
            </a:r>
          </a:p>
          <a:p>
            <a:pPr marL="0" indent="0">
              <a:buNone/>
            </a:pPr>
            <a:r>
              <a:rPr lang="sv-SE" sz="2400" dirty="0" smtClean="0">
                <a:solidFill>
                  <a:schemeClr val="tx2"/>
                </a:solidFill>
                <a:latin typeface="Times New Roman" panose="02020603050405020304" pitchFamily="18" charset="0"/>
                <a:cs typeface="Times New Roman" panose="02020603050405020304" pitchFamily="18" charset="0"/>
              </a:rPr>
              <a:t>A small </a:t>
            </a:r>
            <a:r>
              <a:rPr lang="sv-SE" sz="2400" dirty="0">
                <a:solidFill>
                  <a:schemeClr val="tx2"/>
                </a:solidFill>
                <a:latin typeface="Times New Roman" panose="02020603050405020304" pitchFamily="18" charset="0"/>
                <a:cs typeface="Times New Roman" panose="02020603050405020304" pitchFamily="18" charset="0"/>
              </a:rPr>
              <a:t>group of computer </a:t>
            </a:r>
            <a:r>
              <a:rPr lang="sv-SE" sz="2400" dirty="0" smtClean="0">
                <a:solidFill>
                  <a:schemeClr val="tx2"/>
                </a:solidFill>
                <a:latin typeface="Times New Roman" panose="02020603050405020304" pitchFamily="18" charset="0"/>
                <a:cs typeface="Times New Roman" panose="02020603050405020304" pitchFamily="18" charset="0"/>
              </a:rPr>
              <a:t>scientists gathered at Dartmouth College in New Hampshire, US.</a:t>
            </a:r>
            <a:endParaRPr lang="en-US" sz="1400" b="1" dirty="0">
              <a:solidFill>
                <a:schemeClr val="tx2"/>
              </a:solidFill>
            </a:endParaRPr>
          </a:p>
        </p:txBody>
      </p:sp>
      <p:pic>
        <p:nvPicPr>
          <p:cNvPr id="4" name="Picture 3"/>
          <p:cNvPicPr>
            <a:picLocks noChangeAspect="1"/>
          </p:cNvPicPr>
          <p:nvPr/>
        </p:nvPicPr>
        <p:blipFill>
          <a:blip r:embed="rId3"/>
          <a:stretch>
            <a:fillRect/>
          </a:stretch>
        </p:blipFill>
        <p:spPr>
          <a:xfrm>
            <a:off x="6693480" y="1412776"/>
            <a:ext cx="4446987" cy="3330948"/>
          </a:xfrm>
          <a:prstGeom prst="rect">
            <a:avLst/>
          </a:prstGeom>
        </p:spPr>
      </p:pic>
    </p:spTree>
    <p:extLst>
      <p:ext uri="{BB962C8B-B14F-4D97-AF65-F5344CB8AC3E}">
        <p14:creationId xmlns:p14="http://schemas.microsoft.com/office/powerpoint/2010/main" val="17733095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768" y="463658"/>
            <a:ext cx="9683232" cy="486054"/>
          </a:xfrm>
        </p:spPr>
        <p:txBody>
          <a:bodyPr>
            <a:noAutofit/>
          </a:bodyPr>
          <a:lstStyle/>
          <a:p>
            <a:r>
              <a:rPr lang="sv-SE" sz="2800" b="1" dirty="0" smtClean="0">
                <a:solidFill>
                  <a:schemeClr val="tx2"/>
                </a:solidFill>
                <a:latin typeface="Times New Roman" panose="02020603050405020304" pitchFamily="18" charset="0"/>
                <a:cs typeface="Times New Roman" panose="02020603050405020304" pitchFamily="18" charset="0"/>
              </a:rPr>
              <a:t>Why did this workshop take place at this point in time?</a:t>
            </a:r>
            <a:endParaRPr lang="en-US" sz="28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3768" y="1645864"/>
            <a:ext cx="10269641" cy="3680334"/>
          </a:xfrm>
        </p:spPr>
        <p:txBody>
          <a:bodyPr>
            <a:normAutofit/>
          </a:bodyPr>
          <a:lstStyle/>
          <a:p>
            <a:pPr marL="0" indent="0">
              <a:buNone/>
            </a:pPr>
            <a:r>
              <a:rPr lang="sv-SE" sz="2400" dirty="0" smtClean="0">
                <a:solidFill>
                  <a:schemeClr val="tx2"/>
                </a:solidFill>
                <a:latin typeface="Times New Roman" panose="02020603050405020304" pitchFamily="18" charset="0"/>
                <a:cs typeface="Times New Roman" panose="02020603050405020304" pitchFamily="18" charset="0"/>
              </a:rPr>
              <a:t>The bulk of the work in the early days of computer science was focussed on low level matters applying the new computer tools on very  standardized task.</a:t>
            </a:r>
          </a:p>
          <a:p>
            <a:pPr marL="0" indent="0">
              <a:buNone/>
            </a:pPr>
            <a:endParaRPr lang="sv-SE" sz="2400" dirty="0">
              <a:solidFill>
                <a:schemeClr val="tx2"/>
              </a:solidFill>
              <a:latin typeface="Times New Roman" panose="02020603050405020304" pitchFamily="18" charset="0"/>
              <a:cs typeface="Times New Roman" panose="02020603050405020304" pitchFamily="18" charset="0"/>
            </a:endParaRPr>
          </a:p>
          <a:p>
            <a:pPr marL="0" indent="0">
              <a:buNone/>
            </a:pPr>
            <a:r>
              <a:rPr lang="sv-SE" sz="2400" dirty="0" smtClean="0">
                <a:solidFill>
                  <a:schemeClr val="tx2"/>
                </a:solidFill>
                <a:latin typeface="Times New Roman" panose="02020603050405020304" pitchFamily="18" charset="0"/>
                <a:cs typeface="Times New Roman" panose="02020603050405020304" pitchFamily="18" charset="0"/>
              </a:rPr>
              <a:t>I think the answer is that the people who were instrumental in the development of computer science already from the beginning had the visions and ambitions now articulated in the agenda for artificial intelligence.</a:t>
            </a:r>
          </a:p>
          <a:p>
            <a:pPr marL="0" indent="0">
              <a:buNone/>
            </a:pPr>
            <a:endParaRPr lang="sv-SE" sz="2400" dirty="0">
              <a:solidFill>
                <a:schemeClr val="tx2"/>
              </a:solidFill>
              <a:latin typeface="Times New Roman" panose="02020603050405020304" pitchFamily="18" charset="0"/>
              <a:cs typeface="Times New Roman" panose="02020603050405020304" pitchFamily="18" charset="0"/>
            </a:endParaRPr>
          </a:p>
          <a:p>
            <a:pPr marL="0" indent="0">
              <a:buNone/>
            </a:pPr>
            <a:r>
              <a:rPr lang="sv-SE" sz="2400" dirty="0" smtClean="0">
                <a:solidFill>
                  <a:schemeClr val="tx2"/>
                </a:solidFill>
                <a:latin typeface="Times New Roman" panose="02020603050405020304" pitchFamily="18" charset="0"/>
                <a:cs typeface="Times New Roman" panose="02020603050405020304" pitchFamily="18" charset="0"/>
              </a:rPr>
              <a:t>Obviously they thought that after some decade of preliminary work, the original ambitions for the use of computers should be put up high on the agenda again.</a:t>
            </a:r>
            <a:endParaRPr lang="en-US" sz="1400" dirty="0">
              <a:solidFill>
                <a:schemeClr val="tx2"/>
              </a:solidFill>
            </a:endParaRPr>
          </a:p>
        </p:txBody>
      </p:sp>
    </p:spTree>
    <p:extLst>
      <p:ext uri="{BB962C8B-B14F-4D97-AF65-F5344CB8AC3E}">
        <p14:creationId xmlns:p14="http://schemas.microsoft.com/office/powerpoint/2010/main" val="3851160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974" y="312738"/>
            <a:ext cx="11441573" cy="6235546"/>
          </a:xfrm>
        </p:spPr>
        <p:txBody>
          <a:bodyPr>
            <a:normAutofit fontScale="92500" lnSpcReduction="20000"/>
          </a:bodyPr>
          <a:lstStyle/>
          <a:p>
            <a:pPr marL="0" indent="0">
              <a:buNone/>
            </a:pPr>
            <a:r>
              <a:rPr lang="sv-SE" sz="3000" b="1" dirty="0" smtClean="0">
                <a:solidFill>
                  <a:schemeClr val="tx2"/>
                </a:solidFill>
                <a:latin typeface="Times New Roman" panose="02020603050405020304" pitchFamily="18" charset="0"/>
                <a:cs typeface="Times New Roman" panose="02020603050405020304" pitchFamily="18" charset="0"/>
              </a:rPr>
              <a:t>Defining </a:t>
            </a:r>
            <a:r>
              <a:rPr lang="sv-SE" sz="3000" b="1" dirty="0">
                <a:solidFill>
                  <a:schemeClr val="tx2"/>
                </a:solidFill>
                <a:latin typeface="Times New Roman" panose="02020603050405020304" pitchFamily="18" charset="0"/>
                <a:cs typeface="Times New Roman" panose="02020603050405020304" pitchFamily="18" charset="0"/>
              </a:rPr>
              <a:t>Statement for Artificial Intelligence</a:t>
            </a:r>
          </a:p>
          <a:p>
            <a:endParaRPr lang="en-US" sz="2500" dirty="0">
              <a:solidFill>
                <a:schemeClr val="tx2"/>
              </a:solidFill>
              <a:latin typeface="Times New Roman" panose="02020603050405020304" pitchFamily="18" charset="0"/>
              <a:cs typeface="Times New Roman" panose="02020603050405020304" pitchFamily="18" charset="0"/>
            </a:endParaRPr>
          </a:p>
          <a:p>
            <a:pPr marL="0" indent="0">
              <a:buNone/>
            </a:pPr>
            <a:r>
              <a:rPr lang="en-US" sz="2600" dirty="0">
                <a:solidFill>
                  <a:schemeClr val="tx2"/>
                </a:solidFill>
                <a:latin typeface="Times New Roman" panose="02020603050405020304" pitchFamily="18" charset="0"/>
                <a:cs typeface="Times New Roman" panose="02020603050405020304" pitchFamily="18" charset="0"/>
              </a:rPr>
              <a:t>´The study is to proceed on the basis of the conjecture </a:t>
            </a:r>
            <a:endParaRPr lang="en-US" sz="26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600" dirty="0" smtClean="0">
                <a:solidFill>
                  <a:schemeClr val="tx2"/>
                </a:solidFill>
                <a:latin typeface="Times New Roman" panose="02020603050405020304" pitchFamily="18" charset="0"/>
                <a:cs typeface="Times New Roman" panose="02020603050405020304" pitchFamily="18" charset="0"/>
              </a:rPr>
              <a:t>that every </a:t>
            </a:r>
            <a:r>
              <a:rPr lang="en-US" sz="2600" dirty="0">
                <a:solidFill>
                  <a:schemeClr val="tx2"/>
                </a:solidFill>
                <a:latin typeface="Times New Roman" panose="02020603050405020304" pitchFamily="18" charset="0"/>
                <a:cs typeface="Times New Roman" panose="02020603050405020304" pitchFamily="18" charset="0"/>
              </a:rPr>
              <a:t>aspect of learning or any other feature of intelligence </a:t>
            </a:r>
            <a:endParaRPr lang="en-US" sz="26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600" dirty="0" smtClean="0">
                <a:solidFill>
                  <a:schemeClr val="tx2"/>
                </a:solidFill>
                <a:latin typeface="Times New Roman" panose="02020603050405020304" pitchFamily="18" charset="0"/>
                <a:cs typeface="Times New Roman" panose="02020603050405020304" pitchFamily="18" charset="0"/>
              </a:rPr>
              <a:t>can </a:t>
            </a:r>
            <a:r>
              <a:rPr lang="en-US" sz="2600" dirty="0">
                <a:solidFill>
                  <a:schemeClr val="tx2"/>
                </a:solidFill>
                <a:latin typeface="Times New Roman" panose="02020603050405020304" pitchFamily="18" charset="0"/>
                <a:cs typeface="Times New Roman" panose="02020603050405020304" pitchFamily="18" charset="0"/>
              </a:rPr>
              <a:t>in principle be so precisely described </a:t>
            </a:r>
            <a:r>
              <a:rPr lang="en-US" sz="2600" dirty="0" smtClean="0">
                <a:solidFill>
                  <a:schemeClr val="tx2"/>
                </a:solidFill>
                <a:latin typeface="Times New Roman" panose="02020603050405020304" pitchFamily="18" charset="0"/>
                <a:cs typeface="Times New Roman" panose="02020603050405020304" pitchFamily="18" charset="0"/>
              </a:rPr>
              <a:t>that </a:t>
            </a:r>
            <a:r>
              <a:rPr lang="en-US" sz="2600" dirty="0">
                <a:solidFill>
                  <a:schemeClr val="tx2"/>
                </a:solidFill>
                <a:latin typeface="Times New Roman" panose="02020603050405020304" pitchFamily="18" charset="0"/>
                <a:cs typeface="Times New Roman" panose="02020603050405020304" pitchFamily="18" charset="0"/>
              </a:rPr>
              <a:t>a machine can be made to simulate it. </a:t>
            </a:r>
            <a:endParaRPr lang="en-US" sz="2600"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US" sz="26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600" dirty="0" smtClean="0">
                <a:solidFill>
                  <a:schemeClr val="tx2"/>
                </a:solidFill>
                <a:latin typeface="Times New Roman" panose="02020603050405020304" pitchFamily="18" charset="0"/>
                <a:cs typeface="Times New Roman" panose="02020603050405020304" pitchFamily="18" charset="0"/>
              </a:rPr>
              <a:t>An </a:t>
            </a:r>
            <a:r>
              <a:rPr lang="en-US" sz="2600" dirty="0">
                <a:solidFill>
                  <a:schemeClr val="tx2"/>
                </a:solidFill>
                <a:latin typeface="Times New Roman" panose="02020603050405020304" pitchFamily="18" charset="0"/>
                <a:cs typeface="Times New Roman" panose="02020603050405020304" pitchFamily="18" charset="0"/>
              </a:rPr>
              <a:t>attempt will be made to find how to make </a:t>
            </a:r>
            <a:r>
              <a:rPr lang="en-US" sz="2600" dirty="0" smtClean="0">
                <a:solidFill>
                  <a:schemeClr val="tx2"/>
                </a:solidFill>
                <a:latin typeface="Times New Roman" panose="02020603050405020304" pitchFamily="18" charset="0"/>
                <a:cs typeface="Times New Roman" panose="02020603050405020304" pitchFamily="18" charset="0"/>
              </a:rPr>
              <a:t>machines:</a:t>
            </a:r>
          </a:p>
          <a:p>
            <a:pPr>
              <a:buFontTx/>
              <a:buChar char="-"/>
            </a:pPr>
            <a:r>
              <a:rPr lang="en-US" sz="2600" dirty="0" smtClean="0">
                <a:solidFill>
                  <a:schemeClr val="tx2"/>
                </a:solidFill>
                <a:latin typeface="Times New Roman" panose="02020603050405020304" pitchFamily="18" charset="0"/>
                <a:cs typeface="Times New Roman" panose="02020603050405020304" pitchFamily="18" charset="0"/>
              </a:rPr>
              <a:t>use language</a:t>
            </a:r>
          </a:p>
          <a:p>
            <a:pPr>
              <a:buFontTx/>
              <a:buChar char="-"/>
            </a:pPr>
            <a:r>
              <a:rPr lang="en-US" sz="2600" dirty="0" smtClean="0">
                <a:solidFill>
                  <a:schemeClr val="tx2"/>
                </a:solidFill>
                <a:latin typeface="Times New Roman" panose="02020603050405020304" pitchFamily="18" charset="0"/>
                <a:cs typeface="Times New Roman" panose="02020603050405020304" pitchFamily="18" charset="0"/>
              </a:rPr>
              <a:t>form </a:t>
            </a:r>
            <a:r>
              <a:rPr lang="en-US" sz="2600" dirty="0">
                <a:solidFill>
                  <a:schemeClr val="tx2"/>
                </a:solidFill>
                <a:latin typeface="Times New Roman" panose="02020603050405020304" pitchFamily="18" charset="0"/>
                <a:cs typeface="Times New Roman" panose="02020603050405020304" pitchFamily="18" charset="0"/>
              </a:rPr>
              <a:t>abstractions and </a:t>
            </a:r>
            <a:r>
              <a:rPr lang="en-US" sz="2600" dirty="0" smtClean="0">
                <a:solidFill>
                  <a:schemeClr val="tx2"/>
                </a:solidFill>
                <a:latin typeface="Times New Roman" panose="02020603050405020304" pitchFamily="18" charset="0"/>
                <a:cs typeface="Times New Roman" panose="02020603050405020304" pitchFamily="18" charset="0"/>
              </a:rPr>
              <a:t>concepts</a:t>
            </a:r>
          </a:p>
          <a:p>
            <a:pPr>
              <a:buFontTx/>
              <a:buChar char="-"/>
            </a:pPr>
            <a:r>
              <a:rPr lang="en-US" sz="2600" dirty="0" smtClean="0">
                <a:solidFill>
                  <a:schemeClr val="tx2"/>
                </a:solidFill>
                <a:latin typeface="Times New Roman" panose="02020603050405020304" pitchFamily="18" charset="0"/>
                <a:cs typeface="Times New Roman" panose="02020603050405020304" pitchFamily="18" charset="0"/>
              </a:rPr>
              <a:t>solve </a:t>
            </a:r>
            <a:r>
              <a:rPr lang="en-US" sz="2600" dirty="0">
                <a:solidFill>
                  <a:schemeClr val="tx2"/>
                </a:solidFill>
                <a:latin typeface="Times New Roman" panose="02020603050405020304" pitchFamily="18" charset="0"/>
                <a:cs typeface="Times New Roman" panose="02020603050405020304" pitchFamily="18" charset="0"/>
              </a:rPr>
              <a:t>kinds of problems now reserved for </a:t>
            </a:r>
            <a:r>
              <a:rPr lang="en-US" sz="2600" dirty="0" smtClean="0">
                <a:solidFill>
                  <a:schemeClr val="tx2"/>
                </a:solidFill>
                <a:latin typeface="Times New Roman" panose="02020603050405020304" pitchFamily="18" charset="0"/>
                <a:cs typeface="Times New Roman" panose="02020603050405020304" pitchFamily="18" charset="0"/>
              </a:rPr>
              <a:t>humans </a:t>
            </a:r>
            <a:r>
              <a:rPr lang="en-US" sz="2600" dirty="0">
                <a:solidFill>
                  <a:schemeClr val="tx2"/>
                </a:solidFill>
                <a:latin typeface="Times New Roman" panose="02020603050405020304" pitchFamily="18" charset="0"/>
                <a:cs typeface="Times New Roman" panose="02020603050405020304" pitchFamily="18" charset="0"/>
              </a:rPr>
              <a:t>and </a:t>
            </a:r>
            <a:endParaRPr lang="en-US" sz="2600" dirty="0" smtClean="0">
              <a:solidFill>
                <a:schemeClr val="tx2"/>
              </a:solidFill>
              <a:latin typeface="Times New Roman" panose="02020603050405020304" pitchFamily="18" charset="0"/>
              <a:cs typeface="Times New Roman" panose="02020603050405020304" pitchFamily="18" charset="0"/>
            </a:endParaRPr>
          </a:p>
          <a:p>
            <a:pPr>
              <a:buFontTx/>
              <a:buChar char="-"/>
            </a:pPr>
            <a:r>
              <a:rPr lang="en-US" sz="2600" dirty="0" smtClean="0">
                <a:solidFill>
                  <a:schemeClr val="tx2"/>
                </a:solidFill>
                <a:latin typeface="Times New Roman" panose="02020603050405020304" pitchFamily="18" charset="0"/>
                <a:cs typeface="Times New Roman" panose="02020603050405020304" pitchFamily="18" charset="0"/>
              </a:rPr>
              <a:t>improve </a:t>
            </a:r>
            <a:r>
              <a:rPr lang="en-US" sz="2600" dirty="0">
                <a:solidFill>
                  <a:schemeClr val="tx2"/>
                </a:solidFill>
                <a:latin typeface="Times New Roman" panose="02020603050405020304" pitchFamily="18" charset="0"/>
                <a:cs typeface="Times New Roman" panose="02020603050405020304" pitchFamily="18" charset="0"/>
              </a:rPr>
              <a:t>themselves</a:t>
            </a:r>
            <a:r>
              <a:rPr lang="en-US" sz="2600" dirty="0" smtClean="0">
                <a:solidFill>
                  <a:schemeClr val="tx2"/>
                </a:solidFill>
                <a:latin typeface="Times New Roman" panose="02020603050405020304" pitchFamily="18" charset="0"/>
                <a:cs typeface="Times New Roman" panose="02020603050405020304" pitchFamily="18" charset="0"/>
              </a:rPr>
              <a:t>.´ </a:t>
            </a:r>
          </a:p>
          <a:p>
            <a:pPr>
              <a:buFontTx/>
              <a:buChar char="-"/>
            </a:pPr>
            <a:endParaRPr lang="sv-SE" sz="2600" dirty="0">
              <a:solidFill>
                <a:schemeClr val="tx2"/>
              </a:solidFill>
              <a:latin typeface="Times New Roman" panose="02020603050405020304" pitchFamily="18" charset="0"/>
              <a:cs typeface="Times New Roman" panose="02020603050405020304" pitchFamily="18" charset="0"/>
            </a:endParaRPr>
          </a:p>
          <a:p>
            <a:pPr marL="0" indent="0">
              <a:buNone/>
            </a:pPr>
            <a:r>
              <a:rPr lang="en-US" sz="2600" dirty="0">
                <a:solidFill>
                  <a:schemeClr val="tx2"/>
                </a:solidFill>
                <a:latin typeface="Times New Roman" panose="02020603050405020304" pitchFamily="18" charset="0"/>
                <a:cs typeface="Times New Roman" panose="02020603050405020304" pitchFamily="18" charset="0"/>
              </a:rPr>
              <a:t>We think that a significant advance can be made in one or more of these problems if a carefully selected group of scientists work on it together for a </a:t>
            </a:r>
            <a:r>
              <a:rPr lang="en-US" sz="2600" dirty="0" smtClean="0">
                <a:solidFill>
                  <a:schemeClr val="tx2"/>
                </a:solidFill>
                <a:latin typeface="Times New Roman" panose="02020603050405020304" pitchFamily="18" charset="0"/>
                <a:cs typeface="Times New Roman" panose="02020603050405020304" pitchFamily="18" charset="0"/>
              </a:rPr>
              <a:t>summer.</a:t>
            </a:r>
            <a:r>
              <a:rPr lang="en-US" sz="2600" b="1" dirty="0" smtClean="0">
                <a:solidFill>
                  <a:schemeClr val="tx2"/>
                </a:solidFill>
                <a:latin typeface="Times New Roman" panose="02020603050405020304" pitchFamily="18" charset="0"/>
                <a:cs typeface="Times New Roman" panose="02020603050405020304" pitchFamily="18" charset="0"/>
              </a:rPr>
              <a:t>¨   </a:t>
            </a:r>
            <a:endParaRPr lang="en-US" sz="2600" b="1"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600" dirty="0">
              <a:solidFill>
                <a:schemeClr val="tx2"/>
              </a:solidFill>
              <a:latin typeface="Times New Roman" panose="02020603050405020304" pitchFamily="18" charset="0"/>
              <a:cs typeface="Times New Roman" panose="02020603050405020304" pitchFamily="18" charset="0"/>
            </a:endParaRPr>
          </a:p>
          <a:p>
            <a:pPr marL="0" indent="0">
              <a:buNone/>
            </a:pPr>
            <a:r>
              <a:rPr lang="en-US" sz="2600" i="1" dirty="0" smtClean="0">
                <a:solidFill>
                  <a:schemeClr val="tx2"/>
                </a:solidFill>
                <a:latin typeface="Times New Roman" panose="02020603050405020304" pitchFamily="18" charset="0"/>
                <a:cs typeface="Times New Roman" panose="02020603050405020304" pitchFamily="18" charset="0"/>
              </a:rPr>
              <a:t>John </a:t>
            </a:r>
            <a:r>
              <a:rPr lang="en-US" sz="2600" i="1" dirty="0">
                <a:solidFill>
                  <a:schemeClr val="tx2"/>
                </a:solidFill>
                <a:latin typeface="Times New Roman" panose="02020603050405020304" pitchFamily="18" charset="0"/>
                <a:cs typeface="Times New Roman" panose="02020603050405020304" pitchFamily="18" charset="0"/>
              </a:rPr>
              <a:t>McCarthy</a:t>
            </a:r>
            <a:r>
              <a:rPr lang="en-US" sz="2600" i="1" dirty="0" smtClean="0">
                <a:solidFill>
                  <a:schemeClr val="tx2"/>
                </a:solidFill>
                <a:latin typeface="Times New Roman" panose="02020603050405020304" pitchFamily="18" charset="0"/>
                <a:cs typeface="Times New Roman" panose="02020603050405020304" pitchFamily="18" charset="0"/>
              </a:rPr>
              <a:t>, at  Dartmouth College in 1956</a:t>
            </a:r>
            <a:endParaRPr lang="sv-SE" sz="2600" i="1" dirty="0">
              <a:solidFill>
                <a:schemeClr val="tx2"/>
              </a:solidFill>
              <a:latin typeface="Times New Roman" panose="02020603050405020304" pitchFamily="18" charset="0"/>
              <a:cs typeface="Times New Roman" panose="02020603050405020304" pitchFamily="18" charset="0"/>
            </a:endParaRPr>
          </a:p>
          <a:p>
            <a:endParaRPr lang="en-US" sz="1125" b="1" dirty="0">
              <a:solidFill>
                <a:schemeClr val="tx2"/>
              </a:solidFill>
            </a:endParaRPr>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01441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939" y="193576"/>
            <a:ext cx="12013061" cy="6300631"/>
          </a:xfrm>
        </p:spPr>
        <p:txBody>
          <a:bodyPr>
            <a:normAutofit fontScale="92500" lnSpcReduction="20000"/>
          </a:bodyPr>
          <a:lstStyle/>
          <a:p>
            <a:pPr marL="0" indent="0">
              <a:buNone/>
            </a:pPr>
            <a:r>
              <a:rPr lang="sv-SE" sz="3000" b="1" dirty="0" smtClean="0">
                <a:solidFill>
                  <a:schemeClr val="tx2"/>
                </a:solidFill>
                <a:latin typeface="Times New Roman" panose="02020603050405020304" pitchFamily="18" charset="0"/>
                <a:cs typeface="Times New Roman" panose="02020603050405020304" pitchFamily="18" charset="0"/>
              </a:rPr>
              <a:t>’Founding Fathers’  of Artificial Intelligence in 1956</a:t>
            </a:r>
          </a:p>
          <a:p>
            <a:pPr marL="0" indent="0">
              <a:buNone/>
            </a:pPr>
            <a:endParaRPr lang="sv-SE" sz="2300" dirty="0">
              <a:solidFill>
                <a:schemeClr val="tx2"/>
              </a:solidFill>
              <a:latin typeface="Times New Roman" panose="02020603050405020304" pitchFamily="18" charset="0"/>
              <a:cs typeface="Times New Roman" panose="02020603050405020304" pitchFamily="18" charset="0"/>
            </a:endParaRPr>
          </a:p>
          <a:p>
            <a:pPr marL="0" indent="0">
              <a:buNone/>
            </a:pPr>
            <a:r>
              <a:rPr lang="sv-SE" sz="2200" dirty="0">
                <a:solidFill>
                  <a:schemeClr val="tx2"/>
                </a:solidFill>
                <a:latin typeface="Times New Roman" panose="02020603050405020304" pitchFamily="18" charset="0"/>
                <a:cs typeface="Times New Roman" panose="02020603050405020304" pitchFamily="18" charset="0"/>
              </a:rPr>
              <a:t>Claude Shannon		</a:t>
            </a:r>
            <a:r>
              <a:rPr lang="sv-SE" sz="2200" dirty="0" smtClean="0">
                <a:solidFill>
                  <a:schemeClr val="tx2"/>
                </a:solidFill>
                <a:latin typeface="Times New Roman" panose="02020603050405020304" pitchFamily="18" charset="0"/>
                <a:cs typeface="Times New Roman" panose="02020603050405020304" pitchFamily="18" charset="0"/>
              </a:rPr>
              <a:t>	founder </a:t>
            </a:r>
            <a:r>
              <a:rPr lang="sv-SE" sz="2200" dirty="0">
                <a:solidFill>
                  <a:schemeClr val="tx2"/>
                </a:solidFill>
                <a:latin typeface="Times New Roman" panose="02020603050405020304" pitchFamily="18" charset="0"/>
                <a:cs typeface="Times New Roman" panose="02020603050405020304" pitchFamily="18" charset="0"/>
              </a:rPr>
              <a:t>of Information and Communication </a:t>
            </a:r>
            <a:r>
              <a:rPr lang="sv-SE" sz="2200" dirty="0" smtClean="0">
                <a:solidFill>
                  <a:schemeClr val="tx2"/>
                </a:solidFill>
                <a:latin typeface="Times New Roman" panose="02020603050405020304" pitchFamily="18" charset="0"/>
                <a:cs typeface="Times New Roman" panose="02020603050405020304" pitchFamily="18" charset="0"/>
              </a:rPr>
              <a:t>Theory</a:t>
            </a:r>
          </a:p>
          <a:p>
            <a:pPr marL="0" indent="0">
              <a:buNone/>
            </a:pPr>
            <a:r>
              <a:rPr lang="sv-SE" sz="2200" dirty="0">
                <a:solidFill>
                  <a:schemeClr val="tx2"/>
                </a:solidFill>
                <a:latin typeface="Times New Roman" panose="02020603050405020304" pitchFamily="18" charset="0"/>
                <a:cs typeface="Times New Roman" panose="02020603050405020304" pitchFamily="18" charset="0"/>
              </a:rPr>
              <a:t>D.M. Mackay			b</a:t>
            </a:r>
            <a:r>
              <a:rPr lang="sv-SE" sz="2200" dirty="0" smtClean="0">
                <a:solidFill>
                  <a:schemeClr val="tx2"/>
                </a:solidFill>
                <a:latin typeface="Times New Roman" panose="02020603050405020304" pitchFamily="18" charset="0"/>
                <a:cs typeface="Times New Roman" panose="02020603050405020304" pitchFamily="18" charset="0"/>
              </a:rPr>
              <a:t>ritish researcher </a:t>
            </a:r>
            <a:r>
              <a:rPr lang="sv-SE" sz="2200" dirty="0">
                <a:solidFill>
                  <a:schemeClr val="tx2"/>
                </a:solidFill>
                <a:latin typeface="Times New Roman" panose="02020603050405020304" pitchFamily="18" charset="0"/>
                <a:cs typeface="Times New Roman" panose="02020603050405020304" pitchFamily="18" charset="0"/>
              </a:rPr>
              <a:t>in Information Theory and Brain </a:t>
            </a:r>
            <a:r>
              <a:rPr lang="sv-SE" sz="2200" dirty="0" smtClean="0">
                <a:solidFill>
                  <a:schemeClr val="tx2"/>
                </a:solidFill>
                <a:latin typeface="Times New Roman" panose="02020603050405020304" pitchFamily="18" charset="0"/>
                <a:cs typeface="Times New Roman" panose="02020603050405020304" pitchFamily="18" charset="0"/>
              </a:rPr>
              <a:t>organization</a:t>
            </a:r>
          </a:p>
          <a:p>
            <a:pPr marL="0" indent="0">
              <a:buNone/>
            </a:pPr>
            <a:endParaRPr lang="sv-SE" sz="22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sv-SE" sz="2200" dirty="0">
                <a:solidFill>
                  <a:schemeClr val="tx2"/>
                </a:solidFill>
                <a:latin typeface="Times New Roman" panose="02020603050405020304" pitchFamily="18" charset="0"/>
                <a:cs typeface="Times New Roman" panose="02020603050405020304" pitchFamily="18" charset="0"/>
              </a:rPr>
              <a:t>Julian Bigelow		</a:t>
            </a:r>
            <a:r>
              <a:rPr lang="sv-SE" sz="2200" dirty="0" smtClean="0">
                <a:solidFill>
                  <a:schemeClr val="tx2"/>
                </a:solidFill>
                <a:latin typeface="Times New Roman" panose="02020603050405020304" pitchFamily="18" charset="0"/>
                <a:cs typeface="Times New Roman" panose="02020603050405020304" pitchFamily="18" charset="0"/>
              </a:rPr>
              <a:t>	chief </a:t>
            </a:r>
            <a:r>
              <a:rPr lang="sv-SE" sz="2200" dirty="0">
                <a:solidFill>
                  <a:schemeClr val="tx2"/>
                </a:solidFill>
                <a:latin typeface="Times New Roman" panose="02020603050405020304" pitchFamily="18" charset="0"/>
                <a:cs typeface="Times New Roman" panose="02020603050405020304" pitchFamily="18" charset="0"/>
              </a:rPr>
              <a:t>engineer for the von Neumann computer at Princeton in </a:t>
            </a:r>
            <a:r>
              <a:rPr lang="sv-SE" sz="2200" dirty="0" smtClean="0">
                <a:solidFill>
                  <a:schemeClr val="tx2"/>
                </a:solidFill>
                <a:latin typeface="Times New Roman" panose="02020603050405020304" pitchFamily="18" charset="0"/>
                <a:cs typeface="Times New Roman" panose="02020603050405020304" pitchFamily="18" charset="0"/>
              </a:rPr>
              <a:t>1946</a:t>
            </a:r>
          </a:p>
          <a:p>
            <a:pPr marL="0" indent="0">
              <a:buNone/>
            </a:pPr>
            <a:r>
              <a:rPr lang="sv-SE" sz="2200" dirty="0">
                <a:solidFill>
                  <a:schemeClr val="tx2"/>
                </a:solidFill>
                <a:latin typeface="Times New Roman" panose="02020603050405020304" pitchFamily="18" charset="0"/>
                <a:cs typeface="Times New Roman" panose="02020603050405020304" pitchFamily="18" charset="0"/>
              </a:rPr>
              <a:t>Nathaniel Rochester 		author of the first assembler for the first commercial </a:t>
            </a:r>
            <a:r>
              <a:rPr lang="sv-SE" sz="2200" dirty="0" smtClean="0">
                <a:solidFill>
                  <a:schemeClr val="tx2"/>
                </a:solidFill>
                <a:latin typeface="Times New Roman" panose="02020603050405020304" pitchFamily="18" charset="0"/>
                <a:cs typeface="Times New Roman" panose="02020603050405020304" pitchFamily="18" charset="0"/>
              </a:rPr>
              <a:t>computer</a:t>
            </a:r>
          </a:p>
          <a:p>
            <a:pPr marL="0" indent="0">
              <a:buNone/>
            </a:pPr>
            <a:endParaRPr lang="sv-SE" sz="22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sv-SE" sz="2200" dirty="0">
                <a:solidFill>
                  <a:schemeClr val="tx2"/>
                </a:solidFill>
                <a:latin typeface="Times New Roman" panose="02020603050405020304" pitchFamily="18" charset="0"/>
                <a:cs typeface="Times New Roman" panose="02020603050405020304" pitchFamily="18" charset="0"/>
              </a:rPr>
              <a:t>Oliver Selfridge			named ’the father of Machine Perception</a:t>
            </a:r>
            <a:r>
              <a:rPr lang="sv-SE" sz="2200" dirty="0" smtClean="0">
                <a:solidFill>
                  <a:schemeClr val="tx2"/>
                </a:solidFill>
                <a:latin typeface="Times New Roman" panose="02020603050405020304" pitchFamily="18" charset="0"/>
                <a:cs typeface="Times New Roman" panose="02020603050405020304" pitchFamily="18" charset="0"/>
              </a:rPr>
              <a:t>’</a:t>
            </a:r>
            <a:endParaRPr lang="sv-SE" sz="2200" dirty="0">
              <a:solidFill>
                <a:schemeClr val="tx2"/>
              </a:solidFill>
              <a:latin typeface="Times New Roman" panose="02020603050405020304" pitchFamily="18" charset="0"/>
              <a:cs typeface="Times New Roman" panose="02020603050405020304" pitchFamily="18" charset="0"/>
            </a:endParaRPr>
          </a:p>
          <a:p>
            <a:pPr marL="0" indent="0">
              <a:buNone/>
            </a:pPr>
            <a:endParaRPr lang="sv-SE" sz="2200" dirty="0">
              <a:solidFill>
                <a:schemeClr val="tx2"/>
              </a:solidFill>
              <a:latin typeface="Times New Roman" panose="02020603050405020304" pitchFamily="18" charset="0"/>
              <a:cs typeface="Times New Roman" panose="02020603050405020304" pitchFamily="18" charset="0"/>
            </a:endParaRPr>
          </a:p>
          <a:p>
            <a:pPr marL="0" indent="0">
              <a:buNone/>
            </a:pPr>
            <a:r>
              <a:rPr lang="sv-SE" sz="2200" dirty="0" smtClean="0">
                <a:solidFill>
                  <a:schemeClr val="tx2"/>
                </a:solidFill>
                <a:latin typeface="Times New Roman" panose="02020603050405020304" pitchFamily="18" charset="0"/>
                <a:cs typeface="Times New Roman" panose="02020603050405020304" pitchFamily="18" charset="0"/>
              </a:rPr>
              <a:t>Ray </a:t>
            </a:r>
            <a:r>
              <a:rPr lang="sv-SE" sz="2200" dirty="0">
                <a:solidFill>
                  <a:schemeClr val="tx2"/>
                </a:solidFill>
                <a:latin typeface="Times New Roman" panose="02020603050405020304" pitchFamily="18" charset="0"/>
                <a:cs typeface="Times New Roman" panose="02020603050405020304" pitchFamily="18" charset="0"/>
              </a:rPr>
              <a:t>Solomonoff		</a:t>
            </a:r>
            <a:r>
              <a:rPr lang="sv-SE" sz="2200" dirty="0" smtClean="0">
                <a:solidFill>
                  <a:schemeClr val="tx2"/>
                </a:solidFill>
                <a:latin typeface="Times New Roman" panose="02020603050405020304" pitchFamily="18" charset="0"/>
                <a:cs typeface="Times New Roman" panose="02020603050405020304" pitchFamily="18" charset="0"/>
              </a:rPr>
              <a:t>	inventor </a:t>
            </a:r>
            <a:r>
              <a:rPr lang="sv-SE" sz="2200" dirty="0">
                <a:solidFill>
                  <a:schemeClr val="tx2"/>
                </a:solidFill>
                <a:latin typeface="Times New Roman" panose="02020603050405020304" pitchFamily="18" charset="0"/>
                <a:cs typeface="Times New Roman" panose="02020603050405020304" pitchFamily="18" charset="0"/>
              </a:rPr>
              <a:t>of Algorithmic </a:t>
            </a:r>
            <a:r>
              <a:rPr lang="sv-SE" sz="2200" dirty="0" smtClean="0">
                <a:solidFill>
                  <a:schemeClr val="tx2"/>
                </a:solidFill>
                <a:latin typeface="Times New Roman" panose="02020603050405020304" pitchFamily="18" charset="0"/>
                <a:cs typeface="Times New Roman" panose="02020603050405020304" pitchFamily="18" charset="0"/>
              </a:rPr>
              <a:t>Probability</a:t>
            </a:r>
          </a:p>
          <a:p>
            <a:pPr marL="0" indent="0">
              <a:buNone/>
            </a:pPr>
            <a:r>
              <a:rPr lang="sv-SE" sz="2200" dirty="0" smtClean="0">
                <a:solidFill>
                  <a:schemeClr val="tx2"/>
                </a:solidFill>
                <a:latin typeface="Times New Roman" panose="02020603050405020304" pitchFamily="18" charset="0"/>
                <a:cs typeface="Times New Roman" panose="02020603050405020304" pitchFamily="18" charset="0"/>
              </a:rPr>
              <a:t>John </a:t>
            </a:r>
            <a:r>
              <a:rPr lang="sv-SE" sz="2200" dirty="0">
                <a:solidFill>
                  <a:schemeClr val="tx2"/>
                </a:solidFill>
                <a:latin typeface="Times New Roman" panose="02020603050405020304" pitchFamily="18" charset="0"/>
                <a:cs typeface="Times New Roman" panose="02020603050405020304" pitchFamily="18" charset="0"/>
              </a:rPr>
              <a:t>Holland			the inventor of Genetic </a:t>
            </a:r>
            <a:r>
              <a:rPr lang="sv-SE" sz="2200" dirty="0" smtClean="0">
                <a:solidFill>
                  <a:schemeClr val="tx2"/>
                </a:solidFill>
                <a:latin typeface="Times New Roman" panose="02020603050405020304" pitchFamily="18" charset="0"/>
                <a:cs typeface="Times New Roman" panose="02020603050405020304" pitchFamily="18" charset="0"/>
              </a:rPr>
              <a:t>Algorithms</a:t>
            </a:r>
          </a:p>
          <a:p>
            <a:pPr marL="0" indent="0">
              <a:buNone/>
            </a:pPr>
            <a:r>
              <a:rPr lang="sv-SE" sz="2200" dirty="0">
                <a:solidFill>
                  <a:schemeClr val="tx2"/>
                </a:solidFill>
                <a:latin typeface="Times New Roman" panose="02020603050405020304" pitchFamily="18" charset="0"/>
                <a:cs typeface="Times New Roman" panose="02020603050405020304" pitchFamily="18" charset="0"/>
              </a:rPr>
              <a:t>Marvin Minsky 			key MIT researcher in the early development of AI</a:t>
            </a:r>
          </a:p>
          <a:p>
            <a:pPr marL="0" indent="0">
              <a:buNone/>
            </a:pPr>
            <a:endParaRPr lang="sv-SE" sz="2200" dirty="0">
              <a:solidFill>
                <a:schemeClr val="tx2"/>
              </a:solidFill>
              <a:latin typeface="Times New Roman" panose="02020603050405020304" pitchFamily="18" charset="0"/>
              <a:cs typeface="Times New Roman" panose="02020603050405020304" pitchFamily="18" charset="0"/>
            </a:endParaRPr>
          </a:p>
          <a:p>
            <a:pPr marL="0" indent="0">
              <a:buNone/>
            </a:pPr>
            <a:r>
              <a:rPr lang="sv-SE" sz="2200" dirty="0" smtClean="0">
                <a:solidFill>
                  <a:schemeClr val="tx2"/>
                </a:solidFill>
                <a:latin typeface="Times New Roman" panose="02020603050405020304" pitchFamily="18" charset="0"/>
                <a:cs typeface="Times New Roman" panose="02020603050405020304" pitchFamily="18" charset="0"/>
              </a:rPr>
              <a:t>Allen Newell 	             		champion for symbolic AI and inventor of central AI techniques 	</a:t>
            </a:r>
            <a:endParaRPr lang="sv-SE" sz="2200" dirty="0">
              <a:solidFill>
                <a:schemeClr val="tx2"/>
              </a:solidFill>
              <a:latin typeface="Times New Roman" panose="02020603050405020304" pitchFamily="18" charset="0"/>
              <a:cs typeface="Times New Roman" panose="02020603050405020304" pitchFamily="18" charset="0"/>
            </a:endParaRPr>
          </a:p>
          <a:p>
            <a:pPr marL="0" indent="0">
              <a:buNone/>
            </a:pPr>
            <a:r>
              <a:rPr lang="sv-SE" sz="2200" dirty="0" smtClean="0">
                <a:solidFill>
                  <a:schemeClr val="tx2"/>
                </a:solidFill>
                <a:latin typeface="Times New Roman" panose="02020603050405020304" pitchFamily="18" charset="0"/>
                <a:cs typeface="Times New Roman" panose="02020603050405020304" pitchFamily="18" charset="0"/>
              </a:rPr>
              <a:t>Herbert Simon 			pioneer in Decision making theory and a Nobel Prize Winner</a:t>
            </a:r>
          </a:p>
          <a:p>
            <a:pPr marL="0" indent="0">
              <a:buNone/>
            </a:pPr>
            <a:r>
              <a:rPr lang="sv-SE" sz="2200" dirty="0">
                <a:solidFill>
                  <a:schemeClr val="tx2"/>
                </a:solidFill>
                <a:latin typeface="Times New Roman" panose="02020603050405020304" pitchFamily="18" charset="0"/>
                <a:cs typeface="Times New Roman" panose="02020603050405020304" pitchFamily="18" charset="0"/>
              </a:rPr>
              <a:t>John McCarthy			inventor of the LISP programming language</a:t>
            </a:r>
          </a:p>
          <a:p>
            <a:endParaRPr lang="sv-SE" sz="1900" dirty="0">
              <a:solidFill>
                <a:schemeClr val="tx2"/>
              </a:solidFill>
              <a:latin typeface="Times New Roman" panose="02020603050405020304" pitchFamily="18" charset="0"/>
              <a:cs typeface="Times New Roman" panose="02020603050405020304" pitchFamily="18" charset="0"/>
            </a:endParaRPr>
          </a:p>
          <a:p>
            <a:endParaRPr lang="en-US" sz="1125" b="1" dirty="0">
              <a:solidFill>
                <a:schemeClr val="tx2"/>
              </a:solidFill>
            </a:endParaRPr>
          </a:p>
        </p:txBody>
      </p:sp>
    </p:spTree>
    <p:extLst>
      <p:ext uri="{BB962C8B-B14F-4D97-AF65-F5344CB8AC3E}">
        <p14:creationId xmlns:p14="http://schemas.microsoft.com/office/powerpoint/2010/main" val="4184301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495618"/>
            <a:ext cx="11441573" cy="6235546"/>
          </a:xfrm>
        </p:spPr>
        <p:txBody>
          <a:bodyPr>
            <a:normAutofit fontScale="92500" lnSpcReduction="20000"/>
          </a:bodyPr>
          <a:lstStyle/>
          <a:p>
            <a:pPr marL="0" indent="0">
              <a:buNone/>
            </a:pPr>
            <a:r>
              <a:rPr lang="sv-SE" sz="3000" b="1" dirty="0" smtClean="0">
                <a:latin typeface="Times New Roman" panose="02020603050405020304" pitchFamily="18" charset="0"/>
                <a:cs typeface="Times New Roman" panose="02020603050405020304" pitchFamily="18" charset="0"/>
              </a:rPr>
              <a:t>Early work in Artificial Intelligence (1950-1960)</a:t>
            </a:r>
            <a:endParaRPr lang="sv-SE" sz="3000" b="1" dirty="0">
              <a:latin typeface="Times New Roman" panose="02020603050405020304" pitchFamily="18" charset="0"/>
              <a:cs typeface="Times New Roman" panose="02020603050405020304" pitchFamily="18" charset="0"/>
            </a:endParaRPr>
          </a:p>
          <a:p>
            <a:pPr marL="0" indent="0">
              <a:buNone/>
            </a:pPr>
            <a:endParaRPr lang="sv-SE" sz="25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M. Turing, 1950, Computing Machinery and Intelligence. Mind 49.</a:t>
            </a:r>
          </a:p>
          <a:p>
            <a:pPr marL="0" indent="0">
              <a:buNone/>
            </a:pPr>
            <a:r>
              <a:rPr lang="sv-SE" sz="1700" dirty="0" smtClean="0">
                <a:latin typeface="Times New Roman" panose="02020603050405020304" pitchFamily="18" charset="0"/>
                <a:cs typeface="Times New Roman" panose="02020603050405020304" pitchFamily="18" charset="0"/>
              </a:rPr>
              <a:t>    </a:t>
            </a:r>
            <a:r>
              <a:rPr lang="sv-SE" sz="1700" dirty="0">
                <a:latin typeface="Times New Roman" panose="02020603050405020304" pitchFamily="18" charset="0"/>
                <a:cs typeface="Times New Roman" panose="02020603050405020304" pitchFamily="18" charset="0"/>
                <a:hlinkClick r:id="rId3"/>
              </a:rPr>
              <a:t>https://</a:t>
            </a:r>
            <a:r>
              <a:rPr lang="sv-SE" sz="1700" dirty="0" smtClean="0">
                <a:latin typeface="Times New Roman" panose="02020603050405020304" pitchFamily="18" charset="0"/>
                <a:cs typeface="Times New Roman" panose="02020603050405020304" pitchFamily="18" charset="0"/>
                <a:hlinkClick r:id="rId3"/>
              </a:rPr>
              <a:t>www.csee.umbc.edu/courses/471/papers/turing.pdf</a:t>
            </a:r>
            <a:r>
              <a:rPr lang="sv-SE" sz="1700" dirty="0" smtClean="0">
                <a:latin typeface="Times New Roman" panose="02020603050405020304" pitchFamily="18" charset="0"/>
                <a:cs typeface="Times New Roman" panose="02020603050405020304" pitchFamily="18" charset="0"/>
              </a:rPr>
              <a:t>. </a:t>
            </a:r>
            <a:endParaRPr lang="sv-SE"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In 1955 Allen Newell, </a:t>
            </a:r>
            <a:r>
              <a:rPr lang="en-US" sz="2200" dirty="0">
                <a:latin typeface="Times New Roman" panose="02020603050405020304" pitchFamily="18" charset="0"/>
                <a:cs typeface="Times New Roman" panose="02020603050405020304" pitchFamily="18" charset="0"/>
              </a:rPr>
              <a:t>Herbert A. Simon and Cliff </a:t>
            </a:r>
            <a:r>
              <a:rPr lang="en-US" sz="2200" dirty="0" smtClean="0">
                <a:latin typeface="Times New Roman" panose="02020603050405020304" pitchFamily="18" charset="0"/>
                <a:cs typeface="Times New Roman" panose="02020603050405020304" pitchFamily="18" charset="0"/>
              </a:rPr>
              <a:t>Shaw created the  </a:t>
            </a:r>
            <a:r>
              <a:rPr lang="en-US" sz="2200" b="1" dirty="0" smtClean="0">
                <a:latin typeface="Times New Roman" panose="02020603050405020304" pitchFamily="18" charset="0"/>
                <a:cs typeface="Times New Roman" panose="02020603050405020304" pitchFamily="18" charset="0"/>
              </a:rPr>
              <a:t>Logic Theorist</a:t>
            </a: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first program </a:t>
            </a:r>
            <a:r>
              <a:rPr lang="en-US" sz="2200" dirty="0" smtClean="0">
                <a:latin typeface="Times New Roman" panose="02020603050405020304" pitchFamily="18" charset="0"/>
                <a:cs typeface="Times New Roman" panose="02020603050405020304" pitchFamily="18" charset="0"/>
              </a:rPr>
              <a:t>deliberately </a:t>
            </a:r>
            <a:r>
              <a:rPr lang="en-US" sz="2200" dirty="0">
                <a:latin typeface="Times New Roman" panose="02020603050405020304" pitchFamily="18" charset="0"/>
                <a:cs typeface="Times New Roman" panose="02020603050405020304" pitchFamily="18" charset="0"/>
              </a:rPr>
              <a:t>engineered to mimic the problem solving skills of a human </a:t>
            </a:r>
            <a:r>
              <a:rPr lang="en-US" sz="2200" dirty="0" smtClean="0">
                <a:latin typeface="Times New Roman" panose="02020603050405020304" pitchFamily="18" charset="0"/>
                <a:cs typeface="Times New Roman" panose="02020603050405020304" pitchFamily="18" charset="0"/>
              </a:rPr>
              <a:t>being. It </a:t>
            </a:r>
            <a:r>
              <a:rPr lang="en-US" sz="2200" dirty="0">
                <a:latin typeface="Times New Roman" panose="02020603050405020304" pitchFamily="18" charset="0"/>
                <a:cs typeface="Times New Roman" panose="02020603050405020304" pitchFamily="18" charset="0"/>
              </a:rPr>
              <a:t>is called "</a:t>
            </a:r>
            <a:r>
              <a:rPr lang="en-US" sz="2200" b="1" dirty="0">
                <a:latin typeface="Times New Roman" panose="02020603050405020304" pitchFamily="18" charset="0"/>
                <a:cs typeface="Times New Roman" panose="02020603050405020304" pitchFamily="18" charset="0"/>
              </a:rPr>
              <a:t>the first A</a:t>
            </a:r>
            <a:r>
              <a:rPr lang="en-US" sz="2200" b="1" dirty="0" smtClean="0">
                <a:latin typeface="Times New Roman" panose="02020603050405020304" pitchFamily="18" charset="0"/>
                <a:cs typeface="Times New Roman" panose="02020603050405020304" pitchFamily="18" charset="0"/>
              </a:rPr>
              <a:t>rtificial Intelligence </a:t>
            </a:r>
            <a:r>
              <a:rPr lang="en-US" sz="2200" b="1" dirty="0">
                <a:latin typeface="Times New Roman" panose="02020603050405020304" pitchFamily="18" charset="0"/>
                <a:cs typeface="Times New Roman" panose="02020603050405020304" pitchFamily="18" charset="0"/>
              </a:rPr>
              <a:t>program</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a:t>
            </a:r>
            <a:r>
              <a:rPr lang="en-US" sz="2200" dirty="0" smtClean="0">
                <a:latin typeface="Times New Roman" panose="02020603050405020304" pitchFamily="18" charset="0"/>
                <a:cs typeface="Times New Roman" panose="02020603050405020304" pitchFamily="18" charset="0"/>
              </a:rPr>
              <a:t>could prove theorems </a:t>
            </a:r>
            <a:r>
              <a:rPr lang="en-US" sz="2200" dirty="0">
                <a:latin typeface="Times New Roman" panose="02020603050405020304" pitchFamily="18" charset="0"/>
                <a:cs typeface="Times New Roman" panose="02020603050405020304" pitchFamily="18" charset="0"/>
              </a:rPr>
              <a:t>in Whitehead and </a:t>
            </a:r>
            <a:r>
              <a:rPr lang="en-US" sz="2200" dirty="0" smtClean="0">
                <a:latin typeface="Times New Roman" panose="02020603050405020304" pitchFamily="18" charset="0"/>
                <a:cs typeface="Times New Roman" panose="02020603050405020304" pitchFamily="18" charset="0"/>
              </a:rPr>
              <a:t>Russel’s </a:t>
            </a:r>
            <a:r>
              <a:rPr lang="en-US" sz="2200" dirty="0">
                <a:latin typeface="Times New Roman" panose="02020603050405020304" pitchFamily="18" charset="0"/>
                <a:cs typeface="Times New Roman" panose="02020603050405020304" pitchFamily="18" charset="0"/>
              </a:rPr>
              <a:t>Principia </a:t>
            </a:r>
            <a:r>
              <a:rPr lang="en-US" sz="2200" dirty="0" smtClean="0">
                <a:latin typeface="Times New Roman" panose="02020603050405020304" pitchFamily="18" charset="0"/>
                <a:cs typeface="Times New Roman" panose="02020603050405020304" pitchFamily="18" charset="0"/>
              </a:rPr>
              <a:t>Mathematica</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It introduced key artificial intelligence techniques </a:t>
            </a:r>
            <a:r>
              <a:rPr lang="sv-SE" sz="2200" dirty="0" smtClean="0">
                <a:latin typeface="Times New Roman" panose="02020603050405020304" pitchFamily="18" charset="0"/>
                <a:cs typeface="Times New Roman" panose="02020603050405020304" pitchFamily="18" charset="0"/>
              </a:rPr>
              <a:t>such </a:t>
            </a:r>
            <a:r>
              <a:rPr lang="sv-SE" sz="2200" dirty="0">
                <a:latin typeface="Times New Roman" panose="02020603050405020304" pitchFamily="18" charset="0"/>
                <a:cs typeface="Times New Roman" panose="02020603050405020304" pitchFamily="18" charset="0"/>
              </a:rPr>
              <a:t>as list processing, means ends analysis and heuristic </a:t>
            </a:r>
            <a:r>
              <a:rPr lang="sv-SE" sz="2200" dirty="0" smtClean="0">
                <a:latin typeface="Times New Roman" panose="02020603050405020304" pitchFamily="18" charset="0"/>
                <a:cs typeface="Times New Roman" panose="02020603050405020304" pitchFamily="18" charset="0"/>
              </a:rPr>
              <a:t>search.</a:t>
            </a:r>
            <a:endParaRPr lang="sv-SE" sz="2200" dirty="0">
              <a:latin typeface="Times New Roman" panose="02020603050405020304" pitchFamily="18" charset="0"/>
              <a:cs typeface="Times New Roman" panose="02020603050405020304" pitchFamily="18" charset="0"/>
            </a:endParaRPr>
          </a:p>
          <a:p>
            <a:pPr marL="0" indent="0">
              <a:buNone/>
            </a:pPr>
            <a:endParaRPr lang="sv-SE" sz="2200" baseline="300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In 1958 John McCarthy created the first version of </a:t>
            </a:r>
            <a:r>
              <a:rPr lang="en-US" sz="2200" b="1" dirty="0">
                <a:latin typeface="Times New Roman" panose="02020603050405020304" pitchFamily="18" charset="0"/>
                <a:cs typeface="Times New Roman" panose="02020603050405020304" pitchFamily="18" charset="0"/>
              </a:rPr>
              <a:t>Lisp </a:t>
            </a:r>
            <a:r>
              <a:rPr lang="en-US" sz="2200" dirty="0">
                <a:latin typeface="Times New Roman" panose="02020603050405020304" pitchFamily="18" charset="0"/>
                <a:cs typeface="Times New Roman" panose="02020603050405020304" pitchFamily="18" charset="0"/>
              </a:rPr>
              <a:t>based on </a:t>
            </a:r>
            <a:r>
              <a:rPr lang="en-US" sz="2200" dirty="0" smtClean="0">
                <a:latin typeface="Times New Roman" panose="02020603050405020304" pitchFamily="18" charset="0"/>
                <a:cs typeface="Times New Roman" panose="02020603050405020304" pitchFamily="18" charset="0"/>
              </a:rPr>
              <a:t>Lambda Calculus and using list </a:t>
            </a:r>
            <a:r>
              <a:rPr lang="en-US" sz="2200" dirty="0">
                <a:latin typeface="Times New Roman" panose="02020603050405020304" pitchFamily="18" charset="0"/>
                <a:cs typeface="Times New Roman" panose="02020603050405020304" pitchFamily="18" charset="0"/>
              </a:rPr>
              <a:t>processing, the second-oldest high-level programming language in widespread use today. Only Fortran is older, by one year. </a:t>
            </a:r>
          </a:p>
          <a:p>
            <a:pPr marL="0" indent="0">
              <a:buNone/>
            </a:pPr>
            <a:endParaRPr lang="sv-SE" sz="900" b="1" dirty="0">
              <a:latin typeface="Times New Roman" panose="02020603050405020304" pitchFamily="18" charset="0"/>
              <a:cs typeface="Times New Roman" panose="02020603050405020304" pitchFamily="18" charset="0"/>
            </a:endParaRPr>
          </a:p>
          <a:p>
            <a:pPr marL="0" indent="0">
              <a:buNone/>
            </a:pPr>
            <a:r>
              <a:rPr lang="sv-SE" sz="2200" dirty="0">
                <a:latin typeface="Times New Roman" panose="02020603050405020304" pitchFamily="18" charset="0"/>
                <a:cs typeface="Times New Roman" panose="02020603050405020304" pitchFamily="18" charset="0"/>
              </a:rPr>
              <a:t>Oliver Selfridge </a:t>
            </a:r>
            <a:r>
              <a:rPr lang="sv-SE" sz="2200" dirty="0" smtClean="0">
                <a:latin typeface="Times New Roman" panose="02020603050405020304" pitchFamily="18" charset="0"/>
                <a:cs typeface="Times New Roman" panose="02020603050405020304" pitchFamily="18" charset="0"/>
              </a:rPr>
              <a:t>created the </a:t>
            </a:r>
            <a:r>
              <a:rPr lang="en-US" sz="2200" b="1" dirty="0" smtClean="0">
                <a:latin typeface="Times New Roman" panose="02020603050405020304" pitchFamily="18" charset="0"/>
                <a:cs typeface="Times New Roman" panose="02020603050405020304" pitchFamily="18" charset="0"/>
              </a:rPr>
              <a:t>Pandemonium</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architecture </a:t>
            </a:r>
            <a:r>
              <a:rPr lang="en-US" sz="2200" dirty="0" smtClean="0">
                <a:latin typeface="Times New Roman" panose="02020603050405020304" pitchFamily="18" charset="0"/>
                <a:cs typeface="Times New Roman" panose="02020603050405020304" pitchFamily="18" charset="0"/>
              </a:rPr>
              <a:t>in 1959, which was </a:t>
            </a:r>
            <a:r>
              <a:rPr lang="en-US" sz="2200" dirty="0">
                <a:latin typeface="Times New Roman" panose="02020603050405020304" pitchFamily="18" charset="0"/>
                <a:cs typeface="Times New Roman" panose="02020603050405020304" pitchFamily="18" charset="0"/>
              </a:rPr>
              <a:t>one of the first computational models in pattern </a:t>
            </a:r>
            <a:r>
              <a:rPr lang="en-US" sz="2200" dirty="0" smtClean="0">
                <a:latin typeface="Times New Roman" panose="02020603050405020304" pitchFamily="18" charset="0"/>
                <a:cs typeface="Times New Roman" panose="02020603050405020304" pitchFamily="18" charset="0"/>
              </a:rPr>
              <a:t>recognition for images. </a:t>
            </a:r>
          </a:p>
          <a:p>
            <a:pPr marL="0" indent="0">
              <a:buNone/>
            </a:pPr>
            <a:endParaRPr lang="sv-SE" sz="900" b="1"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In 1959 Simon, Newell and Shaw </a:t>
            </a:r>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reated </a:t>
            </a:r>
            <a:r>
              <a:rPr lang="en-US" sz="2200" b="1" dirty="0" smtClean="0">
                <a:latin typeface="Times New Roman" panose="02020603050405020304" pitchFamily="18" charset="0"/>
                <a:cs typeface="Times New Roman" panose="02020603050405020304" pitchFamily="18" charset="0"/>
              </a:rPr>
              <a:t>the General </a:t>
            </a:r>
            <a:r>
              <a:rPr lang="en-US" sz="2200" b="1" dirty="0">
                <a:latin typeface="Times New Roman" panose="02020603050405020304" pitchFamily="18" charset="0"/>
                <a:cs typeface="Times New Roman" panose="02020603050405020304" pitchFamily="18" charset="0"/>
              </a:rPr>
              <a:t>Problem Solver</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(GPS) </a:t>
            </a:r>
            <a:r>
              <a:rPr lang="en-US" sz="2200" dirty="0">
                <a:latin typeface="Times New Roman" panose="02020603050405020304" pitchFamily="18" charset="0"/>
                <a:cs typeface="Times New Roman" panose="02020603050405020304" pitchFamily="18" charset="0"/>
              </a:rPr>
              <a:t>a computer program </a:t>
            </a:r>
            <a:r>
              <a:rPr lang="en-US" sz="2200" dirty="0" smtClean="0">
                <a:latin typeface="Times New Roman" panose="02020603050405020304" pitchFamily="18" charset="0"/>
                <a:cs typeface="Times New Roman" panose="02020603050405020304" pitchFamily="18" charset="0"/>
              </a:rPr>
              <a:t>intended </a:t>
            </a:r>
            <a:r>
              <a:rPr lang="en-US" sz="2200" dirty="0">
                <a:latin typeface="Times New Roman" panose="02020603050405020304" pitchFamily="18" charset="0"/>
                <a:cs typeface="Times New Roman" panose="02020603050405020304" pitchFamily="18" charset="0"/>
              </a:rPr>
              <a:t>to work as a universal problem solver machine. Any problem that can be expressed as a set of well-formed </a:t>
            </a:r>
            <a:r>
              <a:rPr lang="en-US" sz="2200" dirty="0" smtClean="0">
                <a:latin typeface="Times New Roman" panose="02020603050405020304" pitchFamily="18" charset="0"/>
                <a:cs typeface="Times New Roman" panose="02020603050405020304" pitchFamily="18" charset="0"/>
              </a:rPr>
              <a:t>formulas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(WFFs</a:t>
            </a:r>
            <a:r>
              <a:rPr lang="en-US" sz="2200" dirty="0">
                <a:latin typeface="Times New Roman" panose="02020603050405020304" pitchFamily="18" charset="0"/>
                <a:cs typeface="Times New Roman" panose="02020603050405020304" pitchFamily="18" charset="0"/>
              </a:rPr>
              <a:t>) or Horn clauses, </a:t>
            </a:r>
            <a:r>
              <a:rPr lang="en-US" sz="2200" dirty="0" smtClean="0">
                <a:latin typeface="Times New Roman" panose="02020603050405020304" pitchFamily="18" charset="0"/>
                <a:cs typeface="Times New Roman" panose="02020603050405020304" pitchFamily="18" charset="0"/>
              </a:rPr>
              <a:t>can </a:t>
            </a:r>
            <a:r>
              <a:rPr lang="en-US" sz="2200" dirty="0">
                <a:latin typeface="Times New Roman" panose="02020603050405020304" pitchFamily="18" charset="0"/>
                <a:cs typeface="Times New Roman" panose="02020603050405020304" pitchFamily="18" charset="0"/>
              </a:rPr>
              <a:t>be solved, in principle, by GPS.</a:t>
            </a:r>
            <a:endParaRPr lang="en-US" sz="900" b="1" dirty="0">
              <a:latin typeface="Times New Roman" panose="02020603050405020304" pitchFamily="18" charset="0"/>
              <a:cs typeface="Times New Roman" panose="02020603050405020304" pitchFamily="18" charset="0"/>
            </a:endParaRPr>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00674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55575" y="160337"/>
            <a:ext cx="12036425" cy="6358151"/>
          </a:xfrm>
          <a:prstGeom prst="rect">
            <a:avLst/>
          </a:prstGeom>
        </p:spPr>
        <p:txBody>
          <a:bodyPr wrap="square">
            <a:spAutoFit/>
          </a:bodyPr>
          <a:lstStyle/>
          <a:p>
            <a:r>
              <a:rPr lang="sv-SE" sz="2800" b="1" dirty="0" smtClean="0">
                <a:latin typeface="Times New Roman" panose="02020603050405020304" pitchFamily="18" charset="0"/>
                <a:cs typeface="Times New Roman" panose="02020603050405020304" pitchFamily="18" charset="0"/>
              </a:rPr>
              <a:t>Early </a:t>
            </a:r>
            <a:r>
              <a:rPr lang="sv-SE" sz="2800" b="1" dirty="0">
                <a:latin typeface="Times New Roman" panose="02020603050405020304" pitchFamily="18" charset="0"/>
                <a:cs typeface="Times New Roman" panose="02020603050405020304" pitchFamily="18" charset="0"/>
              </a:rPr>
              <a:t>work in Machine </a:t>
            </a:r>
            <a:r>
              <a:rPr lang="sv-SE" sz="2800" b="1" dirty="0" smtClean="0">
                <a:latin typeface="Times New Roman" panose="02020603050405020304" pitchFamily="18" charset="0"/>
                <a:cs typeface="Times New Roman" panose="02020603050405020304" pitchFamily="18" charset="0"/>
              </a:rPr>
              <a:t>Learning (1950-1960)</a:t>
            </a:r>
          </a:p>
          <a:p>
            <a:endParaRPr lang="sv-SE" sz="2000" u="sng" baseline="30000" dirty="0" smtClean="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Arthur Samuel coined the term </a:t>
            </a:r>
            <a:r>
              <a:rPr lang="en-US" sz="2000" b="1" dirty="0">
                <a:latin typeface="Times New Roman" panose="02020603050405020304" pitchFamily="18" charset="0"/>
                <a:cs typeface="Times New Roman" panose="02020603050405020304" pitchFamily="18" charset="0"/>
              </a:rPr>
              <a:t>Machine Learning </a:t>
            </a:r>
            <a:r>
              <a:rPr lang="en-US" sz="2000" dirty="0">
                <a:latin typeface="Times New Roman" panose="02020603050405020304" pitchFamily="18" charset="0"/>
                <a:cs typeface="Times New Roman" panose="02020603050405020304" pitchFamily="18" charset="0"/>
              </a:rPr>
              <a:t>in 1959. </a:t>
            </a:r>
            <a:r>
              <a:rPr lang="en-US" sz="2000" dirty="0" smtClean="0">
                <a:latin typeface="Times New Roman" panose="02020603050405020304" pitchFamily="18" charset="0"/>
                <a:cs typeface="Times New Roman" panose="02020603050405020304" pitchFamily="18" charset="0"/>
              </a:rPr>
              <a:t>Samuel</a:t>
            </a:r>
            <a:r>
              <a:rPr lang="en-US" sz="2000" dirty="0">
                <a:latin typeface="Times New Roman" panose="02020603050405020304" pitchFamily="18" charset="0"/>
                <a:cs typeface="Times New Roman" panose="02020603050405020304" pitchFamily="18" charset="0"/>
              </a:rPr>
              <a:t> joined IBM's Poughkeepsie Laboratory in 1956 and pioneered first machine learning in the context of </a:t>
            </a:r>
            <a:r>
              <a:rPr lang="en-US" sz="2000" b="1" dirty="0">
                <a:latin typeface="Times New Roman" panose="02020603050405020304" pitchFamily="18" charset="0"/>
                <a:cs typeface="Times New Roman" panose="02020603050405020304" pitchFamily="18" charset="0"/>
              </a:rPr>
              <a:t>programs that played checkers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 Samuel, Arthur L. (1959). "Some Studies in Machine Learning Using the Game of Checkers¨. </a:t>
            </a:r>
            <a:r>
              <a:rPr lang="en-US" altLang="en-US" sz="1400" i="1" dirty="0">
                <a:latin typeface="Times New Roman" panose="02020603050405020304" pitchFamily="18" charset="0"/>
                <a:cs typeface="Times New Roman" panose="02020603050405020304" pitchFamily="18" charset="0"/>
              </a:rPr>
              <a:t>IBM Journal of Research and Development</a:t>
            </a:r>
            <a:r>
              <a:rPr lang="en-US" alt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sv-SE" sz="1400" dirty="0">
                <a:latin typeface="Times New Roman" panose="02020603050405020304" pitchFamily="18" charset="0"/>
                <a:cs typeface="Times New Roman" panose="02020603050405020304" pitchFamily="18" charset="0"/>
                <a:hlinkClick r:id="rId3"/>
              </a:rPr>
              <a:t>http://</a:t>
            </a:r>
            <a:r>
              <a:rPr lang="sv-SE" sz="1400" dirty="0" smtClean="0">
                <a:latin typeface="Times New Roman" panose="02020603050405020304" pitchFamily="18" charset="0"/>
                <a:cs typeface="Times New Roman" panose="02020603050405020304" pitchFamily="18" charset="0"/>
                <a:hlinkClick r:id="rId3"/>
              </a:rPr>
              <a:t>citeseerx.ist.psu.edu/viewdoc/download?doi=10.1.1.368.2254&amp;rep=rep1&amp;type=pdf</a:t>
            </a:r>
            <a:endParaRPr lang="sv-SE" sz="1400" dirty="0" smtClean="0">
              <a:latin typeface="Times New Roman" panose="02020603050405020304" pitchFamily="18" charset="0"/>
              <a:cs typeface="Times New Roman" panose="02020603050405020304" pitchFamily="18" charset="0"/>
            </a:endParaRPr>
          </a:p>
          <a:p>
            <a:endParaRPr lang="sv-SE" sz="14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McCulloch </a:t>
            </a:r>
            <a:r>
              <a:rPr lang="sv-SE" sz="2000" dirty="0">
                <a:latin typeface="Times New Roman" panose="02020603050405020304" pitchFamily="18" charset="0"/>
                <a:cs typeface="Times New Roman" panose="02020603050405020304" pitchFamily="18" charset="0"/>
              </a:rPr>
              <a:t>and Pitts introduced </a:t>
            </a:r>
            <a:r>
              <a:rPr lang="sv-SE" sz="2000" b="1" dirty="0">
                <a:latin typeface="Times New Roman" panose="02020603050405020304" pitchFamily="18" charset="0"/>
                <a:cs typeface="Times New Roman" panose="02020603050405020304" pitchFamily="18" charset="0"/>
              </a:rPr>
              <a:t>Neural Networks as a model of computation </a:t>
            </a:r>
            <a:r>
              <a:rPr lang="sv-SE" sz="2000" dirty="0">
                <a:latin typeface="Times New Roman" panose="02020603050405020304" pitchFamily="18" charset="0"/>
                <a:cs typeface="Times New Roman" panose="02020603050405020304" pitchFamily="18" charset="0"/>
              </a:rPr>
              <a:t>as early as </a:t>
            </a:r>
            <a:r>
              <a:rPr lang="en-US" sz="2000" dirty="0">
                <a:latin typeface="Times New Roman" panose="02020603050405020304" pitchFamily="18" charset="0"/>
                <a:cs typeface="Times New Roman" panose="02020603050405020304" pitchFamily="18" charset="0"/>
              </a:rPr>
              <a:t>1943</a:t>
            </a:r>
          </a:p>
          <a:p>
            <a:r>
              <a:rPr lang="en-US" sz="1400" dirty="0">
                <a:latin typeface="Times New Roman" panose="02020603050405020304" pitchFamily="18" charset="0"/>
                <a:cs typeface="Times New Roman" panose="02020603050405020304" pitchFamily="18" charset="0"/>
              </a:rPr>
              <a:t>Warren McCulloch and Walter Pitt, "A Logical Calculus of the Ideas Immanent in Nervous Activity“. In: </a:t>
            </a:r>
            <a:r>
              <a:rPr lang="en-US" sz="1400" i="1" dirty="0">
                <a:latin typeface="Times New Roman" panose="02020603050405020304" pitchFamily="18" charset="0"/>
                <a:cs typeface="Times New Roman" panose="02020603050405020304" pitchFamily="18" charset="0"/>
              </a:rPr>
              <a:t>Bulletin of Mathematical Biophysics</a:t>
            </a:r>
            <a:r>
              <a:rPr lang="en-US" sz="1400" dirty="0">
                <a:latin typeface="Times New Roman" panose="02020603050405020304" pitchFamily="18" charset="0"/>
                <a:cs typeface="Times New Roman" panose="02020603050405020304" pitchFamily="18" charset="0"/>
              </a:rPr>
              <a:t> Vol 5, </a:t>
            </a:r>
          </a:p>
          <a:p>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4"/>
              </a:rPr>
              <a:t>http://www.cse.chalmers.se/~coquand/AUTOMATA/mcp.pdf</a:t>
            </a:r>
            <a:endParaRPr lang="en-US" sz="1400" dirty="0">
              <a:latin typeface="Times New Roman" panose="02020603050405020304" pitchFamily="18" charset="0"/>
              <a:cs typeface="Times New Roman" panose="02020603050405020304" pitchFamily="18" charset="0"/>
            </a:endParaRPr>
          </a:p>
          <a:p>
            <a:endParaRPr lang="sv-SE" sz="1050" b="1" u="sng" dirty="0">
              <a:solidFill>
                <a:schemeClr val="tx2"/>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Marvin Minsky and Dean Edmonds build SNARC in 1956, </a:t>
            </a:r>
            <a:r>
              <a:rPr lang="en-US" sz="2000" b="1" dirty="0">
                <a:latin typeface="Times New Roman" panose="02020603050405020304" pitchFamily="18" charset="0"/>
                <a:cs typeface="Times New Roman" panose="02020603050405020304" pitchFamily="18" charset="0"/>
              </a:rPr>
              <a:t>the first Neural Network </a:t>
            </a:r>
            <a:r>
              <a:rPr lang="en-US" sz="2000" dirty="0">
                <a:latin typeface="Times New Roman" panose="02020603050405020304" pitchFamily="18" charset="0"/>
                <a:cs typeface="Times New Roman" panose="02020603050405020304" pitchFamily="18" charset="0"/>
              </a:rPr>
              <a:t>machine, able to </a:t>
            </a:r>
            <a:r>
              <a:rPr lang="en-US" sz="2000" dirty="0" smtClean="0">
                <a:latin typeface="Times New Roman" panose="02020603050405020304" pitchFamily="18" charset="0"/>
                <a:cs typeface="Times New Roman" panose="02020603050405020304" pitchFamily="18" charset="0"/>
              </a:rPr>
              <a:t>learn.</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Frank Rosenblatt</a:t>
            </a:r>
            <a:r>
              <a:rPr lang="en-US" sz="2000" dirty="0">
                <a:latin typeface="Times New Roman" panose="02020603050405020304" pitchFamily="18" charset="0"/>
                <a:cs typeface="Times New Roman" panose="02020603050405020304" pitchFamily="18" charset="0"/>
              </a:rPr>
              <a:t> invents the </a:t>
            </a:r>
            <a:r>
              <a:rPr lang="en-US" sz="2000" b="1" dirty="0" smtClean="0">
                <a:latin typeface="Times New Roman" panose="02020603050405020304" pitchFamily="18" charset="0"/>
                <a:cs typeface="Times New Roman" panose="02020603050405020304" pitchFamily="18" charset="0"/>
              </a:rPr>
              <a:t>Perceptron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1957, while </a:t>
            </a:r>
            <a:r>
              <a:rPr lang="en-US" sz="2000" dirty="0">
                <a:latin typeface="Times New Roman" panose="02020603050405020304" pitchFamily="18" charset="0"/>
                <a:cs typeface="Times New Roman" panose="02020603050405020304" pitchFamily="18" charset="0"/>
              </a:rPr>
              <a:t>working at the Cornell Aeronautical </a:t>
            </a:r>
            <a:r>
              <a:rPr lang="en-US" sz="2000" dirty="0" smtClean="0">
                <a:latin typeface="Times New Roman" panose="02020603050405020304" pitchFamily="18" charset="0"/>
                <a:cs typeface="Times New Roman" panose="02020603050405020304" pitchFamily="18" charset="0"/>
              </a:rPr>
              <a:t>Laboratory.</a:t>
            </a:r>
          </a:p>
          <a:p>
            <a:r>
              <a:rPr lang="en-US" sz="1400" dirty="0">
                <a:latin typeface="Times New Roman" panose="02020603050405020304" pitchFamily="18" charset="0"/>
                <a:cs typeface="Times New Roman" panose="02020603050405020304" pitchFamily="18" charset="0"/>
              </a:rPr>
              <a:t>Frank Rosenblatt,1957, ´The perceptron, a perceiving and recognizing automaton´ Project </a:t>
            </a:r>
            <a:r>
              <a:rPr lang="en-US" sz="1400" dirty="0" err="1">
                <a:latin typeface="Times New Roman" panose="02020603050405020304" pitchFamily="18" charset="0"/>
                <a:cs typeface="Times New Roman" panose="02020603050405020304" pitchFamily="18" charset="0"/>
              </a:rPr>
              <a:t>Para,Cornell</a:t>
            </a:r>
            <a:r>
              <a:rPr lang="en-US" sz="1400" dirty="0">
                <a:latin typeface="Times New Roman" panose="02020603050405020304" pitchFamily="18" charset="0"/>
                <a:cs typeface="Times New Roman" panose="02020603050405020304" pitchFamily="18" charset="0"/>
              </a:rPr>
              <a:t> Aeronautical Laboratory, </a:t>
            </a:r>
            <a:endParaRPr lang="en-US" sz="1400" dirty="0" smtClean="0">
              <a:latin typeface="Times New Roman" panose="02020603050405020304" pitchFamily="18" charset="0"/>
              <a:cs typeface="Times New Roman" panose="02020603050405020304" pitchFamily="18" charset="0"/>
            </a:endParaRPr>
          </a:p>
          <a:p>
            <a:r>
              <a:rPr lang="sv-SE" sz="1400" dirty="0" smtClean="0">
                <a:latin typeface="Times New Roman" panose="02020603050405020304" pitchFamily="18" charset="0"/>
                <a:cs typeface="Times New Roman" panose="02020603050405020304" pitchFamily="18" charset="0"/>
                <a:hlinkClick r:id="rId5"/>
              </a:rPr>
              <a:t>https</a:t>
            </a:r>
            <a:r>
              <a:rPr lang="sv-SE" sz="1400" dirty="0">
                <a:latin typeface="Times New Roman" panose="02020603050405020304" pitchFamily="18" charset="0"/>
                <a:cs typeface="Times New Roman" panose="02020603050405020304" pitchFamily="18" charset="0"/>
                <a:hlinkClick r:id="rId5"/>
              </a:rPr>
              <a:t>://blogs.umass.edu/brain-wars/files/2016/03/rosenblatt-1957.pdf</a:t>
            </a:r>
            <a:r>
              <a:rPr lang="sv-SE" sz="1400" dirty="0">
                <a:latin typeface="Times New Roman" panose="02020603050405020304" pitchFamily="18" charset="0"/>
                <a:cs typeface="Times New Roman" panose="02020603050405020304" pitchFamily="18" charset="0"/>
              </a:rPr>
              <a:t> </a:t>
            </a:r>
            <a:endParaRPr lang="sv-SE" dirty="0">
              <a:latin typeface="Times New Roman" panose="02020603050405020304" pitchFamily="18" charset="0"/>
              <a:cs typeface="Times New Roman" panose="02020603050405020304" pitchFamily="18" charset="0"/>
            </a:endParaRPr>
          </a:p>
          <a:p>
            <a:endParaRPr lang="sv-SE" sz="2000" u="sng" baseline="30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John Holland introduced </a:t>
            </a:r>
            <a:r>
              <a:rPr lang="en-US" sz="2000" b="1" dirty="0" smtClean="0">
                <a:latin typeface="Times New Roman" panose="02020603050405020304" pitchFamily="18" charset="0"/>
                <a:cs typeface="Times New Roman" panose="02020603050405020304" pitchFamily="18" charset="0"/>
              </a:rPr>
              <a:t>Genetic Algorithms </a:t>
            </a:r>
            <a:r>
              <a:rPr lang="en-US" sz="2000" dirty="0">
                <a:latin typeface="Times New Roman" panose="02020603050405020304" pitchFamily="18" charset="0"/>
                <a:cs typeface="Times New Roman" panose="02020603050405020304" pitchFamily="18" charset="0"/>
              </a:rPr>
              <a:t>in 1960 based on the concept of Darwin’s theory of </a:t>
            </a:r>
            <a:r>
              <a:rPr lang="en-US" sz="2000" dirty="0" smtClean="0">
                <a:latin typeface="Times New Roman" panose="02020603050405020304" pitchFamily="18" charset="0"/>
                <a:cs typeface="Times New Roman" panose="02020603050405020304" pitchFamily="18" charset="0"/>
              </a:rPr>
              <a:t>evolution.  </a:t>
            </a:r>
          </a:p>
          <a:p>
            <a:endParaRPr lang="sv-SE"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Ray </a:t>
            </a:r>
            <a:r>
              <a:rPr lang="en-US" sz="2000" dirty="0" err="1" smtClean="0">
                <a:latin typeface="Times New Roman" panose="02020603050405020304" pitchFamily="18" charset="0"/>
                <a:cs typeface="Times New Roman" panose="02020603050405020304" pitchFamily="18" charset="0"/>
              </a:rPr>
              <a:t>Solomonoff</a:t>
            </a:r>
            <a:r>
              <a:rPr lang="en-US" sz="2000" dirty="0" smtClean="0">
                <a:latin typeface="Times New Roman" panose="02020603050405020304" pitchFamily="18" charset="0"/>
                <a:cs typeface="Times New Roman" panose="02020603050405020304" pitchFamily="18" charset="0"/>
              </a:rPr>
              <a:t> published work on  </a:t>
            </a:r>
            <a:r>
              <a:rPr lang="en-US" sz="2000" b="1" dirty="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on-semantic </a:t>
            </a:r>
            <a:r>
              <a:rPr lang="en-US" sz="2000" b="1" dirty="0">
                <a:latin typeface="Times New Roman" panose="02020603050405020304" pitchFamily="18" charset="0"/>
                <a:cs typeface="Times New Roman" panose="02020603050405020304" pitchFamily="18" charset="0"/>
              </a:rPr>
              <a:t>machine learning </a:t>
            </a:r>
            <a:r>
              <a:rPr lang="en-US" sz="2000" dirty="0">
                <a:latin typeface="Times New Roman" panose="02020603050405020304" pitchFamily="18" charset="0"/>
                <a:cs typeface="Times New Roman" panose="02020603050405020304" pitchFamily="18" charset="0"/>
              </a:rPr>
              <a:t>in 1956</a:t>
            </a:r>
            <a:r>
              <a:rPr lang="en-US" sz="2000" dirty="0" smtClean="0">
                <a:latin typeface="Times New Roman" panose="02020603050405020304" pitchFamily="18" charset="0"/>
                <a:cs typeface="Times New Roman" panose="02020603050405020304" pitchFamily="18" charset="0"/>
              </a:rPr>
              <a:t>. His first contribution, he termed an ´Inductive Inference Machine´. In 1960 he also published his first work on </a:t>
            </a:r>
            <a:r>
              <a:rPr lang="en-US" sz="2000" b="1" dirty="0">
                <a:latin typeface="Times New Roman" panose="02020603050405020304" pitchFamily="18" charset="0"/>
                <a:cs typeface="Times New Roman" panose="02020603050405020304" pitchFamily="18" charset="0"/>
              </a:rPr>
              <a:t>A</a:t>
            </a:r>
            <a:r>
              <a:rPr lang="en-US" sz="2000" b="1" dirty="0" smtClean="0">
                <a:latin typeface="Times New Roman" panose="02020603050405020304" pitchFamily="18" charset="0"/>
                <a:cs typeface="Times New Roman" panose="02020603050405020304" pitchFamily="18" charset="0"/>
              </a:rPr>
              <a:t>lgorithmic probability</a:t>
            </a:r>
            <a:r>
              <a:rPr lang="en-US" sz="2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http://world.std.com</a:t>
            </a:r>
            <a:r>
              <a:rPr lang="en-US" sz="1400">
                <a:latin typeface="Times New Roman" panose="02020603050405020304" pitchFamily="18" charset="0"/>
                <a:cs typeface="Times New Roman" panose="02020603050405020304" pitchFamily="18" charset="0"/>
                <a:hlinkClick r:id="rId6"/>
              </a:rPr>
              <a:t>/~</a:t>
            </a:r>
            <a:r>
              <a:rPr lang="en-US" sz="1400" smtClean="0">
                <a:latin typeface="Times New Roman" panose="02020603050405020304" pitchFamily="18" charset="0"/>
                <a:cs typeface="Times New Roman" panose="02020603050405020304" pitchFamily="18" charset="0"/>
                <a:hlinkClick r:id="rId6"/>
              </a:rPr>
              <a:t>rjs/An%20Inductive%20Inference%20Machine1957.pdf</a:t>
            </a:r>
            <a:endParaRPr lang="en-US" sz="1200" dirty="0" smtClean="0"/>
          </a:p>
          <a:p>
            <a:endParaRPr lang="sv-SE" u="sng" baseline="30000" dirty="0"/>
          </a:p>
          <a:p>
            <a:endParaRPr lang="sv-SE" u="sng" baseline="30000" dirty="0"/>
          </a:p>
        </p:txBody>
      </p:sp>
    </p:spTree>
    <p:extLst>
      <p:ext uri="{BB962C8B-B14F-4D97-AF65-F5344CB8AC3E}">
        <p14:creationId xmlns:p14="http://schemas.microsoft.com/office/powerpoint/2010/main" val="42172296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11867535" cy="6309420"/>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a:t>
            </a:r>
            <a:r>
              <a:rPr lang="sv-SE" sz="2800" dirty="0" smtClean="0">
                <a:latin typeface="Times New Roman" panose="02020603050405020304" pitchFamily="18" charset="0"/>
                <a:cs typeface="Times New Roman" panose="02020603050405020304" pitchFamily="18" charset="0"/>
              </a:rPr>
              <a:t>1.3 </a:t>
            </a:r>
            <a:r>
              <a:rPr lang="sv-SE" sz="2800" dirty="0">
                <a:latin typeface="Times New Roman" panose="02020603050405020304" pitchFamily="18" charset="0"/>
                <a:cs typeface="Times New Roman" panose="02020603050405020304" pitchFamily="18" charset="0"/>
              </a:rPr>
              <a:t>will be on the</a:t>
            </a:r>
          </a:p>
          <a:p>
            <a:r>
              <a:rPr lang="sv-SE" sz="2800" dirty="0">
                <a:latin typeface="Times New Roman" panose="02020603050405020304" pitchFamily="18" charset="0"/>
                <a:cs typeface="Times New Roman" panose="02020603050405020304" pitchFamily="18" charset="0"/>
              </a:rPr>
              <a:t>topic:</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Intelligent Autonomous Systems </a:t>
            </a:r>
          </a:p>
          <a:p>
            <a:r>
              <a:rPr lang="sv-SE" sz="3200" b="1" dirty="0">
                <a:latin typeface="Times New Roman" panose="02020603050405020304" pitchFamily="18" charset="0"/>
                <a:cs typeface="Times New Roman" panose="02020603050405020304" pitchFamily="18" charset="0"/>
              </a:rPr>
              <a:t>	           and Artificial Intelligence</a:t>
            </a:r>
            <a:endParaRPr lang="en-US"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1565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598</Words>
  <Application>Microsoft Macintosh PowerPoint</Application>
  <PresentationFormat>Custom</PresentationFormat>
  <Paragraphs>102</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Artificial Intelligence as a research area has 62 year old Roots</vt:lpstr>
      <vt:lpstr>Why did this workshop take place at this point in time?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NPTEL</cp:lastModifiedBy>
  <cp:revision>43</cp:revision>
  <dcterms:created xsi:type="dcterms:W3CDTF">2019-01-07T11:51:34Z</dcterms:created>
  <dcterms:modified xsi:type="dcterms:W3CDTF">2019-02-27T04:23:16Z</dcterms:modified>
</cp:coreProperties>
</file>