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3" r:id="rId3"/>
    <p:sldId id="264" r:id="rId4"/>
    <p:sldId id="262" r:id="rId5"/>
    <p:sldId id="271" r:id="rId6"/>
    <p:sldId id="272" r:id="rId7"/>
    <p:sldId id="267" r:id="rId8"/>
    <p:sldId id="270"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5" d="100"/>
          <a:sy n="85" d="100"/>
        </p:scale>
        <p:origin x="499"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9056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307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7788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416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152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955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787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1682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2023-02-04</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87161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p:cNvSpPr/>
          <p:nvPr userDrawn="1"/>
        </p:nvSpPr>
        <p:spPr>
          <a:xfrm>
            <a:off x="3102427" y="708528"/>
            <a:ext cx="5729877" cy="4880711"/>
          </a:xfrm>
          <a:prstGeom prst="ellipse">
            <a:avLst/>
          </a:prstGeom>
          <a:blipFill rotWithShape="1">
            <a:blip r:embed="rId14">
              <a:alphaModFix amt="10000"/>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66" y="469490"/>
            <a:ext cx="11867535" cy="600164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1 Introduction to the </a:t>
            </a:r>
          </a:p>
          <a:p>
            <a:r>
              <a:rPr lang="sv-SE" sz="3200" b="1" dirty="0">
                <a:latin typeface="Times New Roman" panose="02020603050405020304" pitchFamily="18" charset="0"/>
                <a:cs typeface="Times New Roman" panose="02020603050405020304" pitchFamily="18" charset="0"/>
              </a:rPr>
              <a:t>             Machine Learning course </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a:latin typeface="Times New Roman" panose="02020603050405020304" pitchFamily="18" charset="0"/>
                <a:cs typeface="Times New Roman" panose="02020603050405020304" pitchFamily="18" charset="0"/>
              </a:rPr>
              <a:t>Video 1.4 </a:t>
            </a:r>
            <a:r>
              <a:rPr lang="sv-SE" sz="3200" b="1" dirty="0">
                <a:latin typeface="Times New Roman" panose="02020603050405020304" pitchFamily="18" charset="0"/>
                <a:cs typeface="Times New Roman" panose="02020603050405020304" pitchFamily="18" charset="0"/>
              </a:rPr>
              <a:t>Applications of Machine Learning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59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5940088"/>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1.5 will be on the</a:t>
            </a:r>
          </a:p>
          <a:p>
            <a:r>
              <a:rPr lang="sv-SE" sz="2800" dirty="0">
                <a:latin typeface="Times New Roman" panose="02020603050405020304" pitchFamily="18" charset="0"/>
                <a:cs typeface="Times New Roman" panose="02020603050405020304" pitchFamily="18" charset="0"/>
              </a:rPr>
              <a:t>topic:</a:t>
            </a:r>
          </a:p>
          <a:p>
            <a:endParaRPr lang="sv-SE" sz="3200" b="1" dirty="0">
              <a:latin typeface="Times New Roman" panose="02020603050405020304" pitchFamily="18" charset="0"/>
              <a:cs typeface="Times New Roman" panose="02020603050405020304" pitchFamily="18" charset="0"/>
            </a:endParaRPr>
          </a:p>
          <a:p>
            <a:r>
              <a:rPr lang="sv-SE" sz="3200" b="1">
                <a:latin typeface="Times New Roman" panose="02020603050405020304" pitchFamily="18" charset="0"/>
                <a:cs typeface="Times New Roman" panose="02020603050405020304" pitchFamily="18" charset="0"/>
              </a:rPr>
              <a:t>Tutorial for Week 1</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1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Portal-puzz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1604963"/>
            <a:ext cx="152400" cy="1333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4"/>
          <p:cNvSpPr>
            <a:spLocks noChangeArrowheads="1"/>
          </p:cNvSpPr>
          <p:nvPr/>
        </p:nvSpPr>
        <p:spPr bwMode="auto">
          <a:xfrm>
            <a:off x="5303838" y="1604963"/>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460375" y="312738"/>
            <a:ext cx="11598275" cy="6432530"/>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How to make some sense of all current announcement of</a:t>
            </a:r>
          </a:p>
          <a:p>
            <a:r>
              <a:rPr lang="sv-SE" sz="2800" b="1" dirty="0">
                <a:latin typeface="Times New Roman" panose="02020603050405020304" pitchFamily="18" charset="0"/>
                <a:cs typeface="Times New Roman" panose="02020603050405020304" pitchFamily="18" charset="0"/>
              </a:rPr>
              <a:t>Artificial Intelligence applications?</a:t>
            </a:r>
          </a:p>
          <a:p>
            <a:endParaRPr lang="sv-SE" sz="2800" b="1" dirty="0">
              <a:latin typeface="Times New Roman" panose="02020603050405020304" pitchFamily="18" charset="0"/>
              <a:cs typeface="Times New Roman" panose="02020603050405020304" pitchFamily="18" charset="0"/>
            </a:endParaRPr>
          </a:p>
          <a:p>
            <a:r>
              <a:rPr lang="sv-SE" sz="2800" i="1" dirty="0">
                <a:latin typeface="Times New Roman" panose="02020603050405020304" pitchFamily="18" charset="0"/>
                <a:cs typeface="Times New Roman" panose="02020603050405020304" pitchFamily="18" charset="0"/>
              </a:rPr>
              <a:t>LG has launched the ThinQ   AI focused  TV brand.</a:t>
            </a:r>
          </a:p>
          <a:p>
            <a:r>
              <a:rPr lang="sv-SE" sz="2800" i="1" dirty="0">
                <a:latin typeface="Times New Roman" panose="02020603050405020304" pitchFamily="18" charset="0"/>
                <a:cs typeface="Times New Roman" panose="02020603050405020304" pitchFamily="18" charset="0"/>
              </a:rPr>
              <a:t>Huawei, Samsung and Qualcomm launch AI powered Smart Phones.</a:t>
            </a:r>
          </a:p>
          <a:p>
            <a:r>
              <a:rPr lang="sv-SE" sz="2800" i="1" dirty="0">
                <a:latin typeface="Times New Roman" panose="02020603050405020304" pitchFamily="18" charset="0"/>
                <a:cs typeface="Times New Roman" panose="02020603050405020304" pitchFamily="18" charset="0"/>
              </a:rPr>
              <a:t>Burger King boosts   ´AI-written´ ads.   .................</a:t>
            </a:r>
          </a:p>
          <a:p>
            <a:endParaRPr lang="sv-SE" sz="2800" b="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Some things are great but some things are just crap!</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A majority of real current Artificial Intelligence  success stories relate to the application of Machine Learning only!</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A majority of  current Machine Learning success stories relate to </a:t>
            </a:r>
          </a:p>
          <a:p>
            <a:r>
              <a:rPr lang="sv-SE" sz="2800" dirty="0">
                <a:latin typeface="Times New Roman" panose="02020603050405020304" pitchFamily="18" charset="0"/>
                <a:cs typeface="Times New Roman" panose="02020603050405020304" pitchFamily="18" charset="0"/>
              </a:rPr>
              <a:t>Image and Speech processing!</a:t>
            </a:r>
          </a:p>
          <a:p>
            <a:endParaRPr lang="sv-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23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descr="Portal-puzz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1604963"/>
            <a:ext cx="152400" cy="1333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4"/>
          <p:cNvSpPr>
            <a:spLocks noChangeArrowheads="1"/>
          </p:cNvSpPr>
          <p:nvPr/>
        </p:nvSpPr>
        <p:spPr bwMode="auto">
          <a:xfrm>
            <a:off x="5303838" y="1604963"/>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460375" y="7937"/>
            <a:ext cx="10899138" cy="7155805"/>
          </a:xfrm>
          <a:prstGeom prst="rect">
            <a:avLst/>
          </a:prstGeom>
          <a:noFill/>
        </p:spPr>
        <p:txBody>
          <a:bodyPr wrap="none" rtlCol="0">
            <a:spAutoFit/>
          </a:bodyPr>
          <a:lstStyle/>
          <a:p>
            <a:r>
              <a:rPr lang="sv-SE" sz="2800" b="1" dirty="0">
                <a:latin typeface="Times New Roman" panose="02020603050405020304" pitchFamily="18" charset="0"/>
                <a:cs typeface="Times New Roman" panose="02020603050405020304" pitchFamily="18" charset="0"/>
              </a:rPr>
              <a:t>Applications of Machine Learning  can be analyzed in two dimensions</a:t>
            </a:r>
          </a:p>
          <a:p>
            <a:endParaRPr lang="sv-SE" sz="2000"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General application sectors: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Medical diagnosis, personalized treatments  and drug design</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Driverless vehicles and household robots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Personal assistants, recommender systems and navigators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Adapting Communications and Social media services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Marketing and sales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Optimization of technical processes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Monitoring and surveillance</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Financial services</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Cyber security</a:t>
            </a:r>
          </a:p>
          <a:p>
            <a:pPr marL="285750" indent="-28575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Machine translation</a:t>
            </a:r>
          </a:p>
          <a:p>
            <a:endParaRPr lang="sv-SE" sz="1100" dirty="0">
              <a:latin typeface="Times New Roman" panose="02020603050405020304" pitchFamily="18" charset="0"/>
              <a:cs typeface="Times New Roman" panose="02020603050405020304" pitchFamily="18" charset="0"/>
            </a:endParaRPr>
          </a:p>
          <a:p>
            <a:r>
              <a:rPr lang="sv-SE" sz="2000" b="1" dirty="0">
                <a:latin typeface="Times New Roman" panose="02020603050405020304" pitchFamily="18" charset="0"/>
                <a:cs typeface="Times New Roman" panose="02020603050405020304" pitchFamily="18" charset="0"/>
              </a:rPr>
              <a:t>Specific categories of data analysis</a:t>
            </a:r>
            <a:r>
              <a:rPr lang="sv-SE"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sv-SE" sz="2000" dirty="0">
                <a:latin typeface="Times New Roman" panose="02020603050405020304" pitchFamily="18" charset="0"/>
                <a:cs typeface="Times New Roman" panose="02020603050405020304" pitchFamily="18" charset="0"/>
              </a:rPr>
              <a:t>Image Recognition </a:t>
            </a:r>
            <a:r>
              <a:rPr lang="x-none" sz="2000" dirty="0">
                <a:latin typeface="Times New Roman" panose="02020603050405020304" pitchFamily="18" charset="0"/>
                <a:cs typeface="Times New Roman" panose="02020603050405020304" pitchFamily="18" charset="0"/>
              </a:rPr>
              <a:t>–</a:t>
            </a:r>
            <a:r>
              <a:rPr lang="sv-SE" sz="2000" dirty="0">
                <a:latin typeface="Times New Roman" panose="02020603050405020304" pitchFamily="18" charset="0"/>
                <a:cs typeface="Times New Roman" panose="02020603050405020304" pitchFamily="18" charset="0"/>
              </a:rPr>
              <a:t> Computer vision</a:t>
            </a:r>
          </a:p>
          <a:p>
            <a:pPr marL="457200" indent="-457200">
              <a:buFont typeface="+mj-lt"/>
              <a:buAutoNum type="arabicPeriod"/>
            </a:pPr>
            <a:r>
              <a:rPr lang="sv-SE" sz="2000" dirty="0">
                <a:latin typeface="Times New Roman" panose="02020603050405020304" pitchFamily="18" charset="0"/>
                <a:cs typeface="Times New Roman" panose="02020603050405020304" pitchFamily="18" charset="0"/>
              </a:rPr>
              <a:t>Speech Recognition </a:t>
            </a:r>
          </a:p>
          <a:p>
            <a:pPr marL="457200" indent="-457200">
              <a:buFont typeface="+mj-lt"/>
              <a:buAutoNum type="arabicPeriod"/>
            </a:pPr>
            <a:r>
              <a:rPr lang="sv-SE" sz="2000" dirty="0">
                <a:latin typeface="Times New Roman" panose="02020603050405020304" pitchFamily="18" charset="0"/>
                <a:cs typeface="Times New Roman" panose="02020603050405020304" pitchFamily="18" charset="0"/>
              </a:rPr>
              <a:t>Datamining for Large Datasets</a:t>
            </a:r>
          </a:p>
          <a:p>
            <a:pPr marL="457200" indent="-457200">
              <a:buFont typeface="+mj-lt"/>
              <a:buAutoNum type="arabicPeriod"/>
            </a:pPr>
            <a:r>
              <a:rPr lang="sv-SE" sz="2000" dirty="0">
                <a:latin typeface="Times New Roman" panose="02020603050405020304" pitchFamily="18" charset="0"/>
                <a:cs typeface="Times New Roman" panose="02020603050405020304" pitchFamily="18" charset="0"/>
              </a:rPr>
              <a:t>Textmining of Large Document Collections</a:t>
            </a:r>
          </a:p>
          <a:p>
            <a:pPr marL="457200" indent="-457200">
              <a:buFont typeface="+mj-lt"/>
              <a:buAutoNum type="arabicPeriod"/>
            </a:pPr>
            <a:r>
              <a:rPr lang="sv-SE" sz="2000" dirty="0">
                <a:latin typeface="Times New Roman" panose="02020603050405020304" pitchFamily="18" charset="0"/>
                <a:cs typeface="Times New Roman" panose="02020603050405020304" pitchFamily="18" charset="0"/>
              </a:rPr>
              <a:t>Dynamic adaption of technical systems</a:t>
            </a:r>
          </a:p>
          <a:p>
            <a:pPr marL="285750" indent="-285750">
              <a:buFont typeface="Arial" panose="020B0604020202020204" pitchFamily="34" charset="0"/>
              <a:buChar char="•"/>
            </a:pPr>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Typically a subset of categories of data analysis contribute to the general application sectors.</a:t>
            </a:r>
          </a:p>
          <a:p>
            <a:pPr marL="285750" indent="-285750">
              <a:buFont typeface="Arial" panose="020B0604020202020204" pitchFamily="34" charset="0"/>
              <a:buChar char="•"/>
            </a:pPr>
            <a:endParaRPr lang="sv-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67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465138"/>
            <a:ext cx="11421382" cy="6124754"/>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1. Image Recognition  - Computer Vision</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Image recognition and Computer vision  deals with how computers can be made to gain high-level understandings from digital images or videos. The area  seeks to automate tasks that the human visual system can solve.</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Image recognition is currently the most succesful application domain for machine learning techniques. Recent advances in medical diagnosis and self-driving vehicles are primarily due to progress in image recognition.</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Sub-domains of computer vision include: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and event detection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tracking and motion analysis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scene reconstruction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restoration</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Typical phases of computer vision systems:</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image acquisition</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preprocessing</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feature extraction</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detection/segmentation</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high level processing</a:t>
            </a:r>
          </a:p>
          <a:p>
            <a:pPr marL="742950" lvl="1"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decision-making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32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659990"/>
            <a:ext cx="10545082" cy="5293757"/>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2. Speech Recognition</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Speech recognition enables the  recognition and translation of spoken language into computer readable text.</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Both Acoustic modeling and Language modeling are important parts of modern statistically-based speech recognition algorithms.</a:t>
            </a:r>
            <a:endParaRPr lang="sv-SE" b="1"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Speech  recognition is currently one of the most succesful application domain for machine learning techniques. </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Recent advances in personal assistants, machine translation and communication support systems are primarily due to progress in speech recognition.</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Speech recognition systems  can typically be classified 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Speaker independent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Speaker dependent systems  where the system analyzes the person's specific voice and uses it to fine-tune the recognition of that person's speech. Speaker identification can also be used to authenticate or verify the identity of a speaker as part of a security process.</a:t>
            </a: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83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3700" y="312738"/>
            <a:ext cx="11226800" cy="6709529"/>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3. Datamining or Data analytics for Large Datasets</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Datamining is a process used to extract actionable data patterns from large datasets.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motivation for datamining has typically a business oriented motivation , to support a wide range of business decisions ranging from operational to strategic.</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Datamining is primarily applied i weak theory domains to discover new patterns.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Datamining is related to phenomena like data discovery, knowledge discovery, business intelligence and data-warehouses.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datasets may be:</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user-input to e-commerce systems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user-input to personal assistants, recommender systems, mail systems and social media</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data collected from industrial processes</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data collected from on-line learning systems (´learning analytics´)</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large factual, financial and statistical databases</a:t>
            </a:r>
          </a:p>
          <a:p>
            <a:endParaRPr lang="sv-SE" sz="2000" b="1"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For Datamining, most variants of machine learning techniques are applicable.</a:t>
            </a:r>
          </a:p>
          <a:p>
            <a:endParaRPr lang="en-US" dirty="0"/>
          </a:p>
        </p:txBody>
      </p:sp>
    </p:spTree>
    <p:extLst>
      <p:ext uri="{BB962C8B-B14F-4D97-AF65-F5344CB8AC3E}">
        <p14:creationId xmlns:p14="http://schemas.microsoft.com/office/powerpoint/2010/main" val="347430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4" y="465138"/>
            <a:ext cx="11483975" cy="8002191"/>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4. Textmining or Text analytics for Large Document Collections</a:t>
            </a:r>
          </a:p>
          <a:p>
            <a:endParaRPr lang="sv-SE"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for text-mining or text analytics is the process of exploring and analyzing large amounts of unstructured</a:t>
            </a:r>
            <a:r>
              <a:rPr lang="en-US" sz="2000"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text data aided by software that can identify concepts, patterns, topics, keywords and other attributes in the data.</a:t>
            </a:r>
          </a:p>
          <a:p>
            <a:endParaRPr lang="en-US"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Textmining combines Natural Language Engineering techniques with Data Science techniques.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Typical document collections targeted by textmining are:</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sv-SE" sz="2000" dirty="0">
                <a:latin typeface="Times New Roman" panose="02020603050405020304" pitchFamily="18" charset="0"/>
                <a:cs typeface="Times New Roman" panose="02020603050405020304" pitchFamily="18" charset="0"/>
              </a:rPr>
              <a:t>Business related documents</a:t>
            </a:r>
          </a:p>
          <a:p>
            <a:pPr marL="342900" indent="-342900">
              <a:buFontTx/>
              <a:buChar char="-"/>
            </a:pPr>
            <a:r>
              <a:rPr lang="sv-SE" sz="2000" dirty="0">
                <a:latin typeface="Times New Roman" panose="02020603050405020304" pitchFamily="18" charset="0"/>
                <a:cs typeface="Times New Roman" panose="02020603050405020304" pitchFamily="18" charset="0"/>
              </a:rPr>
              <a:t>Scientific publications</a:t>
            </a:r>
          </a:p>
          <a:p>
            <a:pPr marL="342900" indent="-342900">
              <a:buFontTx/>
              <a:buChar char="-"/>
            </a:pPr>
            <a:r>
              <a:rPr lang="sv-SE" sz="2000" dirty="0">
                <a:latin typeface="Times New Roman" panose="02020603050405020304" pitchFamily="18" charset="0"/>
                <a:cs typeface="Times New Roman" panose="02020603050405020304" pitchFamily="18" charset="0"/>
              </a:rPr>
              <a:t>Governmental reports</a:t>
            </a:r>
          </a:p>
          <a:p>
            <a:pPr marL="342900" indent="-342900">
              <a:buFontTx/>
              <a:buChar char="-"/>
            </a:pPr>
            <a:r>
              <a:rPr lang="sv-SE" sz="2000" dirty="0">
                <a:latin typeface="Times New Roman" panose="02020603050405020304" pitchFamily="18" charset="0"/>
                <a:cs typeface="Times New Roman" panose="02020603050405020304" pitchFamily="18" charset="0"/>
              </a:rPr>
              <a:t>News streams.</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Multiple language issues and machine translation are crucial for text mining.</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Many applications need incremental textmining of new documents to augment </a:t>
            </a:r>
          </a:p>
          <a:p>
            <a:r>
              <a:rPr lang="sv-SE" sz="2000" dirty="0">
                <a:latin typeface="Times New Roman" panose="02020603050405020304" pitchFamily="18" charset="0"/>
                <a:cs typeface="Times New Roman" panose="02020603050405020304" pitchFamily="18" charset="0"/>
              </a:rPr>
              <a:t>knowledge-based systems (expert systems).</a:t>
            </a:r>
          </a:p>
          <a:p>
            <a:endParaRPr lang="sv-SE"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sv-SE" sz="3200" b="1" dirty="0">
              <a:latin typeface="Times New Roman" panose="02020603050405020304" pitchFamily="18" charset="0"/>
              <a:cs typeface="Times New Roman" panose="02020603050405020304" pitchFamily="18" charset="0"/>
            </a:endParaRPr>
          </a:p>
          <a:p>
            <a:endParaRPr lang="sv-SE" dirty="0"/>
          </a:p>
          <a:p>
            <a:endParaRPr lang="en-US" dirty="0"/>
          </a:p>
        </p:txBody>
      </p:sp>
    </p:spTree>
    <p:extLst>
      <p:ext uri="{BB962C8B-B14F-4D97-AF65-F5344CB8AC3E}">
        <p14:creationId xmlns:p14="http://schemas.microsoft.com/office/powerpoint/2010/main" val="56352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659990"/>
            <a:ext cx="10798175" cy="6278642"/>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5. Adaptive control of technical systems</a:t>
            </a:r>
          </a:p>
          <a:p>
            <a:endParaRPr lang="sv-SE" sz="32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Adaptive control is the control method used by a controller which must adapt to a controlled system with parameters which vary, or are initially uncertain. Adaptive control focus mostly with the existence and characterization of optimal solutions, and algorithms for their exact computation,</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One example is robot learning which studies techniques allowing a robot to acquire novel skills or adapt to its environment through learning algorithms. </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most relevant machine learning technique is reinforcement learning </a:t>
            </a:r>
            <a:r>
              <a:rPr lang="en-US" sz="2000" dirty="0">
                <a:latin typeface="Times New Roman" panose="02020603050405020304" pitchFamily="18" charset="0"/>
                <a:cs typeface="Times New Roman" panose="02020603050405020304" pitchFamily="18" charset="0"/>
              </a:rPr>
              <a:t> which in contrast to analytical methods can function in the absence of a mathematical model of the environment. </a:t>
            </a:r>
          </a:p>
          <a:p>
            <a:endParaRPr lang="en-US"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Reinforcement learning is </a:t>
            </a:r>
            <a:r>
              <a:rPr lang="en-US" sz="2000" dirty="0">
                <a:latin typeface="Times New Roman" panose="02020603050405020304" pitchFamily="18" charset="0"/>
                <a:cs typeface="Times New Roman" panose="02020603050405020304" pitchFamily="18" charset="0"/>
              </a:rPr>
              <a:t> concerned with how software and hardware  agents take actions in an environment so as to maximize some notion of cumulative positive feedback. </a:t>
            </a:r>
            <a:r>
              <a:rPr lang="sv-SE" sz="2000" dirty="0">
                <a:latin typeface="Times New Roman" panose="02020603050405020304" pitchFamily="18" charset="0"/>
                <a:cs typeface="Times New Roman" panose="02020603050405020304" pitchFamily="18" charset="0"/>
              </a:rPr>
              <a:t> By systematically making logs of the outcomes of previous actions, these outcomes can then be fed back into the systems to allocate credit and blame to the actions of the systems and there by optimizing future performance. </a:t>
            </a:r>
          </a:p>
          <a:p>
            <a:endParaRPr lang="en-US" sz="2000" dirty="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a:p>
            <a:endParaRPr lang="sv-SE" sz="1400" dirty="0"/>
          </a:p>
        </p:txBody>
      </p:sp>
    </p:spTree>
    <p:extLst>
      <p:ext uri="{BB962C8B-B14F-4D97-AF65-F5344CB8AC3E}">
        <p14:creationId xmlns:p14="http://schemas.microsoft.com/office/powerpoint/2010/main" val="98170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465138"/>
            <a:ext cx="11798300" cy="5047536"/>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Examples of Applications in Medicin belonging to the 5 categories</a:t>
            </a:r>
          </a:p>
          <a:p>
            <a:endParaRPr lang="sv-SE" sz="3200" b="1"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Image analysis for diagnosis of breast cancer</a:t>
            </a:r>
          </a:p>
          <a:p>
            <a:pPr marL="457200" indent="-457200">
              <a:buAutoNum type="arabicPeriod"/>
            </a:pPr>
            <a:endParaRPr lang="sv-SE" sz="2400"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Speech recognition for filing medical records</a:t>
            </a:r>
          </a:p>
          <a:p>
            <a:pPr marL="457200" indent="-457200">
              <a:buAutoNum type="arabicPeriod"/>
            </a:pPr>
            <a:endParaRPr lang="sv-SE" sz="2400"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Data mining in large clinical databases</a:t>
            </a:r>
          </a:p>
          <a:p>
            <a:pPr marL="457200" indent="-457200">
              <a:buAutoNum type="arabicPeriod"/>
            </a:pPr>
            <a:endParaRPr lang="sv-SE" sz="2400"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Textmining of new medical publications to updated medical expert systems</a:t>
            </a:r>
          </a:p>
          <a:p>
            <a:pPr marL="457200" indent="-457200">
              <a:buAutoNum type="arabicPeriod"/>
            </a:pPr>
            <a:endParaRPr lang="sv-SE" sz="2400" dirty="0">
              <a:latin typeface="Times New Roman" panose="02020603050405020304" pitchFamily="18" charset="0"/>
              <a:cs typeface="Times New Roman" panose="02020603050405020304" pitchFamily="18" charset="0"/>
            </a:endParaRPr>
          </a:p>
          <a:p>
            <a:pPr marL="457200" indent="-457200">
              <a:buAutoNum type="arabicPeriod"/>
            </a:pPr>
            <a:r>
              <a:rPr lang="sv-SE" sz="2400" dirty="0">
                <a:latin typeface="Times New Roman" panose="02020603050405020304" pitchFamily="18" charset="0"/>
                <a:cs typeface="Times New Roman" panose="02020603050405020304" pitchFamily="18" charset="0"/>
              </a:rPr>
              <a:t>Training of robot movements for surgical robots.</a:t>
            </a:r>
          </a:p>
          <a:p>
            <a:endParaRPr lang="sv-SE"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214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945</Words>
  <Application>Microsoft Office PowerPoint</Application>
  <PresentationFormat>Widescreen</PresentationFormat>
  <Paragraphs>154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Anandan Mukherjee</cp:lastModifiedBy>
  <cp:revision>69</cp:revision>
  <dcterms:created xsi:type="dcterms:W3CDTF">2019-01-07T11:51:34Z</dcterms:created>
  <dcterms:modified xsi:type="dcterms:W3CDTF">2023-02-04T14:18:46Z</dcterms:modified>
</cp:coreProperties>
</file>