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58" r:id="rId6"/>
    <p:sldId id="268" r:id="rId7"/>
    <p:sldId id="269" r:id="rId8"/>
    <p:sldId id="270" r:id="rId9"/>
    <p:sldId id="266" r:id="rId10"/>
    <p:sldId id="263" r:id="rId11"/>
    <p:sldId id="264" r:id="rId12"/>
    <p:sldId id="261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8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3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1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3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8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193141" y="576401"/>
            <a:ext cx="6401783" cy="5237934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chive.ics.uci.edu/ml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133" y="228698"/>
            <a:ext cx="581804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   Characterization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Learning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2.1  Characterization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Learning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7975" y="592336"/>
            <a:ext cx="64677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-  the ZOO Dataset </a:t>
            </a:r>
            <a:r>
              <a:rPr lang="x-non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UCI ML repository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UCI Machine Learning Repository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maintains 351 data sets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to the machine learning community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dataset is a naive and partial classification of animals</a:t>
            </a: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107 objects characterized by 18 features classified in 7 categories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3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97" y="1888489"/>
            <a:ext cx="5111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Animal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Mammal(#1) 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Bird(#2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Reptile(#3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Fish(#4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Amphibian(#5) 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Insect(#6) 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Invertebrate(#7) </a:t>
            </a:r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75" y="592336"/>
            <a:ext cx="351788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structure</a:t>
            </a:r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375" y="143891"/>
            <a:ext cx="502602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US" b="1" dirty="0" smtClean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100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animal_name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feathers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airborne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toothed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breathes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venomous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legs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catsize</a:t>
            </a:r>
            <a:endParaRPr lang="en-US" dirty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err="1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class_type</a:t>
            </a:r>
            <a:endParaRPr lang="en-US" dirty="0" smtClean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sv-SE" sz="1400" b="0" i="0" dirty="0">
              <a:solidFill>
                <a:srgbClr val="4749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features are Boolean 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the animal-name  </a:t>
            </a:r>
            <a:endParaRPr lang="en-US" dirty="0" smtClean="0">
              <a:solidFill>
                <a:srgbClr val="4749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 smtClean="0">
                <a:solidFill>
                  <a:srgbClr val="4749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and class-type and legs which are integers</a:t>
            </a:r>
            <a:r>
              <a:rPr lang="en-US" dirty="0" smtClean="0">
                <a:solidFill>
                  <a:srgbClr val="47494D"/>
                </a:solidFill>
                <a:latin typeface="inherit"/>
              </a:rPr>
              <a:t>.</a:t>
            </a:r>
            <a:endParaRPr lang="en-US" dirty="0">
              <a:solidFill>
                <a:srgbClr val="47494D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023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8900" y="160337"/>
            <a:ext cx="11864975" cy="656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Zoo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ataset (107 objects)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aardvark,1,0,0,1,0,0,1,1,1,1,0,0,4,0,0,1,1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antelope,1,0,0,1,0,0,0,1,1,1,0,0,4,1,0,1,1 bass,0,0,1,0,0,1,1,1,1,0,0,1,0,1,0,0,4 bear,1,0,0,1,0,0,1,1,1,1,0,0,4,0,0,1,1 boar,1,0,0,1,0,0,1,1,1,1,0,0,4,1,0,1,1 buffalo,1,0,0,1,0,0,0,1,1,1,0,0,4,1,0,1,1 calf,1,0,0,1,0,0,0,1,1,1,0,0,4,1,1,1,1 carp,0,0,1,0,0,1,0,1,1,0,0,1,0,1,1,0,4 catfish,0,0,1,0,0,1,1,1,1,0,0,1,0,1,0,0,4 cavy,1,0,0,1,0,0,0,1,1,1,0,0,4,0,1,0,1 cheetah,1,0,0,1,0,0,1,1,1,1,0,0,4,1,0,1,1 chicken,0,1,1,0,1,0,0,0,1,1,0,0,2,1,1,0,2 chub,0,0,1,0,0,1,1,1,1,0,0,1,0,1,0,0,4 clam,0,0,1,0,0,0,1,0,0,0,0,0,0,0,0,0,7 crab,0,0,1,0,0,1,1,0,0,0,0,0,4,0,0,0,7 crayfish,0,0,1,0,0,1,1,0,0,0,0,0,6,0,0,0,7 crow,0,1,1,0,1,0,1,0,1,1,0,0,2,1,0,0,2 deer,1,0,0,1,0,0,0,1,1,1,0,0,4,1,0,1,1 dogfish,0,0,1,0,0,1,1,1,1,0,0,1,0,1,0,1,4 dolphin,0,0,0,1,0,1,1,1,1,1,0,1,0,1,0,1,1 dove,0,1,1,0,1,0,0,0,1,1,0,0,2,1,1,0,2 duck,0,1,1,0,1,1,0,0,1,1,0,0,2,1,0,0,2 elephant,1,0,0,1,0,0,0,1,1,1,0,0,4,1,0,1,1 flamingo,0,1,1,0,1,0,0,0,1,1,0,0,2,1,0,1,2 flea,0,0,1,0,0,0,0,0,0,1,0,0,6,0,0,0,6 frog,0,0,1,0,0,1,1,1,1,1,0,0,4,0,0,0,5 frog,0,0,1,0,0,1,1,1,1,1,1,0,4,0,0,0,5 fruitbat,1,0,0,1,1,0,0,1,1,1,0,0,2,1,0,0,1 giraffe,1,0,0,1,0,0,0,1,1,1,0,0,4,1,0,1,1 girl,1,0,0,1,0,0,1,1,1,1,0,0,2,0,1,1,1 gnat,0,0,1,0,1,0,0,0,0,1,0,0,6,0,0,0,6 goat,1,0,0,1,0,0,0,1,1,1,0,0,4,1,1,1,1 gorilla,1,0,0,1,0,0,0,1,1,1,0,0,2,0,0,1,1 gull,0,1,1,0,1,1,1,0,1,1,0,0,2,1,0,0,2 haddock,0,0,1,0,0,1,0,1,1,0,0,1,0,1,0,0,4 hamster,1,0,0,1,0,0,0,1,1,1,0,0,4,1,1,0,1 hare,1,0,0,1,0,0,0,1,1,1,0,0,4,1,0,0,1 hawk,0,1,1,0,1,0,1,0,1,1,0,0,2,1,0,0,2 herring,0,0,1,0,0,1,1,1,1,0,0,1,0,1,0,0,4 honeybee,1,0,1,0,1,0,0,0,0,1,1,0,6,0,1,0,6 housefly,1,0,1,0,1,0,0,0,0,1,0,0,6,0,0,0,6 kiwi,0,1,1,0,0,0,1,0,1,1,0,0,2,1,0,0,2 ladybird,0,0,1,0,1,0,1,0,0,1,0,0,6,0,0,0,6 lark,0,1,1,0,1,0,0,0,1,1,0,0,2,1,0,0,2 leopard,1,0,0,1,0,0,1,1,1,1,0,0,4,1,0,1,1 lion,1,0,0,1,0,0,1,1,1,1,0,0,4,1,0,1,1 lobster,0,0,1,0,0,1,1,0,0,0,0,0,6,0,0,0,7 lynx,1,0,0,1,0,0,1,1,1,1,0,0,4,1,0,1,1 mink,1,0,0,1,0,1,1,1,1,1,0,0,4,1,0,1,1 mole,1,0,0,1,0,0,1,1,1,1,0,0,4,1,0,0,1 mongoose,1,0,0,1,0,0,1,1,1,1,0,0,4,1,0,1,1 moth,1,0,1,0,1,0,0,0,0,1,0,0,6,0,0,0,6 newt,0,0,1,0,0,1,1,1,1,1,0,0,4,1,0,0,5 octopus,0,0,1,0,0,1,1,0,0,0,0,0,8,0,0,1,7 opossum,1,0,0,1,0,0,1,1,1,1,0,0,4,1,0,0,1 oryx,1,0,0,1,0,0,0,1,1,1,0,0,4,1,0,1,1 ostrich,0,1,1,0,0,0,0,0,1,1,0,0,2,1,0,1,2 parakeet,0,1,1,0,1,0,0,0,1,1,0,0,2,1,1,0,2 penguin,0,1,1,0,0,1,1,0,1,1,0,0,2,1,0,1,2 pheasant,0,1,1,0,1,0,0,0,1,1,0,0,2,1,0,0,2 pike,0,0,1,0,0,1,1,1,1,0,0,1,0,1,0,1,4 piranha,0,0,1,0,0,1,1,1,1,0,0,1,0,1,0,0,4 pitviper,0,0,1,0,0,0,1,1,1,1,1,0,0,1,0,0,3 platypus,1,0,1,1,0,1,1,0,1,1,0,0,4,1,0,1,1 polecat,1,0,0,1,0,0,1,1,1,1,0,0,4,1,0,1,1 pony,1,0,0,1,0,0,0,1,1,1,0,0,4,1,1,1,1 porpoise,0,0,0,1,0,1,1,1,1,1,0,1,0,1,0,1,1 puma,1,0,0,1,0,0,1,1,1,1,0,0,4,1,0,1,1 pussycat,1,0,0,1,0,0,1,1,1,1,0,0,4,1,1,1,1 raccoon,1,0,0,1,0,0,1,1,1,1,0,0,4,1,0,1,1 reindeer,1,0,0,1,0,0,0,1,1,1,0,0,4,1,1,1,1 rhea,0,1,1,0,0,0,1,0,1,1,0,0,2,1,0,1,2 scorpion,0,0,0,0,0,0,1,0,0,1,1,0,8,1,0,0,7 seahorse,0,0,1,0,0,1,0,1,1,0,0,1,0,1,0,0,4 seal,1,0,0,1,0,1,1,1,1,1,0,1,0,0,0,1,1 sealion,1,0,0,1,0,1,1,1,1,1,0,1,2,1,0,1,1 seasnake,0,0,0,0,0,1,1,1,1,0,1,0,0,1,0,0,3 seawasp,0,0,1,0,0,1,1,0,0,0,1,0,0,0,0,0,7 skimmer,0,1,1,0,1,1,1,0,1,1,0,0,2,1,0,0,2 skua,0,1,1,0,1,1,1,0,1,1,0,0,2,1,0,0,2 slowworm,0,0,1,0,0,0,1,1,1,1,0,0,0,1,0,0,3 slug,0,0,1,0,0,0,0,0,0,1,0,0,0,0,0,0,7 sole,0,0,1,0,0,1,0,1,1,0,0,1,0,1,0,0,4 sparrow,0,1,1,0,1,0,0,0,1,1,0,0,2,1,0,0,2 squirrel,1,0,0,1,0,0,0,1,1,1,0,0,2,1,0,0,1 starfish,0,0,1,0,0,1,1,0,0,0,0,0,5,0,0,0,7 stingray,0,0,1,0,0,1,1,1,1,0,1,1,0,1,0,1,4 swan,0,1,1,0,1,1,0,0,1,1,0,0,2,1,0,1,2 termite,0,0,1,0,0,0,0,0,0,1,0,0,6,0,0,0,6 toad,0,0,1,0,0,1,0,1,1,1,0,0,4,0,0,0,5 tortoise,0,0,1,0,0,0,0,0,1,1,0,0,4,1,0,1,3 tuatara,0,0,1,0,0,0,1,1,1,1,0,0,4,1,0,0,3 tuna,0,0,1,0,0,1,1,1,1,0,0,1,0,1,0,1,4 vampire,1,0,0,1,1,0,0,1,1,1,0,0,2,1,0,0,1 vole,1,0,0,1,0,0,0,1,1,1,0,0,4,1,0,0,1 vulture,0,1,1,0,1,0,1,0,1,1,0,0,2,1,0,1,2 wallaby,1,0,0,1,0,0,0,1,1,1,0,0,2,1,0,1,1 wasp,1,0,1,0,1,0,0,0,0,1,1,0,6,0,0,0,6 wolf,1,0,0,1,0,0,1,1,1,1,0,0,4,1,0,1,1 worm,0,0,1,0,0,0,0,0,0,1,0,0,0,0,0,0,7    wren,0,1,1,0,1,0,0,0,1,1,0,0,2,1,0,0,2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9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2.2 will be on the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Categories and Features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4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60337"/>
            <a:ext cx="5940425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Distinction regarding the role of Machine Learning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/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 Systems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distinction is still very relevant for sorting out and understanding various approaches to Machine Learning,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..but the borderline between the two genres tend to become increasingly blurred.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reason for all learning is after all ultimately to act better in future situations.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312738"/>
            <a:ext cx="115803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Machine Learning Contribution to Adaptive Systems 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how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changing state so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cumulative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the agent can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concisely manage the handling of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reward so that components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agent can be modified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(given credit or blame inferred from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reward) to produce a new state.</a:t>
            </a:r>
            <a:endParaRPr lang="sv-S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reinforcement learning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67" y="1366583"/>
            <a:ext cx="4724781" cy="19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7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465138"/>
            <a:ext cx="69613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Re-inforcement Learning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the agent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concisely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handling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can be modified to produce a new state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credit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blame inferred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further assumed that the typical scenario for re-inforcement learning, is a strong-theory-based hardware and software system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adaption happens on the margin of the systems behaviour.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way of modelling the environment is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 Markov Decision Processes  in turn applying Dynamic Programming.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will see later in the course, re-inforcement learning can be realized in many different shapes.   </a:t>
            </a:r>
            <a:endParaRPr lang="sv-S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8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0"/>
            <a:ext cx="8192897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nd-to-end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Real-World problems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machine learning application, practitioners must apply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harvesting from potentially heterogeneous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of data (e.g. from analogue to digital form)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algorithms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settings, language biases, complexity)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phase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of acquired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preparation of material for on-line updating and decision making.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1112" y="3355848"/>
            <a:ext cx="1600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83680" y="2231136"/>
            <a:ext cx="27432" cy="3374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626638"/>
            <a:ext cx="5596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Scenarios for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Analysis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     establishing prognosis 		   of future states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  establishing  concepts          		    for classifying in 		    future situations</a:t>
            </a:r>
          </a:p>
        </p:txBody>
      </p:sp>
    </p:spTree>
    <p:extLst>
      <p:ext uri="{BB962C8B-B14F-4D97-AF65-F5344CB8AC3E}">
        <p14:creationId xmlns:p14="http://schemas.microsoft.com/office/powerpoint/2010/main" val="217739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1887327" y="53785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300" y="654070"/>
            <a:ext cx="1156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endParaRPr lang="sv-S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is a technique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that is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a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target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quantity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´continuous´.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obviously the case that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target quantity can be complex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typically multi dimensional in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to this simple example.</a:t>
            </a:r>
          </a:p>
          <a:p>
            <a:endParaRPr lang="sv-SE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-images-1.medium.com/max/1200/1*iuqVEjdtEMY8oIu3cGwC1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11" y="462047"/>
            <a:ext cx="4233673" cy="33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3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626638"/>
            <a:ext cx="115697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endParaRPr lang="sv-S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predicts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number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the data is categorized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labels according to some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the labels 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obviously the case that the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of </a:t>
            </a:r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typically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the example.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28" y="626638"/>
            <a:ext cx="3618129" cy="29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465138"/>
            <a:ext cx="7113905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of this week will be focussed on Classification or synonymously Concept Learning</a:t>
            </a:r>
          </a:p>
          <a:p>
            <a:endParaRPr lang="sv-SE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coming lectures will be structured as follows: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2.2 Objects, Categories and Features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2.3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related issues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2.4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for Learning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2.5 Tutorial on Assignments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 such as supervised vs un-supervised, on-line vs off-line and instanced-based vs abstraction-based learning will be covered primarily in lecture 2.4.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end this lecture we will introduce an example that will be systematically referred to in the following lectures.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3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861</Words>
  <Application>Microsoft Macintosh PowerPoint</Application>
  <PresentationFormat>Custom</PresentationFormat>
  <Paragraphs>181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58</cp:revision>
  <dcterms:created xsi:type="dcterms:W3CDTF">2019-01-07T11:51:34Z</dcterms:created>
  <dcterms:modified xsi:type="dcterms:W3CDTF">2019-02-27T04:55:52Z</dcterms:modified>
</cp:coreProperties>
</file>