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7" r:id="rId5"/>
    <p:sldId id="266" r:id="rId6"/>
    <p:sldId id="265" r:id="rId7"/>
    <p:sldId id="268" r:id="rId8"/>
    <p:sldId id="269" r:id="rId9"/>
    <p:sldId id="273" r:id="rId10"/>
    <p:sldId id="272" r:id="rId11"/>
    <p:sldId id="263" r:id="rId12"/>
    <p:sldId id="274" r:id="rId13"/>
    <p:sldId id="275" r:id="rId14"/>
    <p:sldId id="276" r:id="rId15"/>
    <p:sldId id="264" r:id="rId16"/>
    <p:sldId id="26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7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7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2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3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147786" y="601925"/>
            <a:ext cx="5972550" cy="4958973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4335" y="1071715"/>
            <a:ext cx="103347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Problems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2.2 Objects, Categories and Features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160337"/>
            <a:ext cx="90831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the ZOO Dataset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efinition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Hypotheses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 the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the Object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apart from the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 wildcard (?)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ordinal feature values.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250" y="1322388"/>
            <a:ext cx="6235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0,0,1,0,0,1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,?,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,?,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1,0,1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,?,?,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v-SE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tuna,	0,0,1,0,0,1,1,1,1,0,0,1,0,1,0,1,4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stingray,	0,0,1,0,0,1,1,1,1,0,1,1,0,1,0,1,4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seahorse,   0,0,1,0,0,1,0,1,1,0,0,1,0,1,0,0,4</a:t>
            </a:r>
          </a:p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pike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	0,0,1,0,0,1,1,1,1,0,0,1,0,1,0,1,4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piranha,	0,0,1,0,0,1,1,1,1,0,0,1,0,1,0,0,4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herring,	0,0,1,0,0,1,1,1,1,0,0,1,0,1,0,0,4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haddock,    0,0,1,0,0,1,0,1,1,0,0,1,0,1,0,0,4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dogfish,	0,0,1,0,0,1,1,1,1,0,0,1,0,1,0,1,4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chub,	0,0,1,0,0,1,1,1,1,0,0,1,0,1,0,0,4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catfish,	0,0,1,0,0,1,1,1,1,0,0,1,0,1,0,0,4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carp,	0,0,1,0,0,1,0,1,1,0,0,1,0,1,1,0,4 </a:t>
            </a:r>
          </a:p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bass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	0,0,1,0,0,1,1,1,1,0,0,1,0,1,0,0,4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12028" y="1677725"/>
            <a:ext cx="20292" cy="659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7740" y="1721457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9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649" y="160337"/>
            <a:ext cx="112934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 Structures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and domain relevant category structures</a:t>
            </a:r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Taxonomy</a:t>
            </a:r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structure, class hierarchy, class lattice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structure, Concept hierarchy, Concept lattice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structure, Type hierachy, Type lattice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categorystructures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support the learning process</a:t>
            </a: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Version spaces.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1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7728" y="825017"/>
            <a:ext cx="41021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 1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2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 3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30080" y="1512405"/>
            <a:ext cx="28348" cy="1314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610929" y="1475893"/>
            <a:ext cx="19049" cy="1314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29978" y="3441219"/>
            <a:ext cx="9525" cy="13192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58428" y="3441219"/>
            <a:ext cx="0" cy="13192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5610" y="187150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335" y="1908020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335" y="3759048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154" y="374516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0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103312"/>
            <a:ext cx="119221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Category  1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Category 2                Category 3                 Category 4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5   Category 6   Category 7   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8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Category 9   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81700" y="1735932"/>
            <a:ext cx="9525" cy="1369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90625" y="3700465"/>
            <a:ext cx="1238251" cy="1804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6500" y="2415977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6158" y="396933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0" y="312738"/>
            <a:ext cx="354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Hierarchy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638925" y="1735932"/>
            <a:ext cx="3143250" cy="1369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00388" y="1726804"/>
            <a:ext cx="2243137" cy="1378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78528" y="3700467"/>
            <a:ext cx="453824" cy="1595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76800" y="3719515"/>
            <a:ext cx="1104901" cy="1700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208995" y="3755235"/>
            <a:ext cx="906180" cy="1664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961845" y="3727850"/>
            <a:ext cx="906180" cy="1664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91536" y="3737770"/>
            <a:ext cx="1104901" cy="1700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54530" y="396933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9049" y="1820376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7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103312"/>
            <a:ext cx="119221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Category  1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Category 2                Category 3                 Category 4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5   Category 6   Category 7   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8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Category 9   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81700" y="1735932"/>
            <a:ext cx="9525" cy="1369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90625" y="3700465"/>
            <a:ext cx="1238251" cy="1804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6500" y="2415977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5567" y="4970496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0" y="312738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Lattice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638925" y="1735932"/>
            <a:ext cx="3143250" cy="1369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00388" y="1726804"/>
            <a:ext cx="2243137" cy="1378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78528" y="3700467"/>
            <a:ext cx="453824" cy="1595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76800" y="3719515"/>
            <a:ext cx="1104901" cy="1700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208995" y="3755235"/>
            <a:ext cx="906180" cy="1664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961845" y="3727850"/>
            <a:ext cx="906180" cy="1664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91536" y="3737770"/>
            <a:ext cx="1104901" cy="1700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82816" y="4927381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9049" y="1820376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3812" y="3700465"/>
            <a:ext cx="1649213" cy="15954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372349" y="3700465"/>
            <a:ext cx="1379821" cy="1670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8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375" y="7937"/>
            <a:ext cx="1014412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ZOO example extended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Taxonomy for the Buffalo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Animalia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Bilateria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bilateral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Deuterostomia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share certain features of embryonic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Chordata   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having a notochord at some stage of their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Vertebrata 	animals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backbones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Gnathostomata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vertebrates that have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jaws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Tetrapoda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gnathostomata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four legs.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Mammalia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mammals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give birth to live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kids.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Eutheria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marsupials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Laurasiatheria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hoofed animals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 most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Ruminantia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a chewing mammal </a:t>
            </a:r>
            <a:r>
              <a:rPr lang="x-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ungulate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Bovidiae                  cattle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Bovinae		a middle to large size ungulate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Bovina		Bison or Bos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Bison		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Bison Bison = Buffalo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4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100" y="537944"/>
            <a:ext cx="10883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775" y="457200"/>
            <a:ext cx="95694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attribution of features to different levels of a category structure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conceptual structure is formed during a learning process, features will attributed to the categories of different generality.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specialized categories INHERIT the features of more general categories.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normally not spread evenly across the abstraction levels, most features are grouped</a:t>
            </a: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the mid range of the conceptual structure, often called the BASIC LEVEL.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 		Apple                              	Delicius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Mackintosh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Peach			Freestone peach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Cling Peach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Grape			Concord		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Green seedless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BASIC</a:t>
            </a: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1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Related Issues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3325" y="1417638"/>
            <a:ext cx="90831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lecture will discuss the following items: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 and Features</a:t>
            </a:r>
          </a:p>
          <a:p>
            <a:r>
              <a:rPr lang="sv-S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space and Object Language</a:t>
            </a: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Category structure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sv-S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and Hypothesis Language</a:t>
            </a: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3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4" y="160338"/>
            <a:ext cx="1158875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                 	and           		Feature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Synonyms                            				Synonyms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							Property    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						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Characteristic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Data-item</a:t>
            </a: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	, Tuple						Field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Row, Vector						Column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Variable,   Output Variable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training instance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variable, Predictor Variable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Example,training example				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arget or Category feature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(Data, Observation) Language is the chosen language 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formalism) in which objects and features can be described. </a:t>
            </a:r>
          </a:p>
        </p:txBody>
      </p:sp>
    </p:spTree>
    <p:extLst>
      <p:ext uri="{BB962C8B-B14F-4D97-AF65-F5344CB8AC3E}">
        <p14:creationId xmlns:p14="http://schemas.microsoft.com/office/powerpoint/2010/main" val="223961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7550" y="855663"/>
            <a:ext cx="90831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Ordinal  (binary)     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numerical (integers)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Continous numerical (real numbers)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 (e.g graphs or lists)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7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4" y="160337"/>
            <a:ext cx="103772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the ZOO Dataset: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buffalo,1,0,0,1,0,0,0,1,1,1,0,0,4,1,0,1,1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 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 this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 is the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formalism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specifying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2285" y="856790"/>
            <a:ext cx="83928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animal_name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buffalo      category symbolic feature</a:t>
            </a:r>
          </a:p>
          <a:p>
            <a:pPr fontAlgn="base"/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Hair			1	 predictor ordinal feature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Feathers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			1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Airborne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Aquatic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Predator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Toothed			1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		1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Breathes			1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Venomous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Fins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Legs			4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			1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numerical feature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</a:p>
          <a:p>
            <a:pPr fontAlgn="base"/>
            <a:r>
              <a:rPr lang="en-US" dirty="0" err="1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Catsize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0	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ordinal feature</a:t>
            </a:r>
            <a:endParaRPr lang="en-US" dirty="0" smtClean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err="1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class_type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  	 category discrete numerical feature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2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696059"/>
            <a:ext cx="908311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space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space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ubsets of object space available for Learning</a:t>
            </a: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Sample, Training sample, Statistical sample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Data-set, Table, Array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example set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160337"/>
            <a:ext cx="908311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the ZOO Dataset</a:t>
            </a: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space or population is the set of all potential feature vectors with feature values as can be 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in the ZOO object language.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or Data-set is the whole set of ZOO feature vectors.</a:t>
            </a:r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Concept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buffalo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all buffalos in real life.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916" y="0"/>
            <a:ext cx="8781691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Hypothesis (Concept,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ategory) Space</a:t>
            </a:r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Synonyms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		Intension of Concept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Schema</a:t>
            </a:r>
          </a:p>
          <a:p>
            <a:pPr lvl="1"/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		Model</a:t>
            </a:r>
          </a:p>
          <a:p>
            <a:pPr lvl="1"/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arget function	Classifier</a:t>
            </a:r>
          </a:p>
          <a:p>
            <a:pPr lvl="1"/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		Kind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</a:p>
          <a:p>
            <a:pPr lvl="1"/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Hypothesis (Category, Concept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anguage can theoretically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different from the Object language, but is typically syntax-wise consistent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latter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syntax for feature values have to be extended with suitable generalizations of the normal values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available background knowledge are embedded in the Hypothesis Language with the purpose to constrain  the learning process (Language Bias).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Hypothesis space is the space spanned by what can be expressed in the hypothesis  language.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8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12362152" y="32342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197" y="101094"/>
            <a:ext cx="90092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					Category</a:t>
            </a:r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				Definition</a:t>
            </a:r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Data-set                          Subset of the</a:t>
            </a: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Object space</a:t>
            </a: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category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consistent with</a:t>
            </a:r>
          </a:p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	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the category</a:t>
            </a:r>
          </a:p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81999" y="1160890"/>
            <a:ext cx="3873528" cy="161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78068" y="1491516"/>
            <a:ext cx="38100" cy="1862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38980" y="3729164"/>
            <a:ext cx="1807378" cy="7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8221" y="1570478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Instance-of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57673" y="3980603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Subset-of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4640" y="2012455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lement-of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81999" y="1491516"/>
            <a:ext cx="3770161" cy="196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91871" y="472236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0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443</Words>
  <Application>Microsoft Macintosh PowerPoint</Application>
  <PresentationFormat>Custom</PresentationFormat>
  <Paragraphs>278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72</cp:revision>
  <dcterms:created xsi:type="dcterms:W3CDTF">2019-01-07T11:51:34Z</dcterms:created>
  <dcterms:modified xsi:type="dcterms:W3CDTF">2019-02-27T04:54:58Z</dcterms:modified>
</cp:coreProperties>
</file>