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71" r:id="rId3"/>
    <p:sldId id="272" r:id="rId4"/>
    <p:sldId id="263" r:id="rId5"/>
    <p:sldId id="258" r:id="rId6"/>
    <p:sldId id="261" r:id="rId7"/>
    <p:sldId id="269" r:id="rId8"/>
    <p:sldId id="265" r:id="rId9"/>
    <p:sldId id="26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-112" y="-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BBD-F5FE-4AC9-A58E-ABF195D38C1D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59A-F5F9-430E-A10F-0674B06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3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2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93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8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24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1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66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6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2159000" y="404870"/>
            <a:ext cx="9247717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2159000" y="1582739"/>
            <a:ext cx="9247717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440149" y="6288510"/>
            <a:ext cx="2844800" cy="365125"/>
          </a:xfrm>
        </p:spPr>
        <p:txBody>
          <a:bodyPr/>
          <a:lstStyle>
            <a:lvl1pPr>
              <a:defRPr sz="1100"/>
            </a:lvl1pPr>
          </a:lstStyle>
          <a:p>
            <a:fld id="{10165BD3-6BC2-4965-8768-CF4D063114F6}" type="datetime1">
              <a:rPr lang="sv-SE" smtClean="0">
                <a:solidFill>
                  <a:prstClr val="white"/>
                </a:solidFill>
              </a:rPr>
              <a:pPr/>
              <a:t>27/02/19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896533" y="6301411"/>
            <a:ext cx="709151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>
                <a:solidFill>
                  <a:prstClr val="white"/>
                </a:solidFill>
              </a:rPr>
              <a:pPr/>
              <a:t>‹#›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2159000" y="6345301"/>
            <a:ext cx="38608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76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3292928" y="476672"/>
            <a:ext cx="6043432" cy="5050195"/>
          </a:xfrm>
          <a:prstGeom prst="ellipse">
            <a:avLst/>
          </a:prstGeom>
          <a:blipFill rotWithShape="1">
            <a:blip r:embed="rId14">
              <a:alphaModFix amt="10000"/>
            </a:blip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65" y="274020"/>
            <a:ext cx="1053701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2    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Characterization of </a:t>
            </a:r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Learning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2.3  Feature related issues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1" y="393290"/>
            <a:ext cx="1186753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</a:t>
            </a:r>
            <a:r>
              <a:rPr lang="sv-SE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2.4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on the</a:t>
            </a: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opic: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 for Concept Learning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06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4685" y="59418"/>
            <a:ext cx="853970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Learning task in terms of</a:t>
            </a: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Features, Feature vectors and the Object (Feature) Space</a:t>
            </a: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classical way of viewing a scenario for a learning task is to:</a:t>
            </a:r>
          </a:p>
          <a:p>
            <a:pPr marL="457200" indent="-457200">
              <a:buFontTx/>
              <a:buChar char="-"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efine an appropriate set of Features</a:t>
            </a:r>
          </a:p>
          <a:p>
            <a:pPr marL="457200" indent="-457200">
              <a:buFontTx/>
              <a:buChar char="-"/>
            </a:pP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each Data-item as a Feature vector</a:t>
            </a:r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Feature (Object) Space spanned by the Features.</a:t>
            </a:r>
          </a:p>
          <a:p>
            <a:pPr marL="457200" indent="-457200">
              <a:buFontTx/>
              <a:buChar char="-"/>
            </a:pP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Populate the Feature space with the Feature vectors (Data-items)</a:t>
            </a:r>
          </a:p>
          <a:p>
            <a:pPr marL="457200" indent="-457200">
              <a:buFontTx/>
              <a:buChar char="-"/>
            </a:pP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multi-dimensional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surfaces 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(Hyperplanes) in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that circumscribe 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of all concepts involved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sv-S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engineering of Features is crucial for the complexity of the Object Space and as a consequence also crucial for the complexity of the learning problem.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18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6" y="700146"/>
            <a:ext cx="7824884" cy="685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basic cases for Feature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ngineering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v-SE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Case1:  A reasonably well composed Set of Features is given based on domain theoretic considerations.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sv-SE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2: A huge set of possible features is available that need to be reduced to a manageable size.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sv-SE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3: </a:t>
            </a:r>
            <a:r>
              <a:rPr lang="sv-S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sv-SE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ata-items  are of non digital nature and relevant features need to be extracted from the primary form of the Data-items as a separate process.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v-SE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discuss the first and third case shortly and then focus mostly on the second case.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-13716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i="1" baseline="30000" dirty="0" smtClean="0">
              <a:solidFill>
                <a:srgbClr val="0B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21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5" y="7937"/>
            <a:ext cx="1169690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Case1:  A reasonably well composed set of </a:t>
            </a:r>
            <a:r>
              <a:rPr lang="sv-SE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sv-S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based </a:t>
            </a:r>
            <a:r>
              <a:rPr lang="sv-SE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on domain </a:t>
            </a:r>
            <a:r>
              <a:rPr lang="sv-S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 considerations.</a:t>
            </a: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ZOO dataset            The features reflected</a:t>
            </a:r>
          </a:p>
          <a:p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list	</a:t>
            </a:r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in the Buffalo example of</a:t>
            </a:r>
          </a:p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conventional taxonomy</a:t>
            </a:r>
          </a:p>
          <a:p>
            <a:endParaRPr lang="sv-S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			bilateral symmetry</a:t>
            </a:r>
            <a:endParaRPr lang="en-US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eathers			two body openings</a:t>
            </a:r>
            <a:endParaRPr lang="en-US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ggs			embryonic spinal cord</a:t>
            </a:r>
            <a:endParaRPr lang="en-US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ilk			vertebra</a:t>
            </a:r>
            <a:endParaRPr lang="en-US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irborne			jaws</a:t>
            </a:r>
            <a:endParaRPr lang="en-US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quatic			# of legs</a:t>
            </a:r>
            <a:endParaRPr lang="en-US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redator			mammary glands</a:t>
            </a:r>
            <a:endParaRPr lang="en-US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oothed			fur</a:t>
            </a:r>
            <a:endParaRPr lang="en-US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ackbone			neocortex</a:t>
            </a:r>
            <a:endParaRPr lang="en-US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reathes			# of middle ear bones</a:t>
            </a:r>
            <a:endParaRPr lang="en-US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enomous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 to live kids</a:t>
            </a:r>
            <a:endParaRPr lang="en-US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			lack of epi-pubic bones</a:t>
            </a:r>
            <a:endParaRPr lang="en-US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egs			hoofed</a:t>
            </a:r>
            <a:endParaRPr lang="en-US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ail			middle to large</a:t>
            </a:r>
            <a:endParaRPr lang="en-US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omestic			chewing</a:t>
            </a:r>
            <a:endParaRPr lang="en-US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atsize</a:t>
            </a:r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cloven or hoofed</a:t>
            </a:r>
            <a:endParaRPr lang="en-US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6866" y="1166493"/>
            <a:ext cx="54343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problem in this case is  </a:t>
            </a:r>
          </a:p>
          <a:p>
            <a:pPr marL="342900" indent="-342900">
              <a:buFontTx/>
              <a:buChar char="-"/>
            </a:pP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neither a volume problem due to a large ungraspable set of possible features </a:t>
            </a:r>
          </a:p>
          <a:p>
            <a:pPr marL="342900" indent="-342900">
              <a:buFontTx/>
              <a:buChar char="-"/>
            </a:pP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 a representation problem caused by dataitems in non-digital form.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Still a domain-based sanity check is relevant.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Terminological consistency and clear feature</a:t>
            </a:r>
          </a:p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efinitions are of key importance.</a:t>
            </a:r>
          </a:p>
        </p:txBody>
      </p:sp>
    </p:spTree>
    <p:extLst>
      <p:ext uri="{BB962C8B-B14F-4D97-AF65-F5344CB8AC3E}">
        <p14:creationId xmlns:p14="http://schemas.microsoft.com/office/powerpoint/2010/main" val="158370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411729"/>
            <a:ext cx="2680420" cy="189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ird flock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16139"/>
            <a:ext cx="2700135" cy="179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imals, Fish, Swarm, Underwa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510" y="1634062"/>
            <a:ext cx="2666500" cy="177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, Insect Drone Swarm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94" y="3423741"/>
            <a:ext cx="2686215" cy="187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8512" y="465138"/>
            <a:ext cx="116602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3: D</a:t>
            </a:r>
            <a:r>
              <a:rPr lang="sv-SE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ata-items are </a:t>
            </a:r>
            <a:r>
              <a:rPr lang="sv-S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sv-SE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non </a:t>
            </a:r>
            <a:r>
              <a:rPr lang="sv-S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nature </a:t>
            </a:r>
            <a:r>
              <a:rPr lang="sv-SE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sv-S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</a:t>
            </a:r>
            <a:r>
              <a:rPr lang="sv-S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need to be extracted </a:t>
            </a:r>
            <a:r>
              <a:rPr lang="sv-SE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data-items as </a:t>
            </a:r>
            <a:r>
              <a:rPr lang="sv-S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separate process.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26865" y="1525260"/>
            <a:ext cx="60651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can be derived in a variety of manners ranging from totally manual, via manual/automatic hybrids to totally automated.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non-digital form of representation demands it own specialized techniques in the</a:t>
            </a: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case.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2184" y="5588574"/>
            <a:ext cx="369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 image is a Data-item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8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75" y="160337"/>
            <a:ext cx="705228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2: Dimensionality or Feature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most realistic cases the amount of possibly available features which can be used to characterize data items 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verwhelmingly large.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 we want to reduce the number of considered features. </a:t>
            </a:r>
          </a:p>
          <a:p>
            <a:endParaRPr lang="sv-SE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ground for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specific feature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it may be either redundant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irrelevant,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therefore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removed without causing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goal is to obtain an adequate set</a:t>
            </a:r>
            <a:r>
              <a:rPr lang="en-US" alt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informative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relevant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non-redundant features still able to describe the available data-set.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underlying motivations for dimensionality reduction can be elaborated are as follows: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easier to interpret by human users.</a:t>
            </a:r>
          </a:p>
          <a:p>
            <a:pPr marL="342900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the 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</a:p>
          <a:p>
            <a:pPr marL="342900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 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for overfitting</a:t>
            </a:r>
            <a:r>
              <a:rPr lang="en-US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shortening the computation times for learning processes.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0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5" y="160337"/>
            <a:ext cx="718347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curse of dimensionality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v-SE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curse of dimensionality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refers to various phenomena that arise when analyzing and organizing data in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high-dimensional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spaces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(typically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hundreds or thousands of dimensions) that do not occur in low-dimensional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the three-dimensional physical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space.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was coined by Richard E.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Bellman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ptimization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theme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problematic phenomena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that when the dimensionality increases,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space increases so fast that the available data become sparse.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sparsity is problematic for any method that requires statistical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significance,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data needed to support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often grows exponentially with the dimensionality.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organizing and searching data often relies on detecting areas where objects form groups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properties; in high dimensional data, however,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objects appear to be sparse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dissimilar in many ways,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prevents common data organization strategies from being efficient.</a:t>
            </a:r>
          </a:p>
        </p:txBody>
      </p:sp>
    </p:spTree>
    <p:extLst>
      <p:ext uri="{BB962C8B-B14F-4D97-AF65-F5344CB8AC3E}">
        <p14:creationId xmlns:p14="http://schemas.microsoft.com/office/powerpoint/2010/main" val="386187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5" y="397168"/>
            <a:ext cx="745117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Over-fitting vs Under-fitting</a:t>
            </a: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Over-fitting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model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corresponds too closely or exactly to a particular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data-set,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may therefore fail to fit additional data or predict future observations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reliably. An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over-fitted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contains more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can be justified by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data-set.</a:t>
            </a:r>
          </a:p>
          <a:p>
            <a:endParaRPr lang="sv-S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Under-fitting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of features cannot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adequately capture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data-set. An under-fitted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a model where some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appear in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model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missing. Such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will tend to have poor predictive performance. </a:t>
            </a:r>
            <a:endParaRPr lang="sv-SE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4102873"/>
            <a:ext cx="5178625" cy="21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56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1937" y="312738"/>
            <a:ext cx="7149023" cy="7838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 vs Feature  extraction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v-SE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subset of relevant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from the original set. The three main criteria for selection of a feature are: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informative-ness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non-redundancy.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v-SE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 features either as simple combinations of original features or as a more complex mapping from</a:t>
            </a:r>
            <a:r>
              <a:rPr lang="x-non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set to the new set.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both cases, the learning task is supposed to be more tractable in the resulting feature space than in the original.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-13716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i="1" baseline="30000" dirty="0" smtClean="0">
              <a:solidFill>
                <a:srgbClr val="0B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26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7191</TotalTime>
  <Words>605</Words>
  <Application>Microsoft Macintosh PowerPoint</Application>
  <PresentationFormat>Custom</PresentationFormat>
  <Paragraphs>122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NPTEL</cp:lastModifiedBy>
  <cp:revision>53</cp:revision>
  <dcterms:created xsi:type="dcterms:W3CDTF">2019-01-07T11:51:34Z</dcterms:created>
  <dcterms:modified xsi:type="dcterms:W3CDTF">2019-02-27T04:54:01Z</dcterms:modified>
</cp:coreProperties>
</file>