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58" r:id="rId3"/>
    <p:sldId id="263" r:id="rId4"/>
    <p:sldId id="266" r:id="rId5"/>
    <p:sldId id="267" r:id="rId6"/>
    <p:sldId id="268" r:id="rId7"/>
    <p:sldId id="269" r:id="rId8"/>
    <p:sldId id="270" r:id="rId9"/>
    <p:sldId id="271" r:id="rId10"/>
    <p:sldId id="273" r:id="rId11"/>
    <p:sldId id="274" r:id="rId12"/>
    <p:sldId id="275" r:id="rId13"/>
    <p:sldId id="257" r:id="rId14"/>
    <p:sldId id="276" r:id="rId15"/>
    <p:sldId id="265"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140" d="100"/>
          <a:sy n="140" d="100"/>
        </p:scale>
        <p:origin x="-112" y="-2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27/02/19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5418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488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9636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3625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9284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0870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50923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1317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19571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441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2731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280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42426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8794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222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3145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27/02/19</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206717696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27/02/19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27/02/19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27/02/19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27/02/19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27/02/19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27/02/19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
        <p:nvSpPr>
          <p:cNvPr id="7" name="Oval 6"/>
          <p:cNvSpPr/>
          <p:nvPr userDrawn="1"/>
        </p:nvSpPr>
        <p:spPr>
          <a:xfrm>
            <a:off x="3100625" y="777720"/>
            <a:ext cx="5904656" cy="5055266"/>
          </a:xfrm>
          <a:prstGeom prst="ellipse">
            <a:avLst/>
          </a:prstGeom>
          <a:blipFill rotWithShape="1">
            <a:blip r:embed="rId14">
              <a:alphaModFix amt="10000"/>
            </a:blip>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8528" y="402916"/>
            <a:ext cx="11867535" cy="6001643"/>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2     </a:t>
            </a:r>
            <a:r>
              <a:rPr lang="sv-SE" sz="3200" b="1" dirty="0">
                <a:latin typeface="Times New Roman" panose="02020603050405020304" pitchFamily="18" charset="0"/>
                <a:cs typeface="Times New Roman" panose="02020603050405020304" pitchFamily="18" charset="0"/>
              </a:rPr>
              <a:t>Characterization of </a:t>
            </a:r>
            <a:endParaRPr lang="sv-SE" sz="3200" b="1" dirty="0" smtClean="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Learning </a:t>
            </a:r>
            <a:r>
              <a:rPr lang="sv-SE" sz="3200" b="1" dirty="0">
                <a:latin typeface="Times New Roman" panose="02020603050405020304" pitchFamily="18" charset="0"/>
                <a:cs typeface="Times New Roman" panose="02020603050405020304" pitchFamily="18" charset="0"/>
              </a:rPr>
              <a:t>Problems</a:t>
            </a: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2.4   </a:t>
            </a:r>
            <a:r>
              <a:rPr lang="sv-SE" sz="3200" b="1" dirty="0">
                <a:latin typeface="Times New Roman" panose="02020603050405020304" pitchFamily="18" charset="0"/>
                <a:cs typeface="Times New Roman" panose="02020603050405020304" pitchFamily="18" charset="0"/>
              </a:rPr>
              <a:t>S</a:t>
            </a:r>
            <a:r>
              <a:rPr lang="sv-SE" sz="3200" b="1" dirty="0" smtClean="0">
                <a:latin typeface="Times New Roman" panose="02020603050405020304" pitchFamily="18" charset="0"/>
                <a:cs typeface="Times New Roman" panose="02020603050405020304" pitchFamily="18" charset="0"/>
              </a:rPr>
              <a:t>cenarios for </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Concept Learning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836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307975" y="2752344"/>
            <a:ext cx="3049065" cy="2404871"/>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39301"/>
            <a:ext cx="12115800" cy="1785104"/>
          </a:xfrm>
          <a:prstGeom prst="rect">
            <a:avLst/>
          </a:prstGeom>
          <a:noFill/>
        </p:spPr>
        <p:txBody>
          <a:bodyPr wrap="square" rtlCol="0">
            <a:spAutoFit/>
          </a:bodyPr>
          <a:lstStyle/>
          <a:p>
            <a:r>
              <a:rPr lang="sv-SE" sz="4000" b="1" dirty="0" smtClean="0">
                <a:latin typeface="Times New Roman" panose="02020603050405020304" pitchFamily="18" charset="0"/>
                <a:cs typeface="Times New Roman" panose="02020603050405020304" pitchFamily="18" charset="0"/>
              </a:rPr>
              <a:t>Scenario 7 Instance-based Learning</a:t>
            </a:r>
          </a:p>
          <a:p>
            <a:endParaRPr lang="sv-SE" sz="14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off-line from </a:t>
            </a:r>
          </a:p>
          <a:p>
            <a:r>
              <a:rPr lang="sv-SE" sz="2800" b="1" dirty="0" smtClean="0">
                <a:latin typeface="Times New Roman" panose="02020603050405020304" pitchFamily="18" charset="0"/>
                <a:cs typeface="Times New Roman" panose="02020603050405020304" pitchFamily="18" charset="0"/>
              </a:rPr>
              <a:t>pre-classified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6" name="Oval 5"/>
          <p:cNvSpPr/>
          <p:nvPr/>
        </p:nvSpPr>
        <p:spPr>
          <a:xfrm>
            <a:off x="2178676" y="3347070"/>
            <a:ext cx="259651" cy="2339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323958" y="4366768"/>
            <a:ext cx="342215" cy="21695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170343" y="299298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657102" y="414449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670372" y="4075754"/>
            <a:ext cx="197930" cy="2395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1993717" y="4733017"/>
            <a:ext cx="177927" cy="13856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2711544" y="453264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1782832" y="390370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906199" y="31886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989859" y="378212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484890" y="429711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1897892" y="293995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2417848" y="311708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495029" y="391707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234005" y="3017107"/>
            <a:ext cx="232926" cy="2376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694203" y="336292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736118" y="432681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097805" y="4543869"/>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2449500" y="466458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451362" y="40160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330922" y="332633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1369824" y="3672400"/>
            <a:ext cx="251075" cy="231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1897894" y="3628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170343" y="2342140"/>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8" name="Oval 37"/>
          <p:cNvSpPr/>
          <p:nvPr/>
        </p:nvSpPr>
        <p:spPr>
          <a:xfrm>
            <a:off x="2941549" y="4180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a:off x="1047338" y="4084903"/>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sp>
        <p:nvSpPr>
          <p:cNvPr id="16" name="TextBox 15"/>
          <p:cNvSpPr txBox="1"/>
          <p:nvPr/>
        </p:nvSpPr>
        <p:spPr>
          <a:xfrm>
            <a:off x="3532251" y="1922606"/>
            <a:ext cx="5911306" cy="5024452"/>
          </a:xfrm>
          <a:prstGeom prst="rect">
            <a:avLst/>
          </a:prstGeom>
          <a:noFill/>
        </p:spPr>
        <p:txBody>
          <a:bodyPr wrap="square" rtlCol="0">
            <a:spAutoFit/>
          </a:bodyPr>
          <a:lstStyle/>
          <a:p>
            <a:r>
              <a:rPr lang="sv-SE" sz="2000" b="1" dirty="0" smtClean="0">
                <a:latin typeface="Times New Roman" panose="02020603050405020304" pitchFamily="18" charset="0"/>
                <a:cs typeface="Times New Roman" panose="02020603050405020304" pitchFamily="18" charset="0"/>
              </a:rPr>
              <a:t>Instance-based learning</a:t>
            </a:r>
            <a:endParaRPr lang="sv-SE" sz="2000" b="1" dirty="0">
              <a:latin typeface="Times New Roman" panose="02020603050405020304" pitchFamily="18" charset="0"/>
              <a:cs typeface="Times New Roman" panose="02020603050405020304" pitchFamily="18" charset="0"/>
            </a:endParaRPr>
          </a:p>
          <a:p>
            <a:endParaRPr lang="sv-SE" sz="105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6th scenario, which implies a well defined Structure and Similarity Metric for the Data-set, opens up for a new Scenario where no longer an explicit generalization (concept definition) is needed. By </a:t>
            </a:r>
            <a:r>
              <a:rPr lang="en-US" sz="2000" dirty="0" smtClean="0">
                <a:latin typeface="Times New Roman" panose="02020603050405020304" pitchFamily="18" charset="0"/>
                <a:cs typeface="Times New Roman" panose="02020603050405020304" pitchFamily="18" charset="0"/>
              </a:rPr>
              <a:t>instance-based learning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(memory-based learning) we mean learning </a:t>
            </a:r>
            <a:r>
              <a:rPr lang="en-US" sz="2000" dirty="0">
                <a:latin typeface="Times New Roman" panose="02020603050405020304" pitchFamily="18" charset="0"/>
                <a:cs typeface="Times New Roman" panose="02020603050405020304" pitchFamily="18" charset="0"/>
              </a:rPr>
              <a:t>algorithms that, instead of </a:t>
            </a:r>
            <a:r>
              <a:rPr lang="en-US" sz="2000" dirty="0" smtClean="0">
                <a:latin typeface="Times New Roman" panose="02020603050405020304" pitchFamily="18" charset="0"/>
                <a:cs typeface="Times New Roman" panose="02020603050405020304" pitchFamily="18" charset="0"/>
              </a:rPr>
              <a:t>creating  </a:t>
            </a:r>
            <a:r>
              <a:rPr lang="en-US" sz="2000" dirty="0">
                <a:latin typeface="Times New Roman" panose="02020603050405020304" pitchFamily="18" charset="0"/>
                <a:cs typeface="Times New Roman" panose="02020603050405020304" pitchFamily="18" charset="0"/>
              </a:rPr>
              <a:t>explicit </a:t>
            </a:r>
            <a:r>
              <a:rPr lang="en-US" sz="2000" dirty="0" smtClean="0">
                <a:latin typeface="Times New Roman" panose="02020603050405020304" pitchFamily="18" charset="0"/>
                <a:cs typeface="Times New Roman" panose="02020603050405020304" pitchFamily="18" charset="0"/>
              </a:rPr>
              <a:t>generalizations, compare </a:t>
            </a:r>
            <a:r>
              <a:rPr lang="en-US" sz="2000" dirty="0">
                <a:latin typeface="Times New Roman" panose="02020603050405020304" pitchFamily="18" charset="0"/>
                <a:cs typeface="Times New Roman" panose="02020603050405020304" pitchFamily="18" charset="0"/>
              </a:rPr>
              <a:t>new problem instances with instances </a:t>
            </a:r>
            <a:r>
              <a:rPr lang="en-US" sz="2000" dirty="0" smtClean="0">
                <a:latin typeface="Times New Roman" panose="02020603050405020304" pitchFamily="18" charset="0"/>
                <a:cs typeface="Times New Roman" panose="02020603050405020304" pitchFamily="18" charset="0"/>
              </a:rPr>
              <a:t>which have already  </a:t>
            </a:r>
            <a:r>
              <a:rPr lang="en-US" sz="2000" dirty="0">
                <a:latin typeface="Times New Roman" panose="02020603050405020304" pitchFamily="18" charset="0"/>
                <a:cs typeface="Times New Roman" panose="02020603050405020304" pitchFamily="18" charset="0"/>
              </a:rPr>
              <a:t>been stored in memory. </a:t>
            </a:r>
          </a:p>
          <a:p>
            <a:endParaRPr lang="en-US" sz="1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advantage that instance-based learning has over other methods of machine learning is its ability to </a:t>
            </a:r>
            <a:r>
              <a:rPr lang="en-US" sz="2000" dirty="0" smtClean="0">
                <a:latin typeface="Times New Roman" panose="02020603050405020304" pitchFamily="18" charset="0"/>
                <a:cs typeface="Times New Roman" panose="02020603050405020304" pitchFamily="18" charset="0"/>
              </a:rPr>
              <a:t>more easily adapt </a:t>
            </a:r>
            <a:r>
              <a:rPr lang="en-US" sz="2000" dirty="0">
                <a:latin typeface="Times New Roman" panose="02020603050405020304" pitchFamily="18" charset="0"/>
                <a:cs typeface="Times New Roman" panose="02020603050405020304" pitchFamily="18" charset="0"/>
              </a:rPr>
              <a:t>its model to previously unseen data. Instance-based learners may simply store a new instance or </a:t>
            </a:r>
            <a:r>
              <a:rPr lang="en-US" sz="2000" dirty="0" smtClean="0">
                <a:latin typeface="Times New Roman" panose="02020603050405020304" pitchFamily="18" charset="0"/>
                <a:cs typeface="Times New Roman" panose="02020603050405020304" pitchFamily="18" charset="0"/>
              </a:rPr>
              <a:t>may also throw old instances </a:t>
            </a:r>
            <a:r>
              <a:rPr lang="en-US" sz="2000" dirty="0">
                <a:latin typeface="Times New Roman" panose="02020603050405020304" pitchFamily="18" charset="0"/>
                <a:cs typeface="Times New Roman" panose="02020603050405020304" pitchFamily="18" charset="0"/>
              </a:rPr>
              <a:t>away. </a:t>
            </a:r>
          </a:p>
        </p:txBody>
      </p:sp>
      <p:sp>
        <p:nvSpPr>
          <p:cNvPr id="50" name="Oval 49"/>
          <p:cNvSpPr/>
          <p:nvPr/>
        </p:nvSpPr>
        <p:spPr>
          <a:xfrm>
            <a:off x="1401281" y="4606764"/>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sp>
        <p:nvSpPr>
          <p:cNvPr id="51" name="Oval 50"/>
          <p:cNvSpPr/>
          <p:nvPr/>
        </p:nvSpPr>
        <p:spPr>
          <a:xfrm>
            <a:off x="873780" y="3513317"/>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P</a:t>
            </a:r>
            <a:endParaRPr lang="en-US" sz="3600" b="1" dirty="0"/>
          </a:p>
        </p:txBody>
      </p:sp>
      <p:sp>
        <p:nvSpPr>
          <p:cNvPr id="52" name="Oval 51"/>
          <p:cNvSpPr/>
          <p:nvPr/>
        </p:nvSpPr>
        <p:spPr>
          <a:xfrm>
            <a:off x="1817228" y="4339782"/>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sp>
        <p:nvSpPr>
          <p:cNvPr id="53" name="Oval 52"/>
          <p:cNvSpPr/>
          <p:nvPr/>
        </p:nvSpPr>
        <p:spPr>
          <a:xfrm>
            <a:off x="2669767" y="3301456"/>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P</a:t>
            </a:r>
            <a:endParaRPr lang="en-US" sz="3600" b="1" dirty="0"/>
          </a:p>
        </p:txBody>
      </p:sp>
      <p:sp>
        <p:nvSpPr>
          <p:cNvPr id="54" name="Oval 53"/>
          <p:cNvSpPr/>
          <p:nvPr/>
        </p:nvSpPr>
        <p:spPr>
          <a:xfrm>
            <a:off x="2368834" y="377650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P</a:t>
            </a:r>
            <a:endParaRPr lang="en-US" sz="3600" b="1" dirty="0"/>
          </a:p>
        </p:txBody>
      </p:sp>
      <p:sp>
        <p:nvSpPr>
          <p:cNvPr id="55" name="Oval 54"/>
          <p:cNvSpPr/>
          <p:nvPr/>
        </p:nvSpPr>
        <p:spPr>
          <a:xfrm>
            <a:off x="1653194" y="316088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cxnSp>
        <p:nvCxnSpPr>
          <p:cNvPr id="17" name="Straight Connector 16"/>
          <p:cNvCxnSpPr>
            <a:endCxn id="42" idx="2"/>
          </p:cNvCxnSpPr>
          <p:nvPr/>
        </p:nvCxnSpPr>
        <p:spPr>
          <a:xfrm>
            <a:off x="562206" y="3982320"/>
            <a:ext cx="485132" cy="27141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723830" y="4601530"/>
            <a:ext cx="76181" cy="8601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54" idx="2"/>
          </p:cNvCxnSpPr>
          <p:nvPr/>
        </p:nvCxnSpPr>
        <p:spPr>
          <a:xfrm>
            <a:off x="1918841" y="3437749"/>
            <a:ext cx="449993" cy="50758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3" idx="1"/>
          </p:cNvCxnSpPr>
          <p:nvPr/>
        </p:nvCxnSpPr>
        <p:spPr>
          <a:xfrm>
            <a:off x="1021692" y="3326330"/>
            <a:ext cx="384901" cy="37994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7" idx="1"/>
          </p:cNvCxnSpPr>
          <p:nvPr/>
        </p:nvCxnSpPr>
        <p:spPr>
          <a:xfrm>
            <a:off x="1877945" y="4026059"/>
            <a:ext cx="496129" cy="37248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7741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307975" y="3065768"/>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Oval 37"/>
          <p:cNvSpPr/>
          <p:nvPr/>
        </p:nvSpPr>
        <p:spPr>
          <a:xfrm>
            <a:off x="685536" y="3062713"/>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77099" y="167993"/>
            <a:ext cx="6213560" cy="2000548"/>
          </a:xfrm>
          <a:prstGeom prst="rect">
            <a:avLst/>
          </a:prstGeom>
          <a:noFill/>
        </p:spPr>
        <p:txBody>
          <a:bodyPr wrap="none" rtlCol="0">
            <a:spAutoFit/>
          </a:bodyPr>
          <a:lstStyle/>
          <a:p>
            <a:r>
              <a:rPr lang="sv-SE" sz="4000" b="1" dirty="0" smtClean="0">
                <a:latin typeface="Times New Roman" panose="02020603050405020304" pitchFamily="18" charset="0"/>
                <a:cs typeface="Times New Roman" panose="02020603050405020304" pitchFamily="18" charset="0"/>
              </a:rPr>
              <a:t>Scenario 8 On-line learning</a:t>
            </a: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on-line from </a:t>
            </a:r>
          </a:p>
          <a:p>
            <a:r>
              <a:rPr lang="sv-SE" sz="2800" b="1" dirty="0" smtClean="0">
                <a:latin typeface="Times New Roman" panose="02020603050405020304" pitchFamily="18" charset="0"/>
                <a:cs typeface="Times New Roman" panose="02020603050405020304" pitchFamily="18" charset="0"/>
              </a:rPr>
              <a:t>pre-classified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24" name="Oval 23"/>
          <p:cNvSpPr/>
          <p:nvPr/>
        </p:nvSpPr>
        <p:spPr>
          <a:xfrm>
            <a:off x="410907" y="386104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507082" y="35754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p:cNvSpPr/>
          <p:nvPr/>
        </p:nvSpPr>
        <p:spPr>
          <a:xfrm>
            <a:off x="871804" y="39120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p:cNvSpPr/>
          <p:nvPr/>
        </p:nvSpPr>
        <p:spPr>
          <a:xfrm>
            <a:off x="555235" y="428412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871804" y="35754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1553551" y="2637548"/>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1661568" y="5506409"/>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1661568" y="5596857"/>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191148" y="4871549"/>
            <a:ext cx="5454" cy="58764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1076532" y="3052997"/>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970362" y="3904667"/>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a:off x="1968815" y="37743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1389126" y="390738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Oval 43"/>
          <p:cNvSpPr/>
          <p:nvPr/>
        </p:nvSpPr>
        <p:spPr>
          <a:xfrm>
            <a:off x="1457131" y="432187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p:cNvSpPr/>
          <p:nvPr/>
        </p:nvSpPr>
        <p:spPr>
          <a:xfrm>
            <a:off x="1382158" y="35754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 name="Oval 45"/>
          <p:cNvSpPr/>
          <p:nvPr/>
        </p:nvSpPr>
        <p:spPr>
          <a:xfrm>
            <a:off x="1634278" y="3070070"/>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 name="Oval 46"/>
          <p:cNvSpPr/>
          <p:nvPr/>
        </p:nvSpPr>
        <p:spPr>
          <a:xfrm>
            <a:off x="2315692" y="3042391"/>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Oval 47"/>
          <p:cNvSpPr/>
          <p:nvPr/>
        </p:nvSpPr>
        <p:spPr>
          <a:xfrm>
            <a:off x="3146143" y="3038226"/>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Oval 49"/>
          <p:cNvSpPr/>
          <p:nvPr/>
        </p:nvSpPr>
        <p:spPr>
          <a:xfrm>
            <a:off x="1924300" y="3684085"/>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Oval 58"/>
          <p:cNvSpPr/>
          <p:nvPr/>
        </p:nvSpPr>
        <p:spPr>
          <a:xfrm>
            <a:off x="4657739" y="361093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Oval 59"/>
          <p:cNvSpPr/>
          <p:nvPr/>
        </p:nvSpPr>
        <p:spPr>
          <a:xfrm>
            <a:off x="2614912" y="3671711"/>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1" name="Oval 60"/>
          <p:cNvSpPr/>
          <p:nvPr/>
        </p:nvSpPr>
        <p:spPr>
          <a:xfrm>
            <a:off x="4776138" y="406188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 name="Oval 61"/>
          <p:cNvSpPr/>
          <p:nvPr/>
        </p:nvSpPr>
        <p:spPr>
          <a:xfrm>
            <a:off x="3797733" y="369686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Oval 62"/>
          <p:cNvSpPr/>
          <p:nvPr/>
        </p:nvSpPr>
        <p:spPr>
          <a:xfrm>
            <a:off x="2711988" y="4038400"/>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Oval 63"/>
          <p:cNvSpPr/>
          <p:nvPr/>
        </p:nvSpPr>
        <p:spPr>
          <a:xfrm>
            <a:off x="2801484" y="3352080"/>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Oval 64"/>
          <p:cNvSpPr/>
          <p:nvPr/>
        </p:nvSpPr>
        <p:spPr>
          <a:xfrm>
            <a:off x="2120470" y="4275531"/>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65"/>
          <p:cNvSpPr/>
          <p:nvPr/>
        </p:nvSpPr>
        <p:spPr>
          <a:xfrm>
            <a:off x="2191148" y="3348882"/>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Oval 66"/>
          <p:cNvSpPr/>
          <p:nvPr/>
        </p:nvSpPr>
        <p:spPr>
          <a:xfrm>
            <a:off x="4142708" y="3456838"/>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Oval 67"/>
          <p:cNvSpPr/>
          <p:nvPr/>
        </p:nvSpPr>
        <p:spPr>
          <a:xfrm>
            <a:off x="3788963" y="4284121"/>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9" name="Oval 68"/>
          <p:cNvSpPr/>
          <p:nvPr/>
        </p:nvSpPr>
        <p:spPr>
          <a:xfrm>
            <a:off x="2950561" y="4421835"/>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0" name="Oval 69"/>
          <p:cNvSpPr/>
          <p:nvPr/>
        </p:nvSpPr>
        <p:spPr>
          <a:xfrm>
            <a:off x="1990400" y="396345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3638328" y="3310534"/>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 name="Oval 71"/>
          <p:cNvSpPr/>
          <p:nvPr/>
        </p:nvSpPr>
        <p:spPr>
          <a:xfrm>
            <a:off x="4458990" y="4210969"/>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4" name="Straight Arrow Connector 73"/>
          <p:cNvCxnSpPr/>
          <p:nvPr/>
        </p:nvCxnSpPr>
        <p:spPr>
          <a:xfrm flipH="1" flipV="1">
            <a:off x="762037" y="4879735"/>
            <a:ext cx="3895702" cy="12852"/>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419880" y="2176196"/>
            <a:ext cx="3911176" cy="4093428"/>
          </a:xfrm>
          <a:prstGeom prst="rect">
            <a:avLst/>
          </a:prstGeom>
          <a:noFill/>
        </p:spPr>
        <p:txBody>
          <a:bodyPr wrap="square" rtlCol="0">
            <a:spAutoFit/>
          </a:bodyPr>
          <a:lstStyle/>
          <a:p>
            <a:r>
              <a:rPr lang="sv-SE" sz="2000" b="1" dirty="0" smtClean="0">
                <a:latin typeface="Times New Roman" panose="02020603050405020304" pitchFamily="18" charset="0"/>
                <a:cs typeface="Times New Roman" panose="02020603050405020304" pitchFamily="18" charset="0"/>
              </a:rPr>
              <a:t>On-line learning</a:t>
            </a:r>
          </a:p>
          <a:p>
            <a:endParaRPr lang="sv-SE"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Online learning is a learning scenario where data is processed in-real time in an incremental fashion. Input data items are incrementally, gradually  and continuously used to inductively extend the existing model.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Results </a:t>
            </a:r>
            <a:r>
              <a:rPr lang="en-US" sz="2000" dirty="0">
                <a:latin typeface="Times New Roman" panose="02020603050405020304" pitchFamily="18" charset="0"/>
                <a:cs typeface="Times New Roman" panose="02020603050405020304" pitchFamily="18" charset="0"/>
              </a:rPr>
              <a:t>of earlier learning are typically  maintained as still being valid. </a:t>
            </a:r>
            <a:endParaRPr lang="en-US" sz="1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855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77099" y="167993"/>
            <a:ext cx="10873361" cy="1877437"/>
          </a:xfrm>
          <a:prstGeom prst="rect">
            <a:avLst/>
          </a:prstGeom>
          <a:noFill/>
        </p:spPr>
        <p:txBody>
          <a:bodyPr wrap="none" rtlCol="0">
            <a:spAutoFit/>
          </a:bodyPr>
          <a:lstStyle/>
          <a:p>
            <a:r>
              <a:rPr lang="sv-SE" sz="4000" b="1" dirty="0" smtClean="0">
                <a:latin typeface="Times New Roman" panose="02020603050405020304" pitchFamily="18" charset="0"/>
                <a:cs typeface="Times New Roman" panose="02020603050405020304" pitchFamily="18" charset="0"/>
              </a:rPr>
              <a:t>Scenario </a:t>
            </a:r>
            <a:r>
              <a:rPr lang="sv-SE" sz="4000" b="1" dirty="0">
                <a:latin typeface="Times New Roman" panose="02020603050405020304" pitchFamily="18" charset="0"/>
                <a:cs typeface="Times New Roman" panose="02020603050405020304" pitchFamily="18" charset="0"/>
              </a:rPr>
              <a:t>9</a:t>
            </a:r>
            <a:r>
              <a:rPr lang="sv-SE" sz="4000" b="1" dirty="0" smtClean="0">
                <a:latin typeface="Times New Roman" panose="02020603050405020304" pitchFamily="18" charset="0"/>
                <a:cs typeface="Times New Roman" panose="02020603050405020304" pitchFamily="18" charset="0"/>
              </a:rPr>
              <a:t> </a:t>
            </a:r>
            <a:r>
              <a:rPr lang="sv-SE" sz="2800" b="1" dirty="0">
                <a:latin typeface="Times New Roman" panose="02020603050405020304" pitchFamily="18" charset="0"/>
                <a:cs typeface="Times New Roman" panose="02020603050405020304" pitchFamily="18" charset="0"/>
              </a:rPr>
              <a:t>Throwing away data-items that has become irrelevant</a:t>
            </a:r>
          </a:p>
          <a:p>
            <a:endParaRPr lang="sv-SE" sz="20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Learning a single concept </a:t>
            </a:r>
            <a:r>
              <a:rPr lang="sv-SE" sz="3200" b="1" dirty="0" smtClean="0">
                <a:latin typeface="Times New Roman" panose="02020603050405020304" pitchFamily="18" charset="0"/>
                <a:cs typeface="Times New Roman" panose="02020603050405020304" pitchFamily="18" charset="0"/>
              </a:rPr>
              <a:t>on-line</a:t>
            </a:r>
            <a:r>
              <a:rPr lang="sv-SE" sz="2400" b="1" dirty="0" smtClean="0">
                <a:latin typeface="Times New Roman" panose="02020603050405020304" pitchFamily="18" charset="0"/>
                <a:cs typeface="Times New Roman" panose="02020603050405020304" pitchFamily="18" charset="0"/>
              </a:rPr>
              <a:t> from </a:t>
            </a:r>
          </a:p>
          <a:p>
            <a:r>
              <a:rPr lang="sv-SE" sz="2400" b="1" dirty="0" smtClean="0">
                <a:latin typeface="Times New Roman" panose="02020603050405020304" pitchFamily="18" charset="0"/>
                <a:cs typeface="Times New Roman" panose="02020603050405020304" pitchFamily="18" charset="0"/>
              </a:rPr>
              <a:t>pre-classified positive examples</a:t>
            </a:r>
            <a:endParaRPr lang="en-US" sz="2400" b="1"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5204068" y="1967380"/>
            <a:ext cx="4361352" cy="4401205"/>
          </a:xfrm>
          <a:prstGeom prst="rect">
            <a:avLst/>
          </a:prstGeom>
          <a:noFill/>
        </p:spPr>
        <p:txBody>
          <a:bodyPr wrap="square" rtlCol="0">
            <a:spAutoFit/>
          </a:bodyPr>
          <a:lstStyle/>
          <a:p>
            <a:r>
              <a:rPr lang="sv-SE" sz="2000" dirty="0" smtClean="0">
                <a:latin typeface="Times New Roman" panose="02020603050405020304" pitchFamily="18" charset="0"/>
                <a:cs typeface="Times New Roman" panose="02020603050405020304" pitchFamily="18" charset="0"/>
              </a:rPr>
              <a:t>In the case of On-line learning normally all data-items that has been encountered and analyzed will be kept resulting in</a:t>
            </a:r>
          </a:p>
          <a:p>
            <a:r>
              <a:rPr lang="sv-SE" sz="2000" dirty="0" smtClean="0">
                <a:latin typeface="Times New Roman" panose="02020603050405020304" pitchFamily="18" charset="0"/>
                <a:cs typeface="Times New Roman" panose="02020603050405020304" pitchFamily="18" charset="0"/>
              </a:rPr>
              <a:t>a monotonically growing Data-set.</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However there many reasons why ´older´ data items may become irrelevant. This means of course that also the Concept definitions may have to be revised due to the´retractions´. </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Machine Learning Algorithms that handle the On-line case must also be able to handle this kind of situation.</a:t>
            </a:r>
          </a:p>
        </p:txBody>
      </p:sp>
      <p:sp>
        <p:nvSpPr>
          <p:cNvPr id="51" name="Oval 50"/>
          <p:cNvSpPr/>
          <p:nvPr/>
        </p:nvSpPr>
        <p:spPr>
          <a:xfrm>
            <a:off x="307975" y="3065768"/>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Oval 51"/>
          <p:cNvSpPr/>
          <p:nvPr/>
        </p:nvSpPr>
        <p:spPr>
          <a:xfrm>
            <a:off x="685536" y="3062713"/>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Oval 52"/>
          <p:cNvSpPr/>
          <p:nvPr/>
        </p:nvSpPr>
        <p:spPr>
          <a:xfrm>
            <a:off x="410907" y="386104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Oval 53"/>
          <p:cNvSpPr/>
          <p:nvPr/>
        </p:nvSpPr>
        <p:spPr>
          <a:xfrm>
            <a:off x="507082" y="35754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Oval 54"/>
          <p:cNvSpPr/>
          <p:nvPr/>
        </p:nvSpPr>
        <p:spPr>
          <a:xfrm>
            <a:off x="871804" y="39120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Oval 55"/>
          <p:cNvSpPr/>
          <p:nvPr/>
        </p:nvSpPr>
        <p:spPr>
          <a:xfrm>
            <a:off x="555235" y="428412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7" name="Oval 56"/>
          <p:cNvSpPr/>
          <p:nvPr/>
        </p:nvSpPr>
        <p:spPr>
          <a:xfrm>
            <a:off x="871804" y="35754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TextBox 57"/>
          <p:cNvSpPr txBox="1"/>
          <p:nvPr/>
        </p:nvSpPr>
        <p:spPr>
          <a:xfrm>
            <a:off x="2684787" y="2511402"/>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73" name="Rectangle 72"/>
          <p:cNvSpPr/>
          <p:nvPr/>
        </p:nvSpPr>
        <p:spPr>
          <a:xfrm>
            <a:off x="2228212" y="5459192"/>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75" name="TextBox 74"/>
          <p:cNvSpPr txBox="1"/>
          <p:nvPr/>
        </p:nvSpPr>
        <p:spPr>
          <a:xfrm>
            <a:off x="2216213" y="5531874"/>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a:off x="2923604" y="4862703"/>
            <a:ext cx="5454" cy="58764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1076532" y="3052997"/>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9" name="Oval 78"/>
          <p:cNvSpPr/>
          <p:nvPr/>
        </p:nvSpPr>
        <p:spPr>
          <a:xfrm>
            <a:off x="1970362" y="3904667"/>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0" name="Oval 79"/>
          <p:cNvSpPr/>
          <p:nvPr/>
        </p:nvSpPr>
        <p:spPr>
          <a:xfrm>
            <a:off x="1968815" y="37743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 name="Oval 80"/>
          <p:cNvSpPr/>
          <p:nvPr/>
        </p:nvSpPr>
        <p:spPr>
          <a:xfrm>
            <a:off x="1389126" y="390738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2" name="Oval 81"/>
          <p:cNvSpPr/>
          <p:nvPr/>
        </p:nvSpPr>
        <p:spPr>
          <a:xfrm>
            <a:off x="1457131" y="432187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3" name="Oval 82"/>
          <p:cNvSpPr/>
          <p:nvPr/>
        </p:nvSpPr>
        <p:spPr>
          <a:xfrm>
            <a:off x="1382158" y="35754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4" name="Oval 83"/>
          <p:cNvSpPr/>
          <p:nvPr/>
        </p:nvSpPr>
        <p:spPr>
          <a:xfrm>
            <a:off x="1634278" y="3070070"/>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 name="Oval 84"/>
          <p:cNvSpPr/>
          <p:nvPr/>
        </p:nvSpPr>
        <p:spPr>
          <a:xfrm>
            <a:off x="2315692" y="3042391"/>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6" name="Oval 85"/>
          <p:cNvSpPr/>
          <p:nvPr/>
        </p:nvSpPr>
        <p:spPr>
          <a:xfrm>
            <a:off x="3146143" y="3038226"/>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8" name="Oval 87"/>
          <p:cNvSpPr/>
          <p:nvPr/>
        </p:nvSpPr>
        <p:spPr>
          <a:xfrm>
            <a:off x="1924300" y="3684085"/>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9" name="Oval 88"/>
          <p:cNvSpPr/>
          <p:nvPr/>
        </p:nvSpPr>
        <p:spPr>
          <a:xfrm>
            <a:off x="4657739" y="361093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0" name="Oval 89"/>
          <p:cNvSpPr/>
          <p:nvPr/>
        </p:nvSpPr>
        <p:spPr>
          <a:xfrm>
            <a:off x="4260448" y="353474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1" name="Oval 90"/>
          <p:cNvSpPr/>
          <p:nvPr/>
        </p:nvSpPr>
        <p:spPr>
          <a:xfrm>
            <a:off x="4776138" y="406188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2" name="Oval 91"/>
          <p:cNvSpPr/>
          <p:nvPr/>
        </p:nvSpPr>
        <p:spPr>
          <a:xfrm>
            <a:off x="3797733" y="3696863"/>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3" name="Oval 92"/>
          <p:cNvSpPr/>
          <p:nvPr/>
        </p:nvSpPr>
        <p:spPr>
          <a:xfrm>
            <a:off x="2711988" y="4038400"/>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4" name="Oval 93"/>
          <p:cNvSpPr/>
          <p:nvPr/>
        </p:nvSpPr>
        <p:spPr>
          <a:xfrm>
            <a:off x="2801484" y="3352080"/>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5" name="Oval 94"/>
          <p:cNvSpPr/>
          <p:nvPr/>
        </p:nvSpPr>
        <p:spPr>
          <a:xfrm>
            <a:off x="2120470" y="4275531"/>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6" name="Oval 95"/>
          <p:cNvSpPr/>
          <p:nvPr/>
        </p:nvSpPr>
        <p:spPr>
          <a:xfrm>
            <a:off x="2191148" y="3348882"/>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7" name="Oval 96"/>
          <p:cNvSpPr/>
          <p:nvPr/>
        </p:nvSpPr>
        <p:spPr>
          <a:xfrm>
            <a:off x="2754751" y="3649226"/>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8" name="Oval 97"/>
          <p:cNvSpPr/>
          <p:nvPr/>
        </p:nvSpPr>
        <p:spPr>
          <a:xfrm>
            <a:off x="3788963" y="4284121"/>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9" name="Oval 98"/>
          <p:cNvSpPr/>
          <p:nvPr/>
        </p:nvSpPr>
        <p:spPr>
          <a:xfrm>
            <a:off x="2950561" y="4421835"/>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0" name="Oval 99"/>
          <p:cNvSpPr/>
          <p:nvPr/>
        </p:nvSpPr>
        <p:spPr>
          <a:xfrm>
            <a:off x="1823483" y="3940467"/>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1" name="Oval 100"/>
          <p:cNvSpPr/>
          <p:nvPr/>
        </p:nvSpPr>
        <p:spPr>
          <a:xfrm>
            <a:off x="3638328" y="3310534"/>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2" name="Oval 101"/>
          <p:cNvSpPr/>
          <p:nvPr/>
        </p:nvSpPr>
        <p:spPr>
          <a:xfrm>
            <a:off x="4458990" y="4210969"/>
            <a:ext cx="112519"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03" name="Straight Arrow Connector 102"/>
          <p:cNvCxnSpPr/>
          <p:nvPr/>
        </p:nvCxnSpPr>
        <p:spPr>
          <a:xfrm flipH="1">
            <a:off x="784087" y="4875730"/>
            <a:ext cx="3787422" cy="22252"/>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flipV="1">
            <a:off x="202664" y="3203965"/>
            <a:ext cx="1600199" cy="1398247"/>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58376" y="3188964"/>
            <a:ext cx="1407116" cy="1398246"/>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220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344794" y="2855718"/>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420" y="92688"/>
            <a:ext cx="6492418" cy="2000548"/>
          </a:xfrm>
          <a:prstGeom prst="rect">
            <a:avLst/>
          </a:prstGeom>
          <a:noFill/>
        </p:spPr>
        <p:txBody>
          <a:bodyPr wrap="none" rtlCol="0">
            <a:spAutoFit/>
          </a:bodyPr>
          <a:lstStyle/>
          <a:p>
            <a:r>
              <a:rPr lang="sv-SE" sz="4000" b="1" dirty="0" smtClean="0">
                <a:latin typeface="Times New Roman" panose="02020603050405020304" pitchFamily="18" charset="0"/>
                <a:cs typeface="Times New Roman" panose="02020603050405020304" pitchFamily="18" charset="0"/>
              </a:rPr>
              <a:t>Scenario 10</a:t>
            </a: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multiple concepts off-line from </a:t>
            </a:r>
          </a:p>
          <a:p>
            <a:r>
              <a:rPr lang="sv-SE" sz="2800" b="1" dirty="0" smtClean="0">
                <a:latin typeface="Times New Roman" panose="02020603050405020304" pitchFamily="18" charset="0"/>
                <a:cs typeface="Times New Roman" panose="02020603050405020304" pitchFamily="18" charset="0"/>
              </a:rPr>
              <a:t>Pre-classified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3" name="Oval 2"/>
          <p:cNvSpPr/>
          <p:nvPr/>
        </p:nvSpPr>
        <p:spPr>
          <a:xfrm>
            <a:off x="1630383" y="340503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Oval 5"/>
          <p:cNvSpPr/>
          <p:nvPr/>
        </p:nvSpPr>
        <p:spPr>
          <a:xfrm>
            <a:off x="1699725" y="357572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1831551" y="380726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1552659" y="315868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173183" y="408386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1580091" y="383371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1708107" y="410999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282149" y="428328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1298913" y="3843069"/>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1454361" y="407407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1932135" y="348515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Oval 16"/>
          <p:cNvSpPr/>
          <p:nvPr/>
        </p:nvSpPr>
        <p:spPr>
          <a:xfrm>
            <a:off x="1796499" y="3267219"/>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000971" y="423648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1351491" y="306082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665691" y="340285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818091" y="355525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792183" y="314072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514815" y="360293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740367" y="381738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591015" y="395541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818091" y="412000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967443" y="395541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095459" y="371984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959823" y="333884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p:cNvSpPr/>
          <p:nvPr/>
        </p:nvSpPr>
        <p:spPr>
          <a:xfrm>
            <a:off x="1186899" y="3472959"/>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p:cNvSpPr/>
          <p:nvPr/>
        </p:nvSpPr>
        <p:spPr>
          <a:xfrm>
            <a:off x="1084791" y="313310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1328631" y="326569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1413975" y="356744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1590370" y="2427498"/>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1698387" y="5296359"/>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1811158" y="5409025"/>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1648095" y="4497993"/>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2758393" y="2873223"/>
            <a:ext cx="1908238" cy="1683908"/>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5" name="Oval 44"/>
          <p:cNvSpPr/>
          <p:nvPr/>
        </p:nvSpPr>
        <p:spPr>
          <a:xfrm>
            <a:off x="4043982" y="342254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6" name="Oval 45"/>
          <p:cNvSpPr/>
          <p:nvPr/>
        </p:nvSpPr>
        <p:spPr>
          <a:xfrm>
            <a:off x="4113324" y="359322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7" name="Oval 46"/>
          <p:cNvSpPr/>
          <p:nvPr/>
        </p:nvSpPr>
        <p:spPr>
          <a:xfrm>
            <a:off x="4245150" y="3824765"/>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8" name="Oval 47"/>
          <p:cNvSpPr/>
          <p:nvPr/>
        </p:nvSpPr>
        <p:spPr>
          <a:xfrm>
            <a:off x="3966258" y="317619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9" name="Oval 48"/>
          <p:cNvSpPr/>
          <p:nvPr/>
        </p:nvSpPr>
        <p:spPr>
          <a:xfrm>
            <a:off x="3586782" y="410136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0" name="Oval 49"/>
          <p:cNvSpPr/>
          <p:nvPr/>
        </p:nvSpPr>
        <p:spPr>
          <a:xfrm>
            <a:off x="3993690" y="385121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1" name="Oval 50"/>
          <p:cNvSpPr/>
          <p:nvPr/>
        </p:nvSpPr>
        <p:spPr>
          <a:xfrm>
            <a:off x="4121706" y="412749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2" name="Oval 51"/>
          <p:cNvSpPr/>
          <p:nvPr/>
        </p:nvSpPr>
        <p:spPr>
          <a:xfrm>
            <a:off x="3695748" y="430078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3" name="Oval 52"/>
          <p:cNvSpPr/>
          <p:nvPr/>
        </p:nvSpPr>
        <p:spPr>
          <a:xfrm>
            <a:off x="3712512" y="386057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4" name="Oval 53"/>
          <p:cNvSpPr/>
          <p:nvPr/>
        </p:nvSpPr>
        <p:spPr>
          <a:xfrm>
            <a:off x="3867960" y="409157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5" name="Oval 54"/>
          <p:cNvSpPr/>
          <p:nvPr/>
        </p:nvSpPr>
        <p:spPr>
          <a:xfrm>
            <a:off x="4345734" y="350265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6" name="Oval 55"/>
          <p:cNvSpPr/>
          <p:nvPr/>
        </p:nvSpPr>
        <p:spPr>
          <a:xfrm>
            <a:off x="4210098" y="328472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7" name="Oval 56"/>
          <p:cNvSpPr/>
          <p:nvPr/>
        </p:nvSpPr>
        <p:spPr>
          <a:xfrm>
            <a:off x="3414570" y="425398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8" name="Oval 57"/>
          <p:cNvSpPr/>
          <p:nvPr/>
        </p:nvSpPr>
        <p:spPr>
          <a:xfrm>
            <a:off x="3765090" y="307832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9" name="Oval 58"/>
          <p:cNvSpPr/>
          <p:nvPr/>
        </p:nvSpPr>
        <p:spPr>
          <a:xfrm>
            <a:off x="3079290" y="342036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0" name="Oval 59"/>
          <p:cNvSpPr/>
          <p:nvPr/>
        </p:nvSpPr>
        <p:spPr>
          <a:xfrm>
            <a:off x="3231690" y="357276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1" name="Oval 60"/>
          <p:cNvSpPr/>
          <p:nvPr/>
        </p:nvSpPr>
        <p:spPr>
          <a:xfrm>
            <a:off x="3205782" y="315823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2" name="Oval 61"/>
          <p:cNvSpPr/>
          <p:nvPr/>
        </p:nvSpPr>
        <p:spPr>
          <a:xfrm>
            <a:off x="2928414" y="362043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3" name="Oval 62"/>
          <p:cNvSpPr/>
          <p:nvPr/>
        </p:nvSpPr>
        <p:spPr>
          <a:xfrm>
            <a:off x="3153966" y="383488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4" name="Oval 63"/>
          <p:cNvSpPr/>
          <p:nvPr/>
        </p:nvSpPr>
        <p:spPr>
          <a:xfrm>
            <a:off x="3004614" y="397291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5" name="Oval 64"/>
          <p:cNvSpPr/>
          <p:nvPr/>
        </p:nvSpPr>
        <p:spPr>
          <a:xfrm>
            <a:off x="3231690" y="413750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6" name="Oval 65"/>
          <p:cNvSpPr/>
          <p:nvPr/>
        </p:nvSpPr>
        <p:spPr>
          <a:xfrm>
            <a:off x="3381042" y="397291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7" name="Oval 66"/>
          <p:cNvSpPr/>
          <p:nvPr/>
        </p:nvSpPr>
        <p:spPr>
          <a:xfrm>
            <a:off x="3509058" y="373735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8" name="Oval 67"/>
          <p:cNvSpPr/>
          <p:nvPr/>
        </p:nvSpPr>
        <p:spPr>
          <a:xfrm>
            <a:off x="3373422" y="335635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9" name="Oval 68"/>
          <p:cNvSpPr/>
          <p:nvPr/>
        </p:nvSpPr>
        <p:spPr>
          <a:xfrm>
            <a:off x="3600498" y="349046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0" name="Oval 69"/>
          <p:cNvSpPr/>
          <p:nvPr/>
        </p:nvSpPr>
        <p:spPr>
          <a:xfrm>
            <a:off x="3498390" y="315061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1" name="Oval 70"/>
          <p:cNvSpPr/>
          <p:nvPr/>
        </p:nvSpPr>
        <p:spPr>
          <a:xfrm>
            <a:off x="3742230" y="328320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2" name="Oval 71"/>
          <p:cNvSpPr/>
          <p:nvPr/>
        </p:nvSpPr>
        <p:spPr>
          <a:xfrm>
            <a:off x="3827574" y="358495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3" name="TextBox 72"/>
          <p:cNvSpPr txBox="1"/>
          <p:nvPr/>
        </p:nvSpPr>
        <p:spPr>
          <a:xfrm>
            <a:off x="4189710" y="2464502"/>
            <a:ext cx="1066060" cy="400110"/>
          </a:xfrm>
          <a:prstGeom prst="rect">
            <a:avLst/>
          </a:prstGeom>
          <a:noFill/>
          <a:ln>
            <a:noFill/>
          </a:ln>
        </p:spPr>
        <p:txBody>
          <a:bodyPr wrap="square" rtlCol="0">
            <a:spAutoFit/>
          </a:bodyPr>
          <a:lstStyle/>
          <a:p>
            <a:r>
              <a:rPr lang="sv-SE" sz="2000" b="1" dirty="0" smtClean="0">
                <a:solidFill>
                  <a:schemeClr val="accent1"/>
                </a:solidFill>
                <a:latin typeface="Times New Roman" panose="02020603050405020304" pitchFamily="18" charset="0"/>
                <a:cs typeface="Times New Roman" panose="02020603050405020304" pitchFamily="18" charset="0"/>
              </a:rPr>
              <a:t>Label 2</a:t>
            </a:r>
            <a:endParaRPr lang="en-US" sz="2000" b="1" dirty="0">
              <a:solidFill>
                <a:schemeClr val="accent1"/>
              </a:solidFill>
              <a:latin typeface="Times New Roman" panose="02020603050405020304" pitchFamily="18" charset="0"/>
              <a:cs typeface="Times New Roman" panose="02020603050405020304" pitchFamily="18" charset="0"/>
            </a:endParaRPr>
          </a:p>
        </p:txBody>
      </p:sp>
      <p:sp>
        <p:nvSpPr>
          <p:cNvPr id="74" name="Rectangle 73"/>
          <p:cNvSpPr/>
          <p:nvPr/>
        </p:nvSpPr>
        <p:spPr>
          <a:xfrm>
            <a:off x="4111986" y="5313864"/>
            <a:ext cx="1279402" cy="575478"/>
          </a:xfrm>
          <a:prstGeom prst="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accent1"/>
              </a:solidFill>
            </a:endParaRPr>
          </a:p>
        </p:txBody>
      </p:sp>
      <p:sp>
        <p:nvSpPr>
          <p:cNvPr id="75" name="TextBox 74"/>
          <p:cNvSpPr txBox="1"/>
          <p:nvPr/>
        </p:nvSpPr>
        <p:spPr>
          <a:xfrm>
            <a:off x="4129699" y="5404312"/>
            <a:ext cx="1504756" cy="400110"/>
          </a:xfrm>
          <a:prstGeom prst="rect">
            <a:avLst/>
          </a:prstGeom>
          <a:noFill/>
          <a:ln>
            <a:noFill/>
          </a:ln>
        </p:spPr>
        <p:txBody>
          <a:bodyPr wrap="square" rtlCol="0">
            <a:spAutoFit/>
          </a:bodyPr>
          <a:lstStyle/>
          <a:p>
            <a:r>
              <a:rPr lang="sv-SE" sz="2000" b="1" dirty="0" smtClean="0">
                <a:solidFill>
                  <a:schemeClr val="accent1"/>
                </a:solidFill>
                <a:latin typeface="Times New Roman" panose="02020603050405020304" pitchFamily="18" charset="0"/>
                <a:cs typeface="Times New Roman" panose="02020603050405020304" pitchFamily="18" charset="0"/>
              </a:rPr>
              <a:t>Concept 2</a:t>
            </a:r>
            <a:endParaRPr lang="en-US" sz="2000" b="1" dirty="0">
              <a:solidFill>
                <a:schemeClr val="accent1"/>
              </a:solidFill>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a:off x="4061694" y="4515498"/>
            <a:ext cx="585326" cy="751149"/>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5136757" y="2851015"/>
            <a:ext cx="1908238" cy="1683908"/>
          </a:xfrm>
          <a:prstGeom prst="ellipse">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8" name="Oval 77"/>
          <p:cNvSpPr/>
          <p:nvPr/>
        </p:nvSpPr>
        <p:spPr>
          <a:xfrm>
            <a:off x="6422346" y="3400332"/>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79" name="Oval 78"/>
          <p:cNvSpPr/>
          <p:nvPr/>
        </p:nvSpPr>
        <p:spPr>
          <a:xfrm>
            <a:off x="6491688" y="357102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0" name="Oval 79"/>
          <p:cNvSpPr/>
          <p:nvPr/>
        </p:nvSpPr>
        <p:spPr>
          <a:xfrm>
            <a:off x="6623514" y="3802557"/>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1" name="Oval 80"/>
          <p:cNvSpPr/>
          <p:nvPr/>
        </p:nvSpPr>
        <p:spPr>
          <a:xfrm>
            <a:off x="6344622" y="3153984"/>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2" name="Oval 81"/>
          <p:cNvSpPr/>
          <p:nvPr/>
        </p:nvSpPr>
        <p:spPr>
          <a:xfrm>
            <a:off x="5965146" y="4079158"/>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3" name="Oval 82"/>
          <p:cNvSpPr/>
          <p:nvPr/>
        </p:nvSpPr>
        <p:spPr>
          <a:xfrm>
            <a:off x="6372054" y="382901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4" name="Oval 83"/>
          <p:cNvSpPr/>
          <p:nvPr/>
        </p:nvSpPr>
        <p:spPr>
          <a:xfrm>
            <a:off x="6500070" y="4105288"/>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5" name="Oval 84"/>
          <p:cNvSpPr/>
          <p:nvPr/>
        </p:nvSpPr>
        <p:spPr>
          <a:xfrm>
            <a:off x="6074112" y="427858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6" name="Oval 85"/>
          <p:cNvSpPr/>
          <p:nvPr/>
        </p:nvSpPr>
        <p:spPr>
          <a:xfrm>
            <a:off x="6090876" y="3838366"/>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7" name="Oval 86"/>
          <p:cNvSpPr/>
          <p:nvPr/>
        </p:nvSpPr>
        <p:spPr>
          <a:xfrm>
            <a:off x="6246324" y="4069368"/>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8" name="Oval 87"/>
          <p:cNvSpPr/>
          <p:nvPr/>
        </p:nvSpPr>
        <p:spPr>
          <a:xfrm>
            <a:off x="6724098" y="3480448"/>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9" name="Oval 88"/>
          <p:cNvSpPr/>
          <p:nvPr/>
        </p:nvSpPr>
        <p:spPr>
          <a:xfrm>
            <a:off x="6588462" y="3262516"/>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0" name="Oval 89"/>
          <p:cNvSpPr/>
          <p:nvPr/>
        </p:nvSpPr>
        <p:spPr>
          <a:xfrm>
            <a:off x="5792934" y="423178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1" name="Oval 90"/>
          <p:cNvSpPr/>
          <p:nvPr/>
        </p:nvSpPr>
        <p:spPr>
          <a:xfrm>
            <a:off x="6143454" y="305612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2" name="Oval 91"/>
          <p:cNvSpPr/>
          <p:nvPr/>
        </p:nvSpPr>
        <p:spPr>
          <a:xfrm>
            <a:off x="5457654" y="3398152"/>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3" name="Oval 92"/>
          <p:cNvSpPr/>
          <p:nvPr/>
        </p:nvSpPr>
        <p:spPr>
          <a:xfrm>
            <a:off x="5610054" y="3550552"/>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4" name="Oval 93"/>
          <p:cNvSpPr/>
          <p:nvPr/>
        </p:nvSpPr>
        <p:spPr>
          <a:xfrm>
            <a:off x="5584146" y="3136024"/>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5" name="Oval 94"/>
          <p:cNvSpPr/>
          <p:nvPr/>
        </p:nvSpPr>
        <p:spPr>
          <a:xfrm>
            <a:off x="5306778" y="359823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6" name="Oval 95"/>
          <p:cNvSpPr/>
          <p:nvPr/>
        </p:nvSpPr>
        <p:spPr>
          <a:xfrm>
            <a:off x="5532330" y="381268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7" name="Oval 96"/>
          <p:cNvSpPr/>
          <p:nvPr/>
        </p:nvSpPr>
        <p:spPr>
          <a:xfrm>
            <a:off x="5382978" y="3950708"/>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8" name="Oval 97"/>
          <p:cNvSpPr/>
          <p:nvPr/>
        </p:nvSpPr>
        <p:spPr>
          <a:xfrm>
            <a:off x="5610054" y="4115300"/>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9" name="Oval 98"/>
          <p:cNvSpPr/>
          <p:nvPr/>
        </p:nvSpPr>
        <p:spPr>
          <a:xfrm>
            <a:off x="5759406" y="3950708"/>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0" name="Oval 99"/>
          <p:cNvSpPr/>
          <p:nvPr/>
        </p:nvSpPr>
        <p:spPr>
          <a:xfrm>
            <a:off x="5887422" y="3715144"/>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1" name="Oval 100"/>
          <p:cNvSpPr/>
          <p:nvPr/>
        </p:nvSpPr>
        <p:spPr>
          <a:xfrm>
            <a:off x="5751786" y="3334144"/>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2" name="Oval 101"/>
          <p:cNvSpPr/>
          <p:nvPr/>
        </p:nvSpPr>
        <p:spPr>
          <a:xfrm>
            <a:off x="5978862" y="3468256"/>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3" name="Oval 102"/>
          <p:cNvSpPr/>
          <p:nvPr/>
        </p:nvSpPr>
        <p:spPr>
          <a:xfrm>
            <a:off x="5876754" y="3128404"/>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4" name="Oval 103"/>
          <p:cNvSpPr/>
          <p:nvPr/>
        </p:nvSpPr>
        <p:spPr>
          <a:xfrm>
            <a:off x="6120594" y="3260992"/>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5" name="Oval 104"/>
          <p:cNvSpPr/>
          <p:nvPr/>
        </p:nvSpPr>
        <p:spPr>
          <a:xfrm>
            <a:off x="6205938" y="3562744"/>
            <a:ext cx="136009" cy="13771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6" name="TextBox 105"/>
          <p:cNvSpPr txBox="1"/>
          <p:nvPr/>
        </p:nvSpPr>
        <p:spPr>
          <a:xfrm>
            <a:off x="6568074" y="2442294"/>
            <a:ext cx="1066060" cy="400110"/>
          </a:xfrm>
          <a:prstGeom prst="rect">
            <a:avLst/>
          </a:prstGeom>
          <a:noFill/>
          <a:ln>
            <a:noFill/>
          </a:ln>
        </p:spPr>
        <p:txBody>
          <a:bodyPr wrap="square" rtlCol="0">
            <a:spAutoFit/>
          </a:bodyPr>
          <a:lstStyle/>
          <a:p>
            <a:r>
              <a:rPr lang="sv-SE" sz="2000" b="1" dirty="0" smtClean="0">
                <a:solidFill>
                  <a:srgbClr val="FF0000"/>
                </a:solidFill>
                <a:latin typeface="Times New Roman" panose="02020603050405020304" pitchFamily="18" charset="0"/>
                <a:cs typeface="Times New Roman" panose="02020603050405020304" pitchFamily="18" charset="0"/>
              </a:rPr>
              <a:t>Label 3</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107" name="Rectangle 106"/>
          <p:cNvSpPr/>
          <p:nvPr/>
        </p:nvSpPr>
        <p:spPr>
          <a:xfrm>
            <a:off x="6508063" y="5294807"/>
            <a:ext cx="1279402" cy="575478"/>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0000"/>
              </a:solidFill>
            </a:endParaRPr>
          </a:p>
        </p:txBody>
      </p:sp>
      <p:sp>
        <p:nvSpPr>
          <p:cNvPr id="108" name="TextBox 107"/>
          <p:cNvSpPr txBox="1"/>
          <p:nvPr/>
        </p:nvSpPr>
        <p:spPr>
          <a:xfrm>
            <a:off x="6511159" y="5370895"/>
            <a:ext cx="1504756" cy="400110"/>
          </a:xfrm>
          <a:prstGeom prst="rect">
            <a:avLst/>
          </a:prstGeom>
          <a:noFill/>
          <a:ln>
            <a:noFill/>
          </a:ln>
        </p:spPr>
        <p:txBody>
          <a:bodyPr wrap="square" rtlCol="0">
            <a:spAutoFit/>
          </a:bodyPr>
          <a:lstStyle/>
          <a:p>
            <a:r>
              <a:rPr lang="sv-SE" sz="2000" b="1" dirty="0" smtClean="0">
                <a:solidFill>
                  <a:srgbClr val="FF0000"/>
                </a:solidFill>
                <a:latin typeface="Times New Roman" panose="02020603050405020304" pitchFamily="18" charset="0"/>
                <a:cs typeface="Times New Roman" panose="02020603050405020304" pitchFamily="18" charset="0"/>
              </a:rPr>
              <a:t>Concept 3</a:t>
            </a:r>
            <a:endParaRPr lang="en-US" sz="2000" b="1" dirty="0">
              <a:solidFill>
                <a:srgbClr val="FF0000"/>
              </a:solidFill>
              <a:latin typeface="Times New Roman" panose="02020603050405020304" pitchFamily="18" charset="0"/>
              <a:cs typeface="Times New Roman" panose="02020603050405020304" pitchFamily="18" charset="0"/>
            </a:endParaRPr>
          </a:p>
        </p:txBody>
      </p:sp>
      <p:cxnSp>
        <p:nvCxnSpPr>
          <p:cNvPr id="109" name="Straight Arrow Connector 108"/>
          <p:cNvCxnSpPr/>
          <p:nvPr/>
        </p:nvCxnSpPr>
        <p:spPr>
          <a:xfrm>
            <a:off x="6440058" y="4493290"/>
            <a:ext cx="585326" cy="7511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601957" y="195567"/>
            <a:ext cx="4452220" cy="4247317"/>
          </a:xfrm>
          <a:prstGeom prst="rect">
            <a:avLst/>
          </a:prstGeom>
        </p:spPr>
        <p:txBody>
          <a:bodyPr wrap="square">
            <a:spAutoFit/>
          </a:bodyPr>
          <a:lstStyle/>
          <a:p>
            <a:r>
              <a:rPr lang="sv-SE" dirty="0">
                <a:latin typeface="Times New Roman" panose="02020603050405020304" pitchFamily="18" charset="0"/>
                <a:cs typeface="Times New Roman" panose="02020603050405020304" pitchFamily="18" charset="0"/>
              </a:rPr>
              <a:t>This scenario does not introduce many any big differences and surprises.</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 All aspects introduced in scenario 1-9 are still relevant to </a:t>
            </a:r>
            <a:r>
              <a:rPr lang="sv-SE" dirty="0" smtClean="0">
                <a:latin typeface="Times New Roman" panose="02020603050405020304" pitchFamily="18" charset="0"/>
                <a:cs typeface="Times New Roman" panose="02020603050405020304" pitchFamily="18" charset="0"/>
              </a:rPr>
              <a:t>consider but in parallell:</a:t>
            </a:r>
            <a:endParaRPr lang="sv-SE" dirty="0">
              <a:latin typeface="Times New Roman" panose="02020603050405020304" pitchFamily="18" charset="0"/>
              <a:cs typeface="Times New Roman" panose="02020603050405020304" pitchFamily="18" charset="0"/>
            </a:endParaRPr>
          </a:p>
          <a:p>
            <a:pPr marL="342900" indent="-342900">
              <a:buFontTx/>
              <a:buChar char="-"/>
            </a:pPr>
            <a:r>
              <a:rPr lang="sv-SE" dirty="0">
                <a:latin typeface="Times New Roman" panose="02020603050405020304" pitchFamily="18" charset="0"/>
                <a:cs typeface="Times New Roman" panose="02020603050405020304" pitchFamily="18" charset="0"/>
              </a:rPr>
              <a:t>Noise</a:t>
            </a:r>
          </a:p>
          <a:p>
            <a:pPr marL="342900" indent="-342900">
              <a:buFontTx/>
              <a:buChar char="-"/>
            </a:pPr>
            <a:r>
              <a:rPr lang="sv-SE" dirty="0">
                <a:latin typeface="Times New Roman" panose="02020603050405020304" pitchFamily="18" charset="0"/>
                <a:cs typeface="Times New Roman" panose="02020603050405020304" pitchFamily="18" charset="0"/>
              </a:rPr>
              <a:t>Outliers</a:t>
            </a:r>
          </a:p>
          <a:p>
            <a:pPr marL="342900" indent="-342900">
              <a:buFontTx/>
              <a:buChar char="-"/>
            </a:pPr>
            <a:r>
              <a:rPr lang="sv-SE" dirty="0">
                <a:latin typeface="Times New Roman" panose="02020603050405020304" pitchFamily="18" charset="0"/>
                <a:cs typeface="Times New Roman" panose="02020603050405020304" pitchFamily="18" charset="0"/>
              </a:rPr>
              <a:t>Negative examples</a:t>
            </a:r>
          </a:p>
          <a:p>
            <a:pPr marL="342900" indent="-342900">
              <a:buFontTx/>
              <a:buChar char="-"/>
            </a:pPr>
            <a:r>
              <a:rPr lang="sv-SE" dirty="0">
                <a:latin typeface="Times New Roman" panose="02020603050405020304" pitchFamily="18" charset="0"/>
                <a:cs typeface="Times New Roman" panose="02020603050405020304" pitchFamily="18" charset="0"/>
              </a:rPr>
              <a:t>Near misses</a:t>
            </a:r>
          </a:p>
          <a:p>
            <a:pPr marL="342900" indent="-342900">
              <a:buFontTx/>
              <a:buChar char="-"/>
            </a:pPr>
            <a:r>
              <a:rPr lang="sv-SE" dirty="0">
                <a:latin typeface="Times New Roman" panose="02020603050405020304" pitchFamily="18" charset="0"/>
                <a:cs typeface="Times New Roman" panose="02020603050405020304" pitchFamily="18" charset="0"/>
              </a:rPr>
              <a:t>Internal structure and metrics of data sets</a:t>
            </a:r>
          </a:p>
          <a:p>
            <a:pPr marL="342900" indent="-342900">
              <a:buFontTx/>
              <a:buChar char="-"/>
            </a:pPr>
            <a:r>
              <a:rPr lang="sv-SE" dirty="0">
                <a:latin typeface="Times New Roman" panose="02020603050405020304" pitchFamily="18" charset="0"/>
                <a:cs typeface="Times New Roman" panose="02020603050405020304" pitchFamily="18" charset="0"/>
              </a:rPr>
              <a:t>Instance-based learning</a:t>
            </a:r>
          </a:p>
          <a:p>
            <a:pPr marL="342900" indent="-342900">
              <a:buFontTx/>
              <a:buChar char="-"/>
            </a:pPr>
            <a:r>
              <a:rPr lang="sv-SE" dirty="0">
                <a:latin typeface="Times New Roman" panose="02020603050405020304" pitchFamily="18" charset="0"/>
                <a:cs typeface="Times New Roman" panose="02020603050405020304" pitchFamily="18" charset="0"/>
              </a:rPr>
              <a:t>On-line learning</a:t>
            </a:r>
          </a:p>
          <a:p>
            <a:pPr marL="342900" indent="-342900">
              <a:buFontTx/>
              <a:buChar char="-"/>
            </a:pPr>
            <a:r>
              <a:rPr lang="sv-SE" dirty="0">
                <a:latin typeface="Times New Roman" panose="02020603050405020304" pitchFamily="18" charset="0"/>
                <a:cs typeface="Times New Roman" panose="02020603050405020304" pitchFamily="18" charset="0"/>
              </a:rPr>
              <a:t>Throwing away data-items that has become irrelevant.</a:t>
            </a:r>
          </a:p>
          <a:p>
            <a:endParaRPr lang="sv-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78574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927" y="75996"/>
            <a:ext cx="11545137" cy="2000548"/>
          </a:xfrm>
          <a:prstGeom prst="rect">
            <a:avLst/>
          </a:prstGeom>
          <a:noFill/>
        </p:spPr>
        <p:txBody>
          <a:bodyPr wrap="square" rtlCol="0">
            <a:spAutoFit/>
          </a:bodyPr>
          <a:lstStyle/>
          <a:p>
            <a:r>
              <a:rPr lang="sv-SE" sz="4000" b="1" dirty="0" smtClean="0">
                <a:latin typeface="Times New Roman" panose="02020603050405020304" pitchFamily="18" charset="0"/>
                <a:cs typeface="Times New Roman" panose="02020603050405020304" pitchFamily="18" charset="0"/>
              </a:rPr>
              <a:t>Scenario 11  Unsupervised  concept learning</a:t>
            </a: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multiple concepts from </a:t>
            </a:r>
          </a:p>
          <a:p>
            <a:r>
              <a:rPr lang="sv-SE" sz="2800" b="1" dirty="0" smtClean="0">
                <a:latin typeface="Times New Roman" panose="02020603050405020304" pitchFamily="18" charset="0"/>
                <a:cs typeface="Times New Roman" panose="02020603050405020304" pitchFamily="18" charset="0"/>
              </a:rPr>
              <a:t>unsorted examples</a:t>
            </a:r>
            <a:endParaRPr lang="en-US" sz="2800" b="1" dirty="0">
              <a:latin typeface="Times New Roman" panose="02020603050405020304" pitchFamily="18" charset="0"/>
              <a:cs typeface="Times New Roman" panose="02020603050405020304" pitchFamily="18" charset="0"/>
            </a:endParaRPr>
          </a:p>
        </p:txBody>
      </p:sp>
      <p:sp>
        <p:nvSpPr>
          <p:cNvPr id="3" name="Oval 2"/>
          <p:cNvSpPr/>
          <p:nvPr/>
        </p:nvSpPr>
        <p:spPr>
          <a:xfrm>
            <a:off x="2058367" y="3495487"/>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Oval 5"/>
          <p:cNvSpPr/>
          <p:nvPr/>
        </p:nvSpPr>
        <p:spPr>
          <a:xfrm>
            <a:off x="2127709" y="366617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259535" y="3897712"/>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1980643" y="3249139"/>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601167" y="4174313"/>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008075" y="392416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2136091" y="4200443"/>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710133" y="437373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1726897" y="3933521"/>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1882345" y="4164523"/>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360119" y="3575603"/>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Oval 16"/>
          <p:cNvSpPr/>
          <p:nvPr/>
        </p:nvSpPr>
        <p:spPr>
          <a:xfrm>
            <a:off x="2224483" y="3357671"/>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428955" y="432693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1779475" y="315127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1093675" y="3493307"/>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246075" y="3645707"/>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220167" y="3231179"/>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942799" y="369338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1168351" y="390783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018999" y="4045863"/>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246075" y="4210455"/>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395427" y="4045863"/>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523443" y="3810299"/>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387807" y="3429299"/>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p:cNvSpPr/>
          <p:nvPr/>
        </p:nvSpPr>
        <p:spPr>
          <a:xfrm>
            <a:off x="1614883" y="3563411"/>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p:cNvSpPr/>
          <p:nvPr/>
        </p:nvSpPr>
        <p:spPr>
          <a:xfrm>
            <a:off x="1512775" y="3223559"/>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1756615" y="3356147"/>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1841959" y="3657899"/>
            <a:ext cx="215260" cy="9049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p:cNvSpPr/>
          <p:nvPr/>
        </p:nvSpPr>
        <p:spPr>
          <a:xfrm>
            <a:off x="1728343" y="502793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6" name="Oval 45"/>
          <p:cNvSpPr/>
          <p:nvPr/>
        </p:nvSpPr>
        <p:spPr>
          <a:xfrm>
            <a:off x="1797685" y="519862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7" name="Oval 46"/>
          <p:cNvSpPr/>
          <p:nvPr/>
        </p:nvSpPr>
        <p:spPr>
          <a:xfrm>
            <a:off x="1929511" y="5430161"/>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8" name="Oval 47"/>
          <p:cNvSpPr/>
          <p:nvPr/>
        </p:nvSpPr>
        <p:spPr>
          <a:xfrm>
            <a:off x="1650619" y="478158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49" name="Oval 48"/>
          <p:cNvSpPr/>
          <p:nvPr/>
        </p:nvSpPr>
        <p:spPr>
          <a:xfrm>
            <a:off x="1271143" y="570676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0" name="Oval 49"/>
          <p:cNvSpPr/>
          <p:nvPr/>
        </p:nvSpPr>
        <p:spPr>
          <a:xfrm>
            <a:off x="1678051" y="545661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1" name="Oval 50"/>
          <p:cNvSpPr/>
          <p:nvPr/>
        </p:nvSpPr>
        <p:spPr>
          <a:xfrm>
            <a:off x="1806067" y="573289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2" name="Oval 51"/>
          <p:cNvSpPr/>
          <p:nvPr/>
        </p:nvSpPr>
        <p:spPr>
          <a:xfrm>
            <a:off x="1380109" y="590618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3" name="Oval 52"/>
          <p:cNvSpPr/>
          <p:nvPr/>
        </p:nvSpPr>
        <p:spPr>
          <a:xfrm>
            <a:off x="1396873" y="546597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4" name="Oval 53"/>
          <p:cNvSpPr/>
          <p:nvPr/>
        </p:nvSpPr>
        <p:spPr>
          <a:xfrm>
            <a:off x="1552321" y="569697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5" name="Oval 54"/>
          <p:cNvSpPr/>
          <p:nvPr/>
        </p:nvSpPr>
        <p:spPr>
          <a:xfrm>
            <a:off x="2030095" y="510805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6" name="Oval 55"/>
          <p:cNvSpPr/>
          <p:nvPr/>
        </p:nvSpPr>
        <p:spPr>
          <a:xfrm>
            <a:off x="1894459" y="489012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7" name="Oval 56"/>
          <p:cNvSpPr/>
          <p:nvPr/>
        </p:nvSpPr>
        <p:spPr>
          <a:xfrm>
            <a:off x="1098931" y="585938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8" name="Oval 57"/>
          <p:cNvSpPr/>
          <p:nvPr/>
        </p:nvSpPr>
        <p:spPr>
          <a:xfrm>
            <a:off x="1449451" y="468372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59" name="Oval 58"/>
          <p:cNvSpPr/>
          <p:nvPr/>
        </p:nvSpPr>
        <p:spPr>
          <a:xfrm>
            <a:off x="763651" y="502575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0" name="Oval 59"/>
          <p:cNvSpPr/>
          <p:nvPr/>
        </p:nvSpPr>
        <p:spPr>
          <a:xfrm>
            <a:off x="916051" y="517815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1" name="Oval 60"/>
          <p:cNvSpPr/>
          <p:nvPr/>
        </p:nvSpPr>
        <p:spPr>
          <a:xfrm>
            <a:off x="890143" y="476362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2" name="Oval 61"/>
          <p:cNvSpPr/>
          <p:nvPr/>
        </p:nvSpPr>
        <p:spPr>
          <a:xfrm>
            <a:off x="612775" y="522583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3" name="Oval 62"/>
          <p:cNvSpPr/>
          <p:nvPr/>
        </p:nvSpPr>
        <p:spPr>
          <a:xfrm>
            <a:off x="838327" y="544028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4" name="Oval 63"/>
          <p:cNvSpPr/>
          <p:nvPr/>
        </p:nvSpPr>
        <p:spPr>
          <a:xfrm>
            <a:off x="688975" y="557831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5" name="Oval 64"/>
          <p:cNvSpPr/>
          <p:nvPr/>
        </p:nvSpPr>
        <p:spPr>
          <a:xfrm>
            <a:off x="916051" y="5742904"/>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6" name="Oval 65"/>
          <p:cNvSpPr/>
          <p:nvPr/>
        </p:nvSpPr>
        <p:spPr>
          <a:xfrm>
            <a:off x="1065403" y="5578312"/>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7" name="Oval 66"/>
          <p:cNvSpPr/>
          <p:nvPr/>
        </p:nvSpPr>
        <p:spPr>
          <a:xfrm>
            <a:off x="1156843" y="532421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8" name="Oval 67"/>
          <p:cNvSpPr/>
          <p:nvPr/>
        </p:nvSpPr>
        <p:spPr>
          <a:xfrm>
            <a:off x="1057783" y="496174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69" name="Oval 68"/>
          <p:cNvSpPr/>
          <p:nvPr/>
        </p:nvSpPr>
        <p:spPr>
          <a:xfrm>
            <a:off x="1284859" y="5095860"/>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0" name="Oval 69"/>
          <p:cNvSpPr/>
          <p:nvPr/>
        </p:nvSpPr>
        <p:spPr>
          <a:xfrm>
            <a:off x="1182751" y="475600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1" name="Oval 70"/>
          <p:cNvSpPr/>
          <p:nvPr/>
        </p:nvSpPr>
        <p:spPr>
          <a:xfrm>
            <a:off x="1426591" y="4888596"/>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2" name="Oval 71"/>
          <p:cNvSpPr/>
          <p:nvPr/>
        </p:nvSpPr>
        <p:spPr>
          <a:xfrm>
            <a:off x="1511935" y="5190348"/>
            <a:ext cx="136009" cy="1377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78" name="Oval 77"/>
          <p:cNvSpPr/>
          <p:nvPr/>
        </p:nvSpPr>
        <p:spPr>
          <a:xfrm flipH="1">
            <a:off x="3698953" y="3804615"/>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79" name="Oval 78"/>
          <p:cNvSpPr/>
          <p:nvPr/>
        </p:nvSpPr>
        <p:spPr>
          <a:xfrm flipH="1">
            <a:off x="3768295" y="397530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0" name="Oval 79"/>
          <p:cNvSpPr/>
          <p:nvPr/>
        </p:nvSpPr>
        <p:spPr>
          <a:xfrm flipH="1">
            <a:off x="3900121" y="4206840"/>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1" name="Oval 80"/>
          <p:cNvSpPr/>
          <p:nvPr/>
        </p:nvSpPr>
        <p:spPr>
          <a:xfrm flipH="1">
            <a:off x="3621229" y="355826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2" name="Oval 81"/>
          <p:cNvSpPr/>
          <p:nvPr/>
        </p:nvSpPr>
        <p:spPr>
          <a:xfrm flipH="1">
            <a:off x="3241753" y="4483441"/>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3" name="Oval 82"/>
          <p:cNvSpPr/>
          <p:nvPr/>
        </p:nvSpPr>
        <p:spPr>
          <a:xfrm flipH="1">
            <a:off x="3648661" y="4251980"/>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4" name="Oval 83"/>
          <p:cNvSpPr/>
          <p:nvPr/>
        </p:nvSpPr>
        <p:spPr>
          <a:xfrm flipH="1">
            <a:off x="3627580" y="464249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5" name="Oval 84"/>
          <p:cNvSpPr/>
          <p:nvPr/>
        </p:nvSpPr>
        <p:spPr>
          <a:xfrm flipH="1">
            <a:off x="3350719" y="468286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6" name="Oval 85"/>
          <p:cNvSpPr/>
          <p:nvPr/>
        </p:nvSpPr>
        <p:spPr>
          <a:xfrm flipH="1">
            <a:off x="3367483" y="4242649"/>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7" name="Oval 86"/>
          <p:cNvSpPr/>
          <p:nvPr/>
        </p:nvSpPr>
        <p:spPr>
          <a:xfrm flipH="1">
            <a:off x="3522931" y="4473651"/>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8" name="Oval 87"/>
          <p:cNvSpPr/>
          <p:nvPr/>
        </p:nvSpPr>
        <p:spPr>
          <a:xfrm flipH="1">
            <a:off x="4000705" y="3884731"/>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89" name="Oval 88"/>
          <p:cNvSpPr/>
          <p:nvPr/>
        </p:nvSpPr>
        <p:spPr>
          <a:xfrm flipH="1">
            <a:off x="3865069" y="3666799"/>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0" name="Oval 89"/>
          <p:cNvSpPr/>
          <p:nvPr/>
        </p:nvSpPr>
        <p:spPr>
          <a:xfrm flipH="1">
            <a:off x="3069541" y="463606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1" name="Oval 90"/>
          <p:cNvSpPr/>
          <p:nvPr/>
        </p:nvSpPr>
        <p:spPr>
          <a:xfrm flipH="1">
            <a:off x="3420061" y="346040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2" name="Oval 91"/>
          <p:cNvSpPr/>
          <p:nvPr/>
        </p:nvSpPr>
        <p:spPr>
          <a:xfrm flipH="1">
            <a:off x="2734261" y="3802435"/>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3" name="Oval 92"/>
          <p:cNvSpPr/>
          <p:nvPr/>
        </p:nvSpPr>
        <p:spPr>
          <a:xfrm flipH="1">
            <a:off x="2886661" y="3954835"/>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4" name="Oval 93"/>
          <p:cNvSpPr/>
          <p:nvPr/>
        </p:nvSpPr>
        <p:spPr>
          <a:xfrm flipH="1">
            <a:off x="2860753" y="354030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5" name="Oval 94"/>
          <p:cNvSpPr/>
          <p:nvPr/>
        </p:nvSpPr>
        <p:spPr>
          <a:xfrm flipH="1">
            <a:off x="2583385" y="400251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6" name="Oval 95"/>
          <p:cNvSpPr/>
          <p:nvPr/>
        </p:nvSpPr>
        <p:spPr>
          <a:xfrm flipH="1">
            <a:off x="2808937" y="421696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7" name="Oval 96"/>
          <p:cNvSpPr/>
          <p:nvPr/>
        </p:nvSpPr>
        <p:spPr>
          <a:xfrm flipH="1">
            <a:off x="2659585" y="4354991"/>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8" name="Oval 97"/>
          <p:cNvSpPr/>
          <p:nvPr/>
        </p:nvSpPr>
        <p:spPr>
          <a:xfrm flipH="1">
            <a:off x="2886661" y="4519583"/>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99" name="Oval 98"/>
          <p:cNvSpPr/>
          <p:nvPr/>
        </p:nvSpPr>
        <p:spPr>
          <a:xfrm flipH="1">
            <a:off x="3036013" y="4354991"/>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0" name="Oval 99"/>
          <p:cNvSpPr/>
          <p:nvPr/>
        </p:nvSpPr>
        <p:spPr>
          <a:xfrm flipH="1">
            <a:off x="3164029" y="411942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1" name="Oval 100"/>
          <p:cNvSpPr/>
          <p:nvPr/>
        </p:nvSpPr>
        <p:spPr>
          <a:xfrm flipH="1">
            <a:off x="3028393" y="373842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2" name="Oval 101"/>
          <p:cNvSpPr/>
          <p:nvPr/>
        </p:nvSpPr>
        <p:spPr>
          <a:xfrm flipH="1">
            <a:off x="3255469" y="3872539"/>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3" name="Oval 102"/>
          <p:cNvSpPr/>
          <p:nvPr/>
        </p:nvSpPr>
        <p:spPr>
          <a:xfrm flipH="1">
            <a:off x="3153361" y="353268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4" name="Oval 103"/>
          <p:cNvSpPr/>
          <p:nvPr/>
        </p:nvSpPr>
        <p:spPr>
          <a:xfrm flipH="1">
            <a:off x="3397201" y="3665275"/>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05" name="Oval 104"/>
          <p:cNvSpPr/>
          <p:nvPr/>
        </p:nvSpPr>
        <p:spPr>
          <a:xfrm flipH="1">
            <a:off x="3482545" y="3967027"/>
            <a:ext cx="219164" cy="13729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FF0000"/>
              </a:solidFill>
            </a:endParaRPr>
          </a:p>
        </p:txBody>
      </p:sp>
      <p:sp>
        <p:nvSpPr>
          <p:cNvPr id="110" name="Oval 109"/>
          <p:cNvSpPr/>
          <p:nvPr/>
        </p:nvSpPr>
        <p:spPr>
          <a:xfrm>
            <a:off x="3339286" y="5260465"/>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Oval 110"/>
          <p:cNvSpPr/>
          <p:nvPr/>
        </p:nvSpPr>
        <p:spPr>
          <a:xfrm>
            <a:off x="3408628" y="543115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2" name="Oval 111"/>
          <p:cNvSpPr/>
          <p:nvPr/>
        </p:nvSpPr>
        <p:spPr>
          <a:xfrm>
            <a:off x="3540454" y="5662690"/>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3" name="Oval 112"/>
          <p:cNvSpPr/>
          <p:nvPr/>
        </p:nvSpPr>
        <p:spPr>
          <a:xfrm>
            <a:off x="3261562" y="5014117"/>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4" name="Oval 113"/>
          <p:cNvSpPr/>
          <p:nvPr/>
        </p:nvSpPr>
        <p:spPr>
          <a:xfrm>
            <a:off x="2882086" y="5939291"/>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5" name="Oval 114"/>
          <p:cNvSpPr/>
          <p:nvPr/>
        </p:nvSpPr>
        <p:spPr>
          <a:xfrm>
            <a:off x="3288994" y="568914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6" name="Oval 115"/>
          <p:cNvSpPr/>
          <p:nvPr/>
        </p:nvSpPr>
        <p:spPr>
          <a:xfrm>
            <a:off x="3417010" y="5965421"/>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Oval 116"/>
          <p:cNvSpPr/>
          <p:nvPr/>
        </p:nvSpPr>
        <p:spPr>
          <a:xfrm>
            <a:off x="2991052" y="613871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8" name="Oval 117"/>
          <p:cNvSpPr/>
          <p:nvPr/>
        </p:nvSpPr>
        <p:spPr>
          <a:xfrm>
            <a:off x="3007816" y="5698499"/>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9" name="Oval 118"/>
          <p:cNvSpPr/>
          <p:nvPr/>
        </p:nvSpPr>
        <p:spPr>
          <a:xfrm>
            <a:off x="3163264" y="5929501"/>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0" name="Oval 119"/>
          <p:cNvSpPr/>
          <p:nvPr/>
        </p:nvSpPr>
        <p:spPr>
          <a:xfrm>
            <a:off x="3641038" y="5340581"/>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1" name="Oval 120"/>
          <p:cNvSpPr/>
          <p:nvPr/>
        </p:nvSpPr>
        <p:spPr>
          <a:xfrm>
            <a:off x="3505402" y="5122649"/>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2" name="Oval 121"/>
          <p:cNvSpPr/>
          <p:nvPr/>
        </p:nvSpPr>
        <p:spPr>
          <a:xfrm>
            <a:off x="2709874" y="609191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3060394" y="491625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4" name="Oval 123"/>
          <p:cNvSpPr/>
          <p:nvPr/>
        </p:nvSpPr>
        <p:spPr>
          <a:xfrm>
            <a:off x="2374594" y="5258285"/>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5" name="Oval 124"/>
          <p:cNvSpPr/>
          <p:nvPr/>
        </p:nvSpPr>
        <p:spPr>
          <a:xfrm>
            <a:off x="2526994" y="5410685"/>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6" name="Oval 125"/>
          <p:cNvSpPr/>
          <p:nvPr/>
        </p:nvSpPr>
        <p:spPr>
          <a:xfrm>
            <a:off x="2501086" y="4996157"/>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7" name="Oval 126"/>
          <p:cNvSpPr/>
          <p:nvPr/>
        </p:nvSpPr>
        <p:spPr>
          <a:xfrm>
            <a:off x="2223718" y="545836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8" name="Oval 127"/>
          <p:cNvSpPr/>
          <p:nvPr/>
        </p:nvSpPr>
        <p:spPr>
          <a:xfrm>
            <a:off x="2449270" y="567281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9" name="Oval 128"/>
          <p:cNvSpPr/>
          <p:nvPr/>
        </p:nvSpPr>
        <p:spPr>
          <a:xfrm>
            <a:off x="2299918" y="5810841"/>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0" name="Oval 129"/>
          <p:cNvSpPr/>
          <p:nvPr/>
        </p:nvSpPr>
        <p:spPr>
          <a:xfrm>
            <a:off x="2526994" y="5975433"/>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1" name="Oval 130"/>
          <p:cNvSpPr/>
          <p:nvPr/>
        </p:nvSpPr>
        <p:spPr>
          <a:xfrm>
            <a:off x="2676346" y="5810841"/>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2" name="Oval 131"/>
          <p:cNvSpPr/>
          <p:nvPr/>
        </p:nvSpPr>
        <p:spPr>
          <a:xfrm>
            <a:off x="2804362" y="5575277"/>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3" name="Oval 132"/>
          <p:cNvSpPr/>
          <p:nvPr/>
        </p:nvSpPr>
        <p:spPr>
          <a:xfrm>
            <a:off x="2668726" y="5194277"/>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2895802" y="5328389"/>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5" name="Oval 134"/>
          <p:cNvSpPr/>
          <p:nvPr/>
        </p:nvSpPr>
        <p:spPr>
          <a:xfrm>
            <a:off x="2793694" y="4988537"/>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6" name="Oval 135"/>
          <p:cNvSpPr/>
          <p:nvPr/>
        </p:nvSpPr>
        <p:spPr>
          <a:xfrm>
            <a:off x="3037534" y="5121125"/>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7" name="Oval 136"/>
          <p:cNvSpPr/>
          <p:nvPr/>
        </p:nvSpPr>
        <p:spPr>
          <a:xfrm>
            <a:off x="3122878" y="5422877"/>
            <a:ext cx="136009" cy="137714"/>
          </a:xfrm>
          <a:prstGeom prst="ellipse">
            <a:avLst/>
          </a:prstGeom>
          <a:solidFill>
            <a:schemeClr val="accent4">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8" name="Oval 137"/>
          <p:cNvSpPr/>
          <p:nvPr/>
        </p:nvSpPr>
        <p:spPr>
          <a:xfrm>
            <a:off x="2662825" y="4289778"/>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39" name="Oval 138"/>
          <p:cNvSpPr/>
          <p:nvPr/>
        </p:nvSpPr>
        <p:spPr>
          <a:xfrm>
            <a:off x="2732167" y="446046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0" name="Oval 139"/>
          <p:cNvSpPr/>
          <p:nvPr/>
        </p:nvSpPr>
        <p:spPr>
          <a:xfrm>
            <a:off x="2863993" y="4692003"/>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1" name="Oval 140"/>
          <p:cNvSpPr/>
          <p:nvPr/>
        </p:nvSpPr>
        <p:spPr>
          <a:xfrm>
            <a:off x="2585101" y="4043430"/>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2" name="Oval 141"/>
          <p:cNvSpPr/>
          <p:nvPr/>
        </p:nvSpPr>
        <p:spPr>
          <a:xfrm>
            <a:off x="2205625" y="4968604"/>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3" name="Oval 142"/>
          <p:cNvSpPr/>
          <p:nvPr/>
        </p:nvSpPr>
        <p:spPr>
          <a:xfrm>
            <a:off x="2612533" y="471845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4" name="Oval 143"/>
          <p:cNvSpPr/>
          <p:nvPr/>
        </p:nvSpPr>
        <p:spPr>
          <a:xfrm>
            <a:off x="2740549" y="4994734"/>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5" name="Oval 144"/>
          <p:cNvSpPr/>
          <p:nvPr/>
        </p:nvSpPr>
        <p:spPr>
          <a:xfrm>
            <a:off x="2314591" y="516802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6" name="Oval 145"/>
          <p:cNvSpPr/>
          <p:nvPr/>
        </p:nvSpPr>
        <p:spPr>
          <a:xfrm>
            <a:off x="2331355" y="4727812"/>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7" name="Oval 146"/>
          <p:cNvSpPr/>
          <p:nvPr/>
        </p:nvSpPr>
        <p:spPr>
          <a:xfrm>
            <a:off x="2486803" y="4958814"/>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8" name="Oval 147"/>
          <p:cNvSpPr/>
          <p:nvPr/>
        </p:nvSpPr>
        <p:spPr>
          <a:xfrm>
            <a:off x="2964577" y="4369894"/>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49" name="Oval 148"/>
          <p:cNvSpPr/>
          <p:nvPr/>
        </p:nvSpPr>
        <p:spPr>
          <a:xfrm>
            <a:off x="2828941" y="4151962"/>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0" name="Oval 149"/>
          <p:cNvSpPr/>
          <p:nvPr/>
        </p:nvSpPr>
        <p:spPr>
          <a:xfrm>
            <a:off x="2033413" y="512122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1" name="Oval 150"/>
          <p:cNvSpPr/>
          <p:nvPr/>
        </p:nvSpPr>
        <p:spPr>
          <a:xfrm>
            <a:off x="2383933" y="394556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2" name="Oval 151"/>
          <p:cNvSpPr/>
          <p:nvPr/>
        </p:nvSpPr>
        <p:spPr>
          <a:xfrm>
            <a:off x="1698133" y="4287598"/>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3" name="Oval 152"/>
          <p:cNvSpPr/>
          <p:nvPr/>
        </p:nvSpPr>
        <p:spPr>
          <a:xfrm>
            <a:off x="1850533" y="4439998"/>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4" name="Oval 153"/>
          <p:cNvSpPr/>
          <p:nvPr/>
        </p:nvSpPr>
        <p:spPr>
          <a:xfrm>
            <a:off x="1824625" y="4025470"/>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5" name="Oval 154"/>
          <p:cNvSpPr/>
          <p:nvPr/>
        </p:nvSpPr>
        <p:spPr>
          <a:xfrm>
            <a:off x="1547257" y="448767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6" name="Oval 155"/>
          <p:cNvSpPr/>
          <p:nvPr/>
        </p:nvSpPr>
        <p:spPr>
          <a:xfrm>
            <a:off x="1772809" y="470212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7" name="Oval 156"/>
          <p:cNvSpPr/>
          <p:nvPr/>
        </p:nvSpPr>
        <p:spPr>
          <a:xfrm>
            <a:off x="1623457" y="4840154"/>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8" name="Oval 157"/>
          <p:cNvSpPr/>
          <p:nvPr/>
        </p:nvSpPr>
        <p:spPr>
          <a:xfrm>
            <a:off x="1850533" y="5004746"/>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59" name="Oval 158"/>
          <p:cNvSpPr/>
          <p:nvPr/>
        </p:nvSpPr>
        <p:spPr>
          <a:xfrm>
            <a:off x="1999885" y="4840154"/>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0" name="Oval 159"/>
          <p:cNvSpPr/>
          <p:nvPr/>
        </p:nvSpPr>
        <p:spPr>
          <a:xfrm>
            <a:off x="2127901" y="4604590"/>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1" name="Oval 160"/>
          <p:cNvSpPr/>
          <p:nvPr/>
        </p:nvSpPr>
        <p:spPr>
          <a:xfrm>
            <a:off x="1992265" y="4223590"/>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2" name="Oval 161"/>
          <p:cNvSpPr/>
          <p:nvPr/>
        </p:nvSpPr>
        <p:spPr>
          <a:xfrm>
            <a:off x="2219341" y="4357702"/>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3" name="Oval 162"/>
          <p:cNvSpPr/>
          <p:nvPr/>
        </p:nvSpPr>
        <p:spPr>
          <a:xfrm>
            <a:off x="2117233" y="4017850"/>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4" name="Oval 163"/>
          <p:cNvSpPr/>
          <p:nvPr/>
        </p:nvSpPr>
        <p:spPr>
          <a:xfrm>
            <a:off x="2361073" y="4150438"/>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5" name="Oval 164"/>
          <p:cNvSpPr/>
          <p:nvPr/>
        </p:nvSpPr>
        <p:spPr>
          <a:xfrm>
            <a:off x="2446417" y="4452190"/>
            <a:ext cx="154895" cy="176321"/>
          </a:xfrm>
          <a:prstGeom prst="ellipse">
            <a:avLst/>
          </a:prstGeom>
          <a:solidFill>
            <a:srgbClr val="7030A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accent1"/>
              </a:solidFill>
            </a:endParaRPr>
          </a:p>
        </p:txBody>
      </p:sp>
      <p:sp>
        <p:nvSpPr>
          <p:cNvPr id="16" name="TextBox 15"/>
          <p:cNvSpPr txBox="1"/>
          <p:nvPr/>
        </p:nvSpPr>
        <p:spPr>
          <a:xfrm>
            <a:off x="4507428" y="1821173"/>
            <a:ext cx="4429837" cy="5016758"/>
          </a:xfrm>
          <a:prstGeom prst="rect">
            <a:avLst/>
          </a:prstGeom>
          <a:noFill/>
        </p:spPr>
        <p:txBody>
          <a:bodyPr wrap="square" rtlCol="0">
            <a:spAutoFit/>
          </a:bodyPr>
          <a:lstStyle/>
          <a:p>
            <a:r>
              <a:rPr lang="sv-SE" sz="2000" dirty="0">
                <a:latin typeface="Times New Roman" panose="02020603050405020304" pitchFamily="18" charset="0"/>
                <a:cs typeface="Times New Roman" panose="02020603050405020304" pitchFamily="18" charset="0"/>
              </a:rPr>
              <a:t>All aspects introduced in scenario </a:t>
            </a:r>
            <a:r>
              <a:rPr lang="sv-SE" sz="2000" dirty="0" smtClean="0">
                <a:latin typeface="Times New Roman" panose="02020603050405020304" pitchFamily="18" charset="0"/>
                <a:cs typeface="Times New Roman" panose="02020603050405020304" pitchFamily="18" charset="0"/>
              </a:rPr>
              <a:t>1-10 </a:t>
            </a:r>
            <a:r>
              <a:rPr lang="sv-SE" sz="2000" dirty="0">
                <a:latin typeface="Times New Roman" panose="02020603050405020304" pitchFamily="18" charset="0"/>
                <a:cs typeface="Times New Roman" panose="02020603050405020304" pitchFamily="18" charset="0"/>
              </a:rPr>
              <a:t>are still relevant to consider.</a:t>
            </a:r>
          </a:p>
          <a:p>
            <a:endParaRPr lang="sv-SE"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data are NOT classified, i.e. contains only input data </a:t>
            </a:r>
            <a:r>
              <a:rPr lang="en-US" sz="2000" dirty="0" smtClean="0">
                <a:latin typeface="Times New Roman" panose="02020603050405020304" pitchFamily="18" charset="0"/>
                <a:cs typeface="Times New Roman" panose="02020603050405020304" pitchFamily="18" charset="0"/>
              </a:rPr>
              <a:t>observables </a:t>
            </a:r>
            <a:r>
              <a:rPr lang="en-US" sz="2000" dirty="0">
                <a:latin typeface="Times New Roman" panose="02020603050405020304" pitchFamily="18" charset="0"/>
                <a:cs typeface="Times New Roman" panose="02020603050405020304" pitchFamily="18" charset="0"/>
              </a:rPr>
              <a:t>and lack output data observables (concept labels).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Unsupervised </a:t>
            </a:r>
            <a:r>
              <a:rPr lang="en-US" sz="2000" dirty="0">
                <a:latin typeface="Times New Roman" panose="02020603050405020304" pitchFamily="18" charset="0"/>
                <a:cs typeface="Times New Roman" panose="02020603050405020304" pitchFamily="18" charset="0"/>
              </a:rPr>
              <a:t>learning algorithms therefore have to identify </a:t>
            </a:r>
            <a:r>
              <a:rPr lang="en-US" sz="2000" dirty="0" smtClean="0">
                <a:latin typeface="Times New Roman" panose="02020603050405020304" pitchFamily="18" charset="0"/>
                <a:cs typeface="Times New Roman" panose="02020603050405020304" pitchFamily="18" charset="0"/>
              </a:rPr>
              <a:t>commonalities </a:t>
            </a:r>
            <a:r>
              <a:rPr lang="en-US" sz="2000" dirty="0">
                <a:latin typeface="Times New Roman" panose="02020603050405020304" pitchFamily="18" charset="0"/>
                <a:cs typeface="Times New Roman" panose="02020603050405020304" pitchFamily="18" charset="0"/>
              </a:rPr>
              <a:t>and structures in the data-set and to group </a:t>
            </a:r>
            <a:r>
              <a:rPr lang="en-US" sz="2000" dirty="0" smtClean="0">
                <a:latin typeface="Times New Roman" panose="02020603050405020304" pitchFamily="18" charset="0"/>
                <a:cs typeface="Times New Roman" panose="02020603050405020304" pitchFamily="18" charset="0"/>
              </a:rPr>
              <a:t>the input </a:t>
            </a:r>
            <a:r>
              <a:rPr lang="en-US" sz="2000" dirty="0">
                <a:latin typeface="Times New Roman" panose="02020603050405020304" pitchFamily="18" charset="0"/>
                <a:cs typeface="Times New Roman" panose="02020603050405020304" pitchFamily="18" charset="0"/>
              </a:rPr>
              <a:t>based on similarity. </a:t>
            </a:r>
            <a:endParaRPr lang="en-US" sz="2000"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main category of techniques that tackles the unsupervised case is called Cluster Analysis.</a:t>
            </a:r>
            <a:endParaRPr lang="en-US" dirty="0"/>
          </a:p>
        </p:txBody>
      </p:sp>
    </p:spTree>
    <p:extLst>
      <p:ext uri="{BB962C8B-B14F-4D97-AF65-F5344CB8AC3E}">
        <p14:creationId xmlns:p14="http://schemas.microsoft.com/office/powerpoint/2010/main" val="2477412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6" y="312738"/>
            <a:ext cx="7182153" cy="5016758"/>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Cluster Analysis</a:t>
            </a:r>
          </a:p>
          <a:p>
            <a:endParaRPr lang="sv-SE"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Cluster analysis is the assignment of a set of observations into </a:t>
            </a:r>
            <a:r>
              <a:rPr lang="en-US" sz="2400" dirty="0" smtClean="0">
                <a:latin typeface="Times New Roman" panose="02020603050405020304" pitchFamily="18" charset="0"/>
                <a:cs typeface="Times New Roman" panose="02020603050405020304" pitchFamily="18" charset="0"/>
              </a:rPr>
              <a:t>subsets (called</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clusters</a:t>
            </a:r>
            <a:r>
              <a:rPr lang="en-US" sz="2400" dirty="0">
                <a:latin typeface="Times New Roman" panose="02020603050405020304" pitchFamily="18" charset="0"/>
                <a:cs typeface="Times New Roman" panose="02020603050405020304" pitchFamily="18" charset="0"/>
              </a:rPr>
              <a:t>) so that observations </a:t>
            </a:r>
            <a:r>
              <a:rPr lang="en-US" sz="2400" dirty="0" smtClean="0">
                <a:latin typeface="Times New Roman" panose="02020603050405020304" pitchFamily="18" charset="0"/>
                <a:cs typeface="Times New Roman" panose="02020603050405020304" pitchFamily="18" charset="0"/>
              </a:rPr>
              <a:t>within the </a:t>
            </a:r>
            <a:r>
              <a:rPr lang="en-US" sz="2400" dirty="0">
                <a:latin typeface="Times New Roman" panose="02020603050405020304" pitchFamily="18" charset="0"/>
                <a:cs typeface="Times New Roman" panose="02020603050405020304" pitchFamily="18" charset="0"/>
              </a:rPr>
              <a:t>same cluster are </a:t>
            </a:r>
            <a:r>
              <a:rPr lang="en-US" sz="2400" dirty="0" smtClean="0">
                <a:latin typeface="Times New Roman" panose="02020603050405020304" pitchFamily="18" charset="0"/>
                <a:cs typeface="Times New Roman" panose="02020603050405020304" pitchFamily="18" charset="0"/>
              </a:rPr>
              <a:t>similar according </a:t>
            </a:r>
            <a:r>
              <a:rPr lang="en-US" sz="2400" dirty="0">
                <a:latin typeface="Times New Roman" panose="02020603050405020304" pitchFamily="18" charset="0"/>
                <a:cs typeface="Times New Roman" panose="02020603050405020304" pitchFamily="18" charset="0"/>
              </a:rPr>
              <a:t>to one or more </a:t>
            </a:r>
            <a:r>
              <a:rPr lang="en-US" sz="2400" dirty="0" smtClean="0">
                <a:latin typeface="Times New Roman" panose="02020603050405020304" pitchFamily="18" charset="0"/>
                <a:cs typeface="Times New Roman" panose="02020603050405020304" pitchFamily="18" charset="0"/>
              </a:rPr>
              <a:t>pre-designated </a:t>
            </a:r>
            <a:r>
              <a:rPr lang="en-US" sz="2400" dirty="0">
                <a:latin typeface="Times New Roman" panose="02020603050405020304" pitchFamily="18" charset="0"/>
                <a:cs typeface="Times New Roman" panose="02020603050405020304" pitchFamily="18" charset="0"/>
              </a:rPr>
              <a:t>criteria, while observations drawn from </a:t>
            </a:r>
            <a:r>
              <a:rPr lang="en-US" sz="2400" dirty="0" smtClean="0">
                <a:latin typeface="Times New Roman" panose="02020603050405020304" pitchFamily="18" charset="0"/>
                <a:cs typeface="Times New Roman" panose="02020603050405020304" pitchFamily="18" charset="0"/>
              </a:rPr>
              <a:t>different </a:t>
            </a:r>
            <a:r>
              <a:rPr lang="en-US" sz="2400" dirty="0">
                <a:latin typeface="Times New Roman" panose="02020603050405020304" pitchFamily="18" charset="0"/>
                <a:cs typeface="Times New Roman" panose="02020603050405020304" pitchFamily="18" charset="0"/>
              </a:rPr>
              <a:t>clusters are dissimilar. </a:t>
            </a:r>
            <a:endParaRPr lang="en-US" sz="2400" dirty="0" smtClean="0">
              <a:latin typeface="Times New Roman" panose="02020603050405020304" pitchFamily="18" charset="0"/>
              <a:cs typeface="Times New Roman" panose="02020603050405020304" pitchFamily="18" charset="0"/>
            </a:endParaRPr>
          </a:p>
          <a:p>
            <a:endParaRPr lang="sv-SE" sz="2400" dirty="0" smtClean="0">
              <a:latin typeface="Times New Roman" panose="02020603050405020304" pitchFamily="18" charset="0"/>
              <a:cs typeface="Times New Roman" panose="02020603050405020304" pitchFamily="18" charset="0"/>
            </a:endParaRPr>
          </a:p>
          <a:p>
            <a:r>
              <a:rPr lang="sv-SE" sz="2400" dirty="0" smtClean="0">
                <a:latin typeface="Times New Roman" panose="02020603050405020304" pitchFamily="18" charset="0"/>
                <a:cs typeface="Times New Roman" panose="02020603050405020304" pitchFamily="18" charset="0"/>
              </a:rPr>
              <a:t>Important aspects of clustering techniques are:</a:t>
            </a:r>
            <a:endParaRPr lang="en-US" sz="2400" dirty="0">
              <a:latin typeface="Times New Roman" panose="02020603050405020304" pitchFamily="18" charset="0"/>
              <a:cs typeface="Times New Roman" panose="02020603050405020304" pitchFamily="18" charset="0"/>
            </a:endParaRPr>
          </a:p>
          <a:p>
            <a:pPr marL="457200" indent="-457200">
              <a:buFontTx/>
              <a:buChar char="-"/>
            </a:pPr>
            <a:r>
              <a:rPr lang="en-US" sz="2400" i="1" dirty="0" smtClean="0">
                <a:latin typeface="Times New Roman" panose="02020603050405020304" pitchFamily="18" charset="0"/>
                <a:cs typeface="Times New Roman" panose="02020603050405020304" pitchFamily="18" charset="0"/>
              </a:rPr>
              <a:t>similarity metrics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57200" indent="-457200">
              <a:buFontTx/>
              <a:buChar char="-"/>
            </a:pPr>
            <a:r>
              <a:rPr lang="en-US" sz="2400" i="1" dirty="0" smtClean="0">
                <a:latin typeface="Times New Roman" panose="02020603050405020304" pitchFamily="18" charset="0"/>
                <a:cs typeface="Times New Roman" panose="02020603050405020304" pitchFamily="18" charset="0"/>
              </a:rPr>
              <a:t>internal compactness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or </a:t>
            </a:r>
            <a:r>
              <a:rPr lang="en-US" sz="2400" i="1" dirty="0" smtClean="0">
                <a:latin typeface="Times New Roman" panose="02020603050405020304" pitchFamily="18" charset="0"/>
                <a:cs typeface="Times New Roman" panose="02020603050405020304" pitchFamily="18" charset="0"/>
              </a:rPr>
              <a:t>density</a:t>
            </a:r>
            <a:r>
              <a:rPr lang="en-US" sz="2400" dirty="0" smtClean="0">
                <a:latin typeface="Times New Roman" panose="02020603050405020304" pitchFamily="18" charset="0"/>
                <a:cs typeface="Times New Roman" panose="02020603050405020304" pitchFamily="18" charset="0"/>
              </a:rPr>
              <a:t> of clusters</a:t>
            </a:r>
            <a:endParaRPr lang="en-US" sz="2400" dirty="0">
              <a:latin typeface="Times New Roman" panose="02020603050405020304" pitchFamily="18" charset="0"/>
              <a:cs typeface="Times New Roman" panose="02020603050405020304" pitchFamily="18" charset="0"/>
            </a:endParaRPr>
          </a:p>
          <a:p>
            <a:pPr marL="457200" indent="-457200">
              <a:buFontTx/>
              <a:buChar char="-"/>
            </a:pPr>
            <a:r>
              <a:rPr lang="en-US" sz="2400" i="1" dirty="0" smtClean="0">
                <a:latin typeface="Times New Roman" panose="02020603050405020304" pitchFamily="18" charset="0"/>
                <a:cs typeface="Times New Roman" panose="02020603050405020304" pitchFamily="18" charset="0"/>
              </a:rPr>
              <a:t>degree of separation</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difference between clusters.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9163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1095361"/>
            <a:ext cx="11922125" cy="7294305"/>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					Category  1</a:t>
            </a:r>
          </a:p>
          <a:p>
            <a:endParaRPr lang="sv-SE" sz="3200" b="1" dirty="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            Category 2                Category 3                 Category 4</a:t>
            </a:r>
          </a:p>
          <a:p>
            <a:endParaRPr lang="sv-SE" sz="3200" b="1" dirty="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a:p>
            <a:endParaRPr lang="sv-SE" sz="2800" b="1" dirty="0" smtClean="0">
              <a:latin typeface="Times New Roman" panose="02020603050405020304" pitchFamily="18" charset="0"/>
              <a:cs typeface="Times New Roman" panose="02020603050405020304" pitchFamily="18" charset="0"/>
            </a:endParaRPr>
          </a:p>
          <a:p>
            <a:endParaRPr lang="sv-SE" sz="2800" b="1" dirty="0" smtClean="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Category 5   Category 6   Category 7   </a:t>
            </a:r>
            <a:r>
              <a:rPr lang="sv-SE" sz="2800" b="1" dirty="0">
                <a:latin typeface="Times New Roman" panose="02020603050405020304" pitchFamily="18" charset="0"/>
                <a:cs typeface="Times New Roman" panose="02020603050405020304" pitchFamily="18" charset="0"/>
              </a:rPr>
              <a:t>Category 8</a:t>
            </a:r>
            <a:r>
              <a:rPr lang="sv-SE" sz="2800" b="1" dirty="0" smtClean="0">
                <a:latin typeface="Times New Roman" panose="02020603050405020304" pitchFamily="18" charset="0"/>
                <a:cs typeface="Times New Roman" panose="02020603050405020304" pitchFamily="18" charset="0"/>
              </a:rPr>
              <a:t>    Category 9   </a:t>
            </a:r>
            <a:r>
              <a:rPr lang="sv-SE" sz="2800" b="1" dirty="0">
                <a:latin typeface="Times New Roman" panose="02020603050405020304" pitchFamily="18" charset="0"/>
                <a:cs typeface="Times New Roman" panose="02020603050405020304" pitchFamily="18" charset="0"/>
              </a:rPr>
              <a:t>Category </a:t>
            </a:r>
            <a:r>
              <a:rPr lang="sv-SE" sz="2800" b="1" dirty="0" smtClean="0">
                <a:latin typeface="Times New Roman" panose="02020603050405020304" pitchFamily="18" charset="0"/>
                <a:cs typeface="Times New Roman" panose="02020603050405020304" pitchFamily="18" charset="0"/>
              </a:rPr>
              <a:t>10 </a:t>
            </a:r>
            <a:endParaRPr lang="sv-SE" sz="28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a:p>
            <a:endParaRPr lang="sv-SE" sz="3200" b="1" dirty="0" smtClean="0">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flipV="1">
            <a:off x="5981700" y="1735932"/>
            <a:ext cx="9525" cy="1369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190625" y="3700465"/>
            <a:ext cx="1238251" cy="18049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86500" y="2415977"/>
            <a:ext cx="2294218" cy="523220"/>
          </a:xfrm>
          <a:prstGeom prst="rect">
            <a:avLst/>
          </a:prstGeom>
          <a:noFill/>
        </p:spPr>
        <p:txBody>
          <a:bodyPr wrap="none" rtlCol="0">
            <a:spAutoFit/>
          </a:bodyPr>
          <a:lstStyle/>
          <a:p>
            <a:r>
              <a:rPr lang="sv-SE" sz="2800" dirty="0" smtClean="0">
                <a:latin typeface="Times New Roman" panose="02020603050405020304" pitchFamily="18" charset="0"/>
                <a:cs typeface="Times New Roman" panose="02020603050405020304" pitchFamily="18" charset="0"/>
              </a:rPr>
              <a:t>Generalization</a:t>
            </a:r>
            <a:endParaRPr lang="en-US" sz="28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3126158" y="3969338"/>
            <a:ext cx="2294218" cy="523220"/>
          </a:xfrm>
          <a:prstGeom prst="rect">
            <a:avLst/>
          </a:prstGeom>
          <a:noFill/>
        </p:spPr>
        <p:txBody>
          <a:bodyPr wrap="none" rtlCol="0">
            <a:spAutoFit/>
          </a:bodyPr>
          <a:lstStyle/>
          <a:p>
            <a:r>
              <a:rPr lang="sv-SE" sz="2800" dirty="0" smtClean="0">
                <a:latin typeface="Times New Roman" panose="02020603050405020304" pitchFamily="18" charset="0"/>
                <a:cs typeface="Times New Roman" panose="02020603050405020304" pitchFamily="18" charset="0"/>
              </a:rPr>
              <a:t>Generalization</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575" y="369933"/>
            <a:ext cx="11725261"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Clustering analysis can potentially learn also Concept Hierarchies</a:t>
            </a:r>
            <a:endParaRPr lang="en-US" sz="3200" b="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flipV="1">
            <a:off x="6638925" y="1735932"/>
            <a:ext cx="3143250" cy="1369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100388" y="1726804"/>
            <a:ext cx="2243137" cy="13783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778528" y="3700467"/>
            <a:ext cx="453824" cy="1595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76800" y="3719515"/>
            <a:ext cx="1104901" cy="17002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6208995" y="3755235"/>
            <a:ext cx="906180" cy="16644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9961845" y="3727850"/>
            <a:ext cx="906180" cy="16644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8491536" y="3737770"/>
            <a:ext cx="1104901" cy="17002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54530" y="3969338"/>
            <a:ext cx="2294218" cy="523220"/>
          </a:xfrm>
          <a:prstGeom prst="rect">
            <a:avLst/>
          </a:prstGeom>
          <a:noFill/>
        </p:spPr>
        <p:txBody>
          <a:bodyPr wrap="none" rtlCol="0">
            <a:spAutoFit/>
          </a:bodyPr>
          <a:lstStyle/>
          <a:p>
            <a:r>
              <a:rPr lang="sv-SE" sz="2800" dirty="0" smtClean="0">
                <a:latin typeface="Times New Roman" panose="02020603050405020304" pitchFamily="18" charset="0"/>
                <a:cs typeface="Times New Roman" panose="02020603050405020304" pitchFamily="18" charset="0"/>
              </a:rPr>
              <a:t>Generalization</a:t>
            </a:r>
            <a:endParaRPr lang="en-US" sz="28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979049" y="1820376"/>
            <a:ext cx="2294218" cy="523220"/>
          </a:xfrm>
          <a:prstGeom prst="rect">
            <a:avLst/>
          </a:prstGeom>
          <a:noFill/>
        </p:spPr>
        <p:txBody>
          <a:bodyPr wrap="none" rtlCol="0">
            <a:spAutoFit/>
          </a:bodyPr>
          <a:lstStyle/>
          <a:p>
            <a:r>
              <a:rPr lang="sv-SE" sz="2800" dirty="0" smtClean="0">
                <a:latin typeface="Times New Roman" panose="02020603050405020304" pitchFamily="18" charset="0"/>
                <a:cs typeface="Times New Roman" panose="02020603050405020304" pitchFamily="18" charset="0"/>
              </a:rPr>
              <a:t>Generalization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9337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612775" y="312738"/>
            <a:ext cx="10787684" cy="661719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end-to-end process </a:t>
            </a:r>
            <a:r>
              <a:rPr lang="en-US" sz="2800" b="1" dirty="0" smtClean="0">
                <a:latin typeface="Times New Roman" panose="02020603050405020304" pitchFamily="18" charset="0"/>
                <a:cs typeface="Times New Roman" panose="02020603050405020304" pitchFamily="18" charset="0"/>
              </a:rPr>
              <a:t>for Concept Learning</a:t>
            </a:r>
          </a:p>
          <a:p>
            <a:endParaRPr lang="en-US" sz="2800" b="1" dirty="0" smtClean="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typical </a:t>
            </a:r>
            <a:r>
              <a:rPr lang="en-US" dirty="0" smtClean="0">
                <a:latin typeface="Times New Roman" panose="02020603050405020304" pitchFamily="18" charset="0"/>
                <a:cs typeface="Times New Roman" panose="02020603050405020304" pitchFamily="18" charset="0"/>
              </a:rPr>
              <a:t>Concept </a:t>
            </a: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earning task the following steps need to be considered:</a:t>
            </a:r>
          </a:p>
          <a:p>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harvesting from potentially heterogeneous </a:t>
            </a:r>
            <a:r>
              <a:rPr lang="en-US" dirty="0" smtClean="0">
                <a:latin typeface="Times New Roman" panose="02020603050405020304" pitchFamily="18" charset="0"/>
                <a:cs typeface="Times New Roman" panose="02020603050405020304" pitchFamily="18" charset="0"/>
              </a:rPr>
              <a:t>sources</a:t>
            </a: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of data (e.g. from analogue to digital form) </a:t>
            </a: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Establishment of model </a:t>
            </a:r>
            <a:r>
              <a:rPr lang="en-US" dirty="0">
                <a:latin typeface="Times New Roman" panose="02020603050405020304" pitchFamily="18" charset="0"/>
                <a:cs typeface="Times New Roman" panose="02020603050405020304" pitchFamily="18" charset="0"/>
              </a:rPr>
              <a:t>or theory </a:t>
            </a:r>
            <a:r>
              <a:rPr lang="en-US" dirty="0" smtClean="0">
                <a:latin typeface="Times New Roman" panose="02020603050405020304" pitchFamily="18" charset="0"/>
                <a:cs typeface="Times New Roman" panose="02020603050405020304" pitchFamily="18" charset="0"/>
              </a:rPr>
              <a:t>support</a:t>
            </a: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a:t>
            </a:r>
            <a:r>
              <a:rPr lang="en-US" dirty="0" smtClean="0">
                <a:latin typeface="Times New Roman" panose="02020603050405020304" pitchFamily="18" charset="0"/>
                <a:cs typeface="Times New Roman" panose="02020603050405020304" pitchFamily="18" charset="0"/>
              </a:rPr>
              <a:t>engineering </a:t>
            </a:r>
          </a:p>
          <a:p>
            <a:pPr marL="285750" lvl="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Algorithm </a:t>
            </a:r>
            <a:r>
              <a:rPr lang="en-US" dirty="0">
                <a:latin typeface="Times New Roman" panose="02020603050405020304" pitchFamily="18" charset="0"/>
                <a:cs typeface="Times New Roman" panose="02020603050405020304" pitchFamily="18" charset="0"/>
              </a:rPr>
              <a:t>selection  </a:t>
            </a: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Tailoring </a:t>
            </a:r>
            <a:r>
              <a:rPr lang="en-US" dirty="0">
                <a:latin typeface="Times New Roman" panose="02020603050405020304" pitchFamily="18" charset="0"/>
                <a:cs typeface="Times New Roman" panose="02020603050405020304" pitchFamily="18" charset="0"/>
              </a:rPr>
              <a:t>conditions for algorithms </a:t>
            </a:r>
            <a:endParaRPr lang="en-US"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hyper-parameter settings, language biases, complexity)  </a:t>
            </a: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Core Data analysis </a:t>
            </a:r>
            <a:r>
              <a:rPr lang="en-US" dirty="0">
                <a:latin typeface="Times New Roman" panose="02020603050405020304" pitchFamily="18" charset="0"/>
                <a:cs typeface="Times New Roman" panose="02020603050405020304" pitchFamily="18" charset="0"/>
              </a:rPr>
              <a:t>phase </a:t>
            </a: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Post-processing of acquired </a:t>
            </a:r>
            <a:r>
              <a:rPr lang="en-US" dirty="0" smtClean="0">
                <a:latin typeface="Times New Roman" panose="02020603050405020304" pitchFamily="18" charset="0"/>
                <a:cs typeface="Times New Roman" panose="02020603050405020304" pitchFamily="18" charset="0"/>
              </a:rPr>
              <a:t>Concept definitions including validations</a:t>
            </a:r>
          </a:p>
          <a:p>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7119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1" y="393290"/>
            <a:ext cx="11867535" cy="5816977"/>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2800" b="1" i="1" dirty="0">
                <a:latin typeface="Times New Roman" panose="02020603050405020304" pitchFamily="18" charset="0"/>
                <a:cs typeface="Times New Roman" panose="02020603050405020304" pitchFamily="18" charset="0"/>
              </a:rPr>
              <a:t>Thanks for your attention!</a:t>
            </a:r>
          </a:p>
          <a:p>
            <a:endParaRPr lang="sv-SE" sz="2400" i="1" dirty="0" smtClean="0">
              <a:latin typeface="Times New Roman" panose="02020603050405020304" pitchFamily="18" charset="0"/>
              <a:cs typeface="Times New Roman" panose="02020603050405020304" pitchFamily="18" charset="0"/>
            </a:endParaRPr>
          </a:p>
          <a:p>
            <a:r>
              <a:rPr lang="sv-SE" sz="2800" dirty="0" smtClean="0">
                <a:latin typeface="Times New Roman" panose="02020603050405020304" pitchFamily="18" charset="0"/>
                <a:cs typeface="Times New Roman" panose="02020603050405020304" pitchFamily="18" charset="0"/>
              </a:rPr>
              <a:t>The next lecture 2.5 will be on the</a:t>
            </a:r>
          </a:p>
          <a:p>
            <a:r>
              <a:rPr lang="sv-SE" sz="2800" dirty="0">
                <a:latin typeface="Times New Roman" panose="02020603050405020304" pitchFamily="18" charset="0"/>
                <a:cs typeface="Times New Roman" panose="02020603050405020304" pitchFamily="18" charset="0"/>
              </a:rPr>
              <a:t>t</a:t>
            </a:r>
            <a:r>
              <a:rPr lang="sv-SE" sz="2800" dirty="0" smtClean="0">
                <a:latin typeface="Times New Roman" panose="02020603050405020304" pitchFamily="18" charset="0"/>
                <a:cs typeface="Times New Roman" panose="02020603050405020304" pitchFamily="18" charset="0"/>
              </a:rPr>
              <a:t>opic:</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Tutorial for Week 2</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8352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7975" y="312738"/>
            <a:ext cx="8128359" cy="6155531"/>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Basic Distinctions:     Supervised vs </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Unsupervised Learning</a:t>
            </a:r>
          </a:p>
          <a:p>
            <a:endParaRPr lang="sv-SE" sz="3200" b="1"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b="1" dirty="0" smtClean="0">
                <a:latin typeface="Times New Roman" panose="02020603050405020304" pitchFamily="18" charset="0"/>
                <a:cs typeface="Times New Roman" panose="02020603050405020304" pitchFamily="18" charset="0"/>
              </a:rPr>
              <a:t>Supervised learning</a:t>
            </a:r>
            <a:r>
              <a:rPr lang="en-US" sz="2000" dirty="0" smtClean="0">
                <a:latin typeface="Times New Roman" panose="02020603050405020304" pitchFamily="18" charset="0"/>
                <a:cs typeface="Times New Roman" panose="02020603050405020304" pitchFamily="18" charset="0"/>
              </a:rPr>
              <a:t>,  input data is always pre-classified with unique concept </a:t>
            </a:r>
            <a:r>
              <a:rPr lang="en-US" sz="2000" dirty="0" err="1" smtClean="0">
                <a:latin typeface="Times New Roman" panose="02020603050405020304" pitchFamily="18" charset="0"/>
                <a:cs typeface="Times New Roman" panose="02020603050405020304" pitchFamily="18" charset="0"/>
              </a:rPr>
              <a:t>labels.The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goal of supervised learning is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based on example input-output </a:t>
            </a:r>
            <a:r>
              <a:rPr lang="en-US" sz="2000" dirty="0" smtClean="0">
                <a:latin typeface="Times New Roman" panose="02020603050405020304" pitchFamily="18" charset="0"/>
                <a:cs typeface="Times New Roman" panose="02020603050405020304" pitchFamily="18" charset="0"/>
              </a:rPr>
              <a:t>pairs, learn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concept definition which best </a:t>
            </a:r>
            <a:r>
              <a:rPr lang="en-US" sz="2000" dirty="0">
                <a:latin typeface="Times New Roman" panose="02020603050405020304" pitchFamily="18" charset="0"/>
                <a:cs typeface="Times New Roman" panose="02020603050405020304" pitchFamily="18" charset="0"/>
              </a:rPr>
              <a:t>approximates the relationship between </a:t>
            </a:r>
            <a:r>
              <a:rPr lang="en-US" sz="2000" dirty="0" smtClean="0">
                <a:latin typeface="Times New Roman" panose="02020603050405020304" pitchFamily="18" charset="0"/>
                <a:cs typeface="Times New Roman" panose="02020603050405020304" pitchFamily="18" charset="0"/>
              </a:rPr>
              <a:t>input data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the concept labels. </a:t>
            </a:r>
            <a:r>
              <a:rPr lang="en-US" sz="2000" dirty="0">
                <a:latin typeface="Times New Roman" panose="02020603050405020304" pitchFamily="18" charset="0"/>
                <a:cs typeface="Times New Roman" panose="02020603050405020304" pitchFamily="18" charset="0"/>
              </a:rPr>
              <a:t>An optimal scenario will allow for the algorithm to correctly determine the </a:t>
            </a:r>
            <a:r>
              <a:rPr lang="en-US" sz="2000" dirty="0" smtClean="0">
                <a:latin typeface="Times New Roman" panose="02020603050405020304" pitchFamily="18" charset="0"/>
                <a:cs typeface="Times New Roman" panose="02020603050405020304" pitchFamily="18" charset="0"/>
              </a:rPr>
              <a:t>concept labels </a:t>
            </a:r>
            <a:r>
              <a:rPr lang="en-US" sz="2000" dirty="0">
                <a:latin typeface="Times New Roman" panose="02020603050405020304" pitchFamily="18" charset="0"/>
                <a:cs typeface="Times New Roman" panose="02020603050405020304" pitchFamily="18" charset="0"/>
              </a:rPr>
              <a:t>for unseen </a:t>
            </a:r>
            <a:r>
              <a:rPr lang="en-US" sz="2000" dirty="0" smtClean="0">
                <a:latin typeface="Times New Roman" panose="02020603050405020304" pitchFamily="18" charset="0"/>
                <a:cs typeface="Times New Roman" panose="02020603050405020304" pitchFamily="18" charset="0"/>
              </a:rPr>
              <a:t>data-items. </a:t>
            </a:r>
          </a:p>
          <a:p>
            <a:endParaRPr lang="sv-SE" sz="20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b="1" dirty="0" smtClean="0">
                <a:latin typeface="Times New Roman" panose="02020603050405020304" pitchFamily="18" charset="0"/>
                <a:cs typeface="Times New Roman" panose="02020603050405020304" pitchFamily="18" charset="0"/>
              </a:rPr>
              <a:t>Unsupervised learning</a:t>
            </a:r>
            <a:r>
              <a:rPr lang="en-US" sz="2000" dirty="0" smtClean="0">
                <a:latin typeface="Times New Roman" panose="02020603050405020304" pitchFamily="18" charset="0"/>
                <a:cs typeface="Times New Roman" panose="02020603050405020304" pitchFamily="18" charset="0"/>
              </a:rPr>
              <a:t>, input data are NOT classified, i.e. contains </a:t>
            </a:r>
            <a:r>
              <a:rPr lang="en-US" sz="2000" dirty="0">
                <a:latin typeface="Times New Roman" panose="02020603050405020304" pitchFamily="18" charset="0"/>
                <a:cs typeface="Times New Roman" panose="02020603050405020304" pitchFamily="18" charset="0"/>
              </a:rPr>
              <a:t>only </a:t>
            </a:r>
            <a:r>
              <a:rPr lang="en-US" sz="2000" dirty="0" smtClean="0">
                <a:latin typeface="Times New Roman" panose="02020603050405020304" pitchFamily="18" charset="0"/>
                <a:cs typeface="Times New Roman" panose="02020603050405020304" pitchFamily="18" charset="0"/>
              </a:rPr>
              <a:t>input data and lack concept labels. </a:t>
            </a:r>
            <a:r>
              <a:rPr lang="en-US" sz="2000" dirty="0">
                <a:latin typeface="Times New Roman" panose="02020603050405020304" pitchFamily="18" charset="0"/>
                <a:cs typeface="Times New Roman" panose="02020603050405020304" pitchFamily="18" charset="0"/>
              </a:rPr>
              <a:t>Unsupervised learning algorithms </a:t>
            </a:r>
            <a:r>
              <a:rPr lang="en-US" sz="2000" dirty="0" smtClean="0">
                <a:latin typeface="Times New Roman" panose="02020603050405020304" pitchFamily="18" charset="0"/>
                <a:cs typeface="Times New Roman" panose="02020603050405020304" pitchFamily="18" charset="0"/>
              </a:rPr>
              <a:t>therefore have to identify commonalities and structures in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data-set and to group the input based on similarity.  Unsupervised learning algorithms have to decide on a optimal portfolio of concepts that best matches the data-set and arrange groupings of subsets of the data-set so that it matches the portfolio of concepts.</a:t>
            </a:r>
          </a:p>
          <a:p>
            <a:endParaRPr lang="en-US" dirty="0" smtClean="0"/>
          </a:p>
        </p:txBody>
      </p:sp>
      <p:pic>
        <p:nvPicPr>
          <p:cNvPr id="1027" name="Picture 3" descr="Portal-puzzle.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68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0" y="-130608"/>
            <a:ext cx="8802094" cy="7786747"/>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Basic Distinctions:</a:t>
            </a:r>
          </a:p>
          <a:p>
            <a:r>
              <a:rPr lang="sv-SE" sz="2800" b="1" dirty="0">
                <a:latin typeface="Times New Roman" panose="02020603050405020304" pitchFamily="18" charset="0"/>
                <a:cs typeface="Times New Roman" panose="02020603050405020304" pitchFamily="18" charset="0"/>
              </a:rPr>
              <a:t> </a:t>
            </a:r>
            <a:r>
              <a:rPr lang="sv-SE" sz="2800" b="1" dirty="0" smtClean="0">
                <a:latin typeface="Times New Roman" panose="02020603050405020304" pitchFamily="18" charset="0"/>
                <a:cs typeface="Times New Roman" panose="02020603050405020304" pitchFamily="18" charset="0"/>
              </a:rPr>
              <a:t>          Off-line (Batch) vs On-line (Incremental) learning</a:t>
            </a:r>
          </a:p>
          <a:p>
            <a:endParaRPr lang="sv-SE"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This distinction is relevant for </a:t>
            </a:r>
            <a:r>
              <a:rPr lang="en-US" sz="2000" b="1" dirty="0">
                <a:latin typeface="Times New Roman" panose="02020603050405020304" pitchFamily="18" charset="0"/>
                <a:cs typeface="Times New Roman" panose="02020603050405020304" pitchFamily="18" charset="0"/>
              </a:rPr>
              <a:t>supervised  as well as </a:t>
            </a:r>
            <a:r>
              <a:rPr lang="en-US" sz="2000" b="1" dirty="0" smtClean="0">
                <a:latin typeface="Times New Roman" panose="02020603050405020304" pitchFamily="18" charset="0"/>
                <a:cs typeface="Times New Roman" panose="02020603050405020304" pitchFamily="18" charset="0"/>
              </a:rPr>
              <a:t>for un-supervised learning.</a:t>
            </a:r>
            <a:endParaRPr lang="sv-SE"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a:t>
            </a:r>
            <a:r>
              <a:rPr lang="en-US" sz="2000" b="1" dirty="0" smtClean="0">
                <a:latin typeface="Times New Roman" panose="02020603050405020304" pitchFamily="18" charset="0"/>
                <a:cs typeface="Times New Roman" panose="02020603050405020304" pitchFamily="18" charset="0"/>
              </a:rPr>
              <a:t>ffline </a:t>
            </a:r>
            <a:r>
              <a:rPr lang="en-US" sz="2000" b="1" dirty="0">
                <a:latin typeface="Times New Roman" panose="02020603050405020304" pitchFamily="18" charset="0"/>
                <a:cs typeface="Times New Roman" panose="02020603050405020304" pitchFamily="18" charset="0"/>
              </a:rPr>
              <a:t>learning </a:t>
            </a:r>
            <a:r>
              <a:rPr lang="en-US" sz="2000" dirty="0">
                <a:latin typeface="Times New Roman" panose="02020603050405020304" pitchFamily="18" charset="0"/>
                <a:cs typeface="Times New Roman" panose="02020603050405020304" pitchFamily="18" charset="0"/>
              </a:rPr>
              <a:t>refers to situations where the </a:t>
            </a:r>
            <a:r>
              <a:rPr lang="en-US" sz="2000" dirty="0" smtClean="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is not operating </a:t>
            </a:r>
            <a:r>
              <a:rPr lang="en-US" sz="2000" dirty="0" smtClean="0">
                <a:latin typeface="Times New Roman" panose="02020603050405020304" pitchFamily="18" charset="0"/>
                <a:cs typeface="Times New Roman" panose="02020603050405020304" pitchFamily="18" charset="0"/>
              </a:rPr>
              <a:t>in a real time environment but handles pre-harvested data </a:t>
            </a:r>
            <a:r>
              <a:rPr lang="sv-SE" sz="2000" dirty="0" smtClean="0">
                <a:latin typeface="Times New Roman" panose="02020603050405020304" pitchFamily="18" charset="0"/>
                <a:cs typeface="Times New Roman" panose="02020603050405020304" pitchFamily="18" charset="0"/>
              </a:rPr>
              <a:t>in static and complete  batch form. Most traditional machine learning algorithms are well adapted to off-line learning and the parallell access to the whole data-set gives full flexibility of using data-items in all kinds of variations during the learning process.</a:t>
            </a:r>
            <a:endParaRPr lang="en-US" sz="2000" dirty="0" smtClean="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Online learning </a:t>
            </a:r>
            <a:r>
              <a:rPr lang="en-US" sz="2000" dirty="0">
                <a:latin typeface="Times New Roman" panose="02020603050405020304" pitchFamily="18" charset="0"/>
                <a:cs typeface="Times New Roman" panose="02020603050405020304" pitchFamily="18" charset="0"/>
              </a:rPr>
              <a:t>is a learning scenario where data is processed in-real time in </a:t>
            </a:r>
            <a:r>
              <a:rPr lang="en-US" sz="2000" dirty="0" smtClean="0">
                <a:latin typeface="Times New Roman" panose="02020603050405020304" pitchFamily="18" charset="0"/>
                <a:cs typeface="Times New Roman" panose="02020603050405020304" pitchFamily="18" charset="0"/>
              </a:rPr>
              <a:t>an incremental </a:t>
            </a:r>
            <a:r>
              <a:rPr lang="en-US" sz="2000" dirty="0">
                <a:latin typeface="Times New Roman" panose="02020603050405020304" pitchFamily="18" charset="0"/>
                <a:cs typeface="Times New Roman" panose="02020603050405020304" pitchFamily="18" charset="0"/>
              </a:rPr>
              <a:t>fashion. </a:t>
            </a:r>
            <a:r>
              <a:rPr lang="en-US" sz="2000" dirty="0" smtClean="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data items are incrementally, gradually  and continuously used to inductively </a:t>
            </a:r>
            <a:r>
              <a:rPr lang="en-US" sz="2000" dirty="0" smtClean="0">
                <a:latin typeface="Times New Roman" panose="02020603050405020304" pitchFamily="18" charset="0"/>
                <a:cs typeface="Times New Roman" panose="02020603050405020304" pitchFamily="18" charset="0"/>
              </a:rPr>
              <a:t>extend </a:t>
            </a:r>
            <a:r>
              <a:rPr lang="en-US" sz="2000" dirty="0">
                <a:latin typeface="Times New Roman" panose="02020603050405020304" pitchFamily="18" charset="0"/>
                <a:cs typeface="Times New Roman" panose="02020603050405020304" pitchFamily="18" charset="0"/>
              </a:rPr>
              <a:t>the existing model. </a:t>
            </a:r>
            <a:r>
              <a:rPr lang="en-US" sz="2000" dirty="0" smtClean="0">
                <a:latin typeface="Times New Roman" panose="02020603050405020304" pitchFamily="18" charset="0"/>
                <a:cs typeface="Times New Roman" panose="02020603050405020304" pitchFamily="18" charset="0"/>
              </a:rPr>
              <a:t>Results of earlier </a:t>
            </a:r>
            <a:r>
              <a:rPr lang="en-US" sz="2000" dirty="0">
                <a:latin typeface="Times New Roman" panose="02020603050405020304" pitchFamily="18" charset="0"/>
                <a:cs typeface="Times New Roman" panose="02020603050405020304" pitchFamily="18" charset="0"/>
              </a:rPr>
              <a:t>learning </a:t>
            </a:r>
            <a:r>
              <a:rPr lang="en-US" sz="2000" dirty="0" smtClean="0">
                <a:latin typeface="Times New Roman" panose="02020603050405020304" pitchFamily="18" charset="0"/>
                <a:cs typeface="Times New Roman" panose="02020603050405020304" pitchFamily="18" charset="0"/>
              </a:rPr>
              <a:t>are typically maintained </a:t>
            </a:r>
            <a:r>
              <a:rPr lang="en-US" sz="2000" dirty="0">
                <a:latin typeface="Times New Roman" panose="02020603050405020304" pitchFamily="18" charset="0"/>
                <a:cs typeface="Times New Roman" panose="02020603050405020304" pitchFamily="18" charset="0"/>
              </a:rPr>
              <a:t>as still </a:t>
            </a:r>
            <a:r>
              <a:rPr lang="en-US" sz="2000" dirty="0" smtClean="0">
                <a:latin typeface="Times New Roman" panose="02020603050405020304" pitchFamily="18" charset="0"/>
                <a:cs typeface="Times New Roman" panose="02020603050405020304" pitchFamily="18" charset="0"/>
              </a:rPr>
              <a:t>being valid</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Incremental </a:t>
            </a:r>
            <a:r>
              <a:rPr lang="en-US" sz="2000" dirty="0">
                <a:latin typeface="Times New Roman" panose="02020603050405020304" pitchFamily="18" charset="0"/>
                <a:cs typeface="Times New Roman" panose="02020603050405020304" pitchFamily="18" charset="0"/>
              </a:rPr>
              <a:t>algorithms are frequently applied </a:t>
            </a:r>
            <a:r>
              <a:rPr lang="en-US" sz="2000" dirty="0" smtClean="0">
                <a:latin typeface="Times New Roman" panose="02020603050405020304" pitchFamily="18" charset="0"/>
                <a:cs typeface="Times New Roman" panose="02020603050405020304" pitchFamily="18" charset="0"/>
              </a:rPr>
              <a:t>to data </a:t>
            </a:r>
            <a:r>
              <a:rPr lang="en-US" sz="2000" dirty="0">
                <a:latin typeface="Times New Roman" panose="02020603050405020304" pitchFamily="18" charset="0"/>
                <a:cs typeface="Times New Roman" panose="02020603050405020304" pitchFamily="18" charset="0"/>
              </a:rPr>
              <a:t>streams or big </a:t>
            </a:r>
            <a:r>
              <a:rPr lang="en-US" sz="2000" dirty="0" smtClean="0">
                <a:latin typeface="Times New Roman" panose="02020603050405020304" pitchFamily="18" charset="0"/>
                <a:cs typeface="Times New Roman" panose="02020603050405020304" pitchFamily="18" charset="0"/>
              </a:rPr>
              <a:t>data. Stock </a:t>
            </a:r>
            <a:r>
              <a:rPr lang="en-US" sz="2000" dirty="0">
                <a:latin typeface="Times New Roman" panose="02020603050405020304" pitchFamily="18" charset="0"/>
                <a:cs typeface="Times New Roman" panose="02020603050405020304" pitchFamily="18" charset="0"/>
              </a:rPr>
              <a:t>trend prediction and user profiling are some </a:t>
            </a:r>
            <a:r>
              <a:rPr lang="en-US" sz="2000" dirty="0" smtClean="0">
                <a:latin typeface="Times New Roman" panose="02020603050405020304" pitchFamily="18" charset="0"/>
                <a:cs typeface="Times New Roman" panose="02020603050405020304" pitchFamily="18" charset="0"/>
              </a:rPr>
              <a:t>examples </a:t>
            </a:r>
            <a:r>
              <a:rPr lang="en-US" sz="2000" dirty="0">
                <a:latin typeface="Times New Roman" panose="02020603050405020304" pitchFamily="18" charset="0"/>
                <a:cs typeface="Times New Roman" panose="02020603050405020304" pitchFamily="18" charset="0"/>
              </a:rPr>
              <a:t>of data streams </a:t>
            </a:r>
            <a:r>
              <a:rPr lang="en-US" sz="2000" dirty="0" smtClean="0">
                <a:latin typeface="Times New Roman" panose="02020603050405020304" pitchFamily="18" charset="0"/>
                <a:cs typeface="Times New Roman" panose="02020603050405020304" pitchFamily="18" charset="0"/>
              </a:rPr>
              <a:t>where new </a:t>
            </a:r>
            <a:r>
              <a:rPr lang="en-US" sz="2000" dirty="0">
                <a:latin typeface="Times New Roman" panose="02020603050405020304" pitchFamily="18" charset="0"/>
                <a:cs typeface="Times New Roman" panose="02020603050405020304" pitchFamily="18" charset="0"/>
              </a:rPr>
              <a:t>data becomes continuously available. Many traditional machine learning algorithms inherently </a:t>
            </a:r>
            <a:r>
              <a:rPr lang="en-US" sz="2000" dirty="0" smtClean="0">
                <a:latin typeface="Times New Roman" panose="02020603050405020304" pitchFamily="18" charset="0"/>
                <a:cs typeface="Times New Roman" panose="02020603050405020304" pitchFamily="18" charset="0"/>
              </a:rPr>
              <a:t>support incremental learning, but may have to be </a:t>
            </a:r>
            <a:r>
              <a:rPr lang="en-US" sz="2000" dirty="0">
                <a:latin typeface="Times New Roman" panose="02020603050405020304" pitchFamily="18" charset="0"/>
                <a:cs typeface="Times New Roman" panose="02020603050405020304" pitchFamily="18" charset="0"/>
              </a:rPr>
              <a:t>adapted to facilitate this. </a:t>
            </a:r>
            <a:endParaRPr lang="en-US" sz="2000"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b="1" dirty="0" smtClean="0">
                <a:latin typeface="Times New Roman" panose="02020603050405020304" pitchFamily="18" charset="0"/>
                <a:cs typeface="Times New Roman" panose="02020603050405020304" pitchFamily="18" charset="0"/>
              </a:rPr>
              <a:t>A middle way is to handle data in so called mini-batches.</a:t>
            </a:r>
            <a:endParaRPr lang="en-US" sz="2000" b="1" dirty="0">
              <a:latin typeface="Times New Roman" panose="02020603050405020304" pitchFamily="18" charset="0"/>
              <a:cs typeface="Times New Roman" panose="02020603050405020304" pitchFamily="18" charset="0"/>
            </a:endParaRPr>
          </a:p>
          <a:p>
            <a:endParaRPr lang="sv-SE" sz="20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9126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60233" y="2962073"/>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927" y="75996"/>
            <a:ext cx="7082965" cy="2185214"/>
          </a:xfrm>
          <a:prstGeom prst="rect">
            <a:avLst/>
          </a:prstGeom>
          <a:noFill/>
        </p:spPr>
        <p:txBody>
          <a:bodyPr wrap="none" rtlCol="0">
            <a:spAutoFit/>
          </a:bodyPr>
          <a:lstStyle/>
          <a:p>
            <a:r>
              <a:rPr lang="sv-SE" sz="4000" b="1" dirty="0" smtClean="0">
                <a:latin typeface="Times New Roman" panose="02020603050405020304" pitchFamily="18" charset="0"/>
                <a:cs typeface="Times New Roman" panose="02020603050405020304" pitchFamily="18" charset="0"/>
              </a:rPr>
              <a:t>Scenario 1</a:t>
            </a: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Learning a single concept off-line from </a:t>
            </a:r>
          </a:p>
          <a:p>
            <a:r>
              <a:rPr lang="sv-SE" sz="3200" b="1" dirty="0" smtClean="0">
                <a:latin typeface="Times New Roman" panose="02020603050405020304" pitchFamily="18" charset="0"/>
                <a:cs typeface="Times New Roman" panose="02020603050405020304" pitchFamily="18" charset="0"/>
              </a:rPr>
              <a:t>pre-classified positive examples</a:t>
            </a:r>
            <a:endParaRPr lang="en-US" sz="3200" b="1" dirty="0">
              <a:latin typeface="Times New Roman" panose="02020603050405020304" pitchFamily="18" charset="0"/>
              <a:cs typeface="Times New Roman" panose="02020603050405020304" pitchFamily="18" charset="0"/>
            </a:endParaRPr>
          </a:p>
        </p:txBody>
      </p:sp>
      <p:sp>
        <p:nvSpPr>
          <p:cNvPr id="3" name="Oval 2"/>
          <p:cNvSpPr/>
          <p:nvPr/>
        </p:nvSpPr>
        <p:spPr>
          <a:xfrm>
            <a:off x="2345822" y="35113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Oval 5"/>
          <p:cNvSpPr/>
          <p:nvPr/>
        </p:nvSpPr>
        <p:spPr>
          <a:xfrm>
            <a:off x="2415164" y="36820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546990" y="391361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268098" y="326504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888622" y="41902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295530" y="394006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2423546" y="42163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997588" y="4389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2014352" y="39494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2169800" y="418042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647574" y="35915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Oval 16"/>
          <p:cNvSpPr/>
          <p:nvPr/>
        </p:nvSpPr>
        <p:spPr>
          <a:xfrm>
            <a:off x="2511938" y="337357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716410" y="43428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2066930" y="31671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1381130" y="35092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533530" y="36616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507622" y="3247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1230254" y="370928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1455806" y="39237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306454"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533530" y="422635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682882"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810898" y="3826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675262" y="3445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p:cNvSpPr/>
          <p:nvPr/>
        </p:nvSpPr>
        <p:spPr>
          <a:xfrm>
            <a:off x="1902338" y="357931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p:cNvSpPr/>
          <p:nvPr/>
        </p:nvSpPr>
        <p:spPr>
          <a:xfrm>
            <a:off x="1800230" y="323946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2044070" y="337205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2129414" y="36738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305809" y="2533853"/>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413826" y="5402714"/>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2413826" y="5493162"/>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363534" y="4604348"/>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6801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84228" y="3024411"/>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926" y="75996"/>
            <a:ext cx="9608921" cy="2062103"/>
          </a:xfrm>
          <a:prstGeom prst="rect">
            <a:avLst/>
          </a:prstGeom>
          <a:noFill/>
        </p:spPr>
        <p:txBody>
          <a:bodyPr wrap="square" rtlCol="0">
            <a:spAutoFit/>
          </a:bodyPr>
          <a:lstStyle/>
          <a:p>
            <a:r>
              <a:rPr lang="sv-SE" sz="4000" b="1" dirty="0" smtClean="0">
                <a:latin typeface="Times New Roman" panose="02020603050405020304" pitchFamily="18" charset="0"/>
                <a:cs typeface="Times New Roman" panose="02020603050405020304" pitchFamily="18" charset="0"/>
              </a:rPr>
              <a:t>Scenario 2    The presence of Noise</a:t>
            </a:r>
          </a:p>
          <a:p>
            <a:endParaRPr lang="sv-SE" sz="32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off-line from </a:t>
            </a:r>
          </a:p>
          <a:p>
            <a:r>
              <a:rPr lang="sv-SE" sz="2800" b="1" dirty="0" smtClean="0">
                <a:latin typeface="Times New Roman" panose="02020603050405020304" pitchFamily="18" charset="0"/>
                <a:cs typeface="Times New Roman" panose="02020603050405020304" pitchFamily="18" charset="0"/>
              </a:rPr>
              <a:t>pre-classified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3" name="Oval 2"/>
          <p:cNvSpPr/>
          <p:nvPr/>
        </p:nvSpPr>
        <p:spPr>
          <a:xfrm>
            <a:off x="1946347" y="49318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Oval 5"/>
          <p:cNvSpPr/>
          <p:nvPr/>
        </p:nvSpPr>
        <p:spPr>
          <a:xfrm>
            <a:off x="2415164" y="36820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546990" y="391361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383628" y="32855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888622" y="41902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295530" y="394006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2423546" y="42163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997588" y="4389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2014352" y="39494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2169800" y="418042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647574" y="35915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Oval 16"/>
          <p:cNvSpPr/>
          <p:nvPr/>
        </p:nvSpPr>
        <p:spPr>
          <a:xfrm>
            <a:off x="2985522" y="321666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716410" y="43428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2066930" y="31671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1381130" y="35092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533530" y="36616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507622" y="3247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1230254" y="370928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1455806" y="39237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306454"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533530" y="422635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682882"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810898" y="3826202"/>
            <a:ext cx="136009" cy="13771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675262" y="3445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p:cNvSpPr/>
          <p:nvPr/>
        </p:nvSpPr>
        <p:spPr>
          <a:xfrm>
            <a:off x="1902338" y="357931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p:cNvSpPr/>
          <p:nvPr/>
        </p:nvSpPr>
        <p:spPr>
          <a:xfrm>
            <a:off x="1755211" y="268100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2044070" y="337205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2129414" y="36738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305809" y="2533853"/>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413826" y="5402714"/>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2413826" y="5493162"/>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363534" y="4604348"/>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799974" y="37439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Oval 39"/>
          <p:cNvSpPr/>
          <p:nvPr/>
        </p:nvSpPr>
        <p:spPr>
          <a:xfrm>
            <a:off x="1060233" y="296016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a:off x="1116493" y="459421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2890465" y="435939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Oval 43"/>
          <p:cNvSpPr/>
          <p:nvPr/>
        </p:nvSpPr>
        <p:spPr>
          <a:xfrm>
            <a:off x="644665" y="379683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p:cNvSpPr/>
          <p:nvPr/>
        </p:nvSpPr>
        <p:spPr>
          <a:xfrm flipH="1" flipV="1">
            <a:off x="1755211" y="3167177"/>
            <a:ext cx="91968" cy="11834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 name="Oval 46"/>
          <p:cNvSpPr/>
          <p:nvPr/>
        </p:nvSpPr>
        <p:spPr>
          <a:xfrm>
            <a:off x="2261789" y="3472991"/>
            <a:ext cx="136009" cy="13771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Oval 47"/>
          <p:cNvSpPr/>
          <p:nvPr/>
        </p:nvSpPr>
        <p:spPr>
          <a:xfrm flipH="1">
            <a:off x="2202939" y="4446692"/>
            <a:ext cx="160595" cy="11043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Oval 48"/>
          <p:cNvSpPr/>
          <p:nvPr/>
        </p:nvSpPr>
        <p:spPr>
          <a:xfrm flipH="1" flipV="1">
            <a:off x="1888622" y="3421672"/>
            <a:ext cx="123391" cy="12322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TextBox 15"/>
          <p:cNvSpPr txBox="1"/>
          <p:nvPr/>
        </p:nvSpPr>
        <p:spPr>
          <a:xfrm>
            <a:off x="4217294" y="2364374"/>
            <a:ext cx="4831290" cy="4093428"/>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Noise</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Noise is </a:t>
            </a:r>
            <a:r>
              <a:rPr lang="en-US" sz="2000" dirty="0">
                <a:latin typeface="Times New Roman" panose="02020603050405020304" pitchFamily="18" charset="0"/>
                <a:cs typeface="Times New Roman" panose="02020603050405020304" pitchFamily="18" charset="0"/>
              </a:rPr>
              <a:t>a fundamental underlying </a:t>
            </a:r>
            <a:r>
              <a:rPr lang="en-US" sz="2000" dirty="0" smtClean="0">
                <a:latin typeface="Times New Roman" panose="02020603050405020304" pitchFamily="18" charset="0"/>
                <a:cs typeface="Times New Roman" panose="02020603050405020304" pitchFamily="18" charset="0"/>
              </a:rPr>
              <a:t>phenomenon </a:t>
            </a:r>
            <a:r>
              <a:rPr lang="en-US" sz="2000" dirty="0">
                <a:latin typeface="Times New Roman" panose="02020603050405020304" pitchFamily="18" charset="0"/>
                <a:cs typeface="Times New Roman" panose="02020603050405020304" pitchFamily="18" charset="0"/>
              </a:rPr>
              <a:t>that is present in all </a:t>
            </a:r>
            <a:r>
              <a:rPr lang="en-US" sz="2000" dirty="0" smtClean="0">
                <a:latin typeface="Times New Roman" panose="02020603050405020304" pitchFamily="18" charset="0"/>
                <a:cs typeface="Times New Roman" panose="02020603050405020304" pitchFamily="18" charset="0"/>
              </a:rPr>
              <a:t>datasets. Noise </a:t>
            </a:r>
            <a:r>
              <a:rPr lang="en-US" sz="2000" dirty="0">
                <a:latin typeface="Times New Roman" panose="02020603050405020304" pitchFamily="18" charset="0"/>
                <a:cs typeface="Times New Roman" panose="02020603050405020304" pitchFamily="18" charset="0"/>
              </a:rPr>
              <a:t>is a distortion in data,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is unwanted by the </a:t>
            </a:r>
            <a:r>
              <a:rPr lang="en-US" sz="2000" dirty="0" smtClean="0">
                <a:latin typeface="Times New Roman" panose="02020603050405020304" pitchFamily="18" charset="0"/>
                <a:cs typeface="Times New Roman" panose="02020603050405020304" pitchFamily="18" charset="0"/>
              </a:rPr>
              <a:t>perceiver.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Noise </a:t>
            </a:r>
            <a:r>
              <a:rPr lang="en-US" sz="2000" dirty="0">
                <a:latin typeface="Times New Roman" panose="02020603050405020304" pitchFamily="18" charset="0"/>
                <a:cs typeface="Times New Roman" panose="02020603050405020304" pitchFamily="18" charset="0"/>
              </a:rPr>
              <a:t>is anything that is spurious and extraneous to the </a:t>
            </a:r>
            <a:r>
              <a:rPr lang="en-US" sz="2000" dirty="0" smtClean="0">
                <a:latin typeface="Times New Roman" panose="02020603050405020304" pitchFamily="18" charset="0"/>
                <a:cs typeface="Times New Roman" panose="02020603050405020304" pitchFamily="18" charset="0"/>
              </a:rPr>
              <a:t>true data and typically due  to </a:t>
            </a:r>
            <a:r>
              <a:rPr lang="en-US" sz="2000" dirty="0">
                <a:latin typeface="Times New Roman" panose="02020603050405020304" pitchFamily="18" charset="0"/>
                <a:cs typeface="Times New Roman" panose="02020603050405020304" pitchFamily="18" charset="0"/>
              </a:rPr>
              <a:t>faulty capturing process.</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Noise can occur in all subsequent scenarios as well as in this first simplest one.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1105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60233" y="2962073"/>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927" y="75996"/>
            <a:ext cx="6221511" cy="2000548"/>
          </a:xfrm>
          <a:prstGeom prst="rect">
            <a:avLst/>
          </a:prstGeom>
          <a:noFill/>
        </p:spPr>
        <p:txBody>
          <a:bodyPr wrap="none" rtlCol="0">
            <a:spAutoFit/>
          </a:bodyPr>
          <a:lstStyle/>
          <a:p>
            <a:r>
              <a:rPr lang="sv-SE" sz="4000" b="1" dirty="0" smtClean="0">
                <a:latin typeface="Times New Roman" panose="02020603050405020304" pitchFamily="18" charset="0"/>
                <a:cs typeface="Times New Roman" panose="02020603050405020304" pitchFamily="18" charset="0"/>
              </a:rPr>
              <a:t>Scenario 3   Outliers</a:t>
            </a: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off-line from </a:t>
            </a:r>
          </a:p>
          <a:p>
            <a:r>
              <a:rPr lang="sv-SE" sz="2800" b="1" dirty="0">
                <a:latin typeface="Times New Roman" panose="02020603050405020304" pitchFamily="18" charset="0"/>
                <a:cs typeface="Times New Roman" panose="02020603050405020304" pitchFamily="18" charset="0"/>
              </a:rPr>
              <a:t>p</a:t>
            </a:r>
            <a:r>
              <a:rPr lang="sv-SE" sz="2800" b="1" dirty="0" smtClean="0">
                <a:latin typeface="Times New Roman" panose="02020603050405020304" pitchFamily="18" charset="0"/>
                <a:cs typeface="Times New Roman" panose="02020603050405020304" pitchFamily="18" charset="0"/>
              </a:rPr>
              <a:t>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3" name="Oval 2"/>
          <p:cNvSpPr/>
          <p:nvPr/>
        </p:nvSpPr>
        <p:spPr>
          <a:xfrm>
            <a:off x="2345822" y="351139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Oval 5"/>
          <p:cNvSpPr/>
          <p:nvPr/>
        </p:nvSpPr>
        <p:spPr>
          <a:xfrm>
            <a:off x="2415164" y="36820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546990" y="391361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268098" y="326504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888622" y="41902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295530" y="394006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2423546" y="42163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997588" y="4389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2014352" y="39494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2169800" y="418042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647574" y="35915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Oval 16"/>
          <p:cNvSpPr/>
          <p:nvPr/>
        </p:nvSpPr>
        <p:spPr>
          <a:xfrm>
            <a:off x="2511938" y="337357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716410" y="43428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2066930" y="31671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1381130" y="35092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533530" y="36616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507622" y="3247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1230254" y="370928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1455806" y="39237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306454"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533530" y="422635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682882"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p:cNvSpPr/>
          <p:nvPr/>
        </p:nvSpPr>
        <p:spPr>
          <a:xfrm>
            <a:off x="1810898" y="3826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675262" y="3445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p:cNvSpPr/>
          <p:nvPr/>
        </p:nvSpPr>
        <p:spPr>
          <a:xfrm>
            <a:off x="1902338" y="357931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p:cNvSpPr/>
          <p:nvPr/>
        </p:nvSpPr>
        <p:spPr>
          <a:xfrm>
            <a:off x="1800230" y="323946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2044070" y="337205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2129414" y="36738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305809" y="2533853"/>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413826" y="5402714"/>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2413826" y="5493162"/>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363534" y="4604348"/>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90657" y="2153457"/>
            <a:ext cx="5055561" cy="460638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Outlier</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outlier</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a data-item that </a:t>
            </a:r>
            <a:r>
              <a:rPr lang="en-US" sz="2000" dirty="0">
                <a:latin typeface="Times New Roman" panose="02020603050405020304" pitchFamily="18" charset="0"/>
                <a:cs typeface="Times New Roman" panose="02020603050405020304" pitchFamily="18" charset="0"/>
              </a:rPr>
              <a:t>is distant from other </a:t>
            </a:r>
            <a:r>
              <a:rPr lang="en-US" sz="2000" dirty="0" smtClean="0">
                <a:latin typeface="Times New Roman" panose="02020603050405020304" pitchFamily="18" charset="0"/>
                <a:cs typeface="Times New Roman" panose="02020603050405020304" pitchFamily="18" charset="0"/>
              </a:rPr>
              <a:t>observations.</a:t>
            </a:r>
          </a:p>
          <a:p>
            <a:endParaRPr lang="en-US" sz="2000" baseline="30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outlier may be due to </a:t>
            </a:r>
            <a:r>
              <a:rPr lang="en-US" sz="2000" dirty="0" smtClean="0">
                <a:latin typeface="Times New Roman" panose="02020603050405020304" pitchFamily="18" charset="0"/>
                <a:cs typeface="Times New Roman" panose="02020603050405020304" pitchFamily="18" charset="0"/>
              </a:rPr>
              <a:t>natural but extreme variation or it may indicate an experimental error or other noise. An </a:t>
            </a:r>
            <a:r>
              <a:rPr lang="en-US" sz="2000" dirty="0">
                <a:latin typeface="Times New Roman" panose="02020603050405020304" pitchFamily="18" charset="0"/>
                <a:cs typeface="Times New Roman" panose="02020603050405020304" pitchFamily="18" charset="0"/>
              </a:rPr>
              <a:t>outlier can cause serious problems </a:t>
            </a:r>
            <a:r>
              <a:rPr lang="en-US" sz="2000" dirty="0" smtClean="0">
                <a:latin typeface="Times New Roman" panose="02020603050405020304" pitchFamily="18" charset="0"/>
                <a:cs typeface="Times New Roman" panose="02020603050405020304" pitchFamily="18" charset="0"/>
              </a:rPr>
              <a:t>for analysis.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is crucial to distinguish between the measurement error cases</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the cases where the </a:t>
            </a:r>
            <a:r>
              <a:rPr lang="en-US" sz="2000" dirty="0">
                <a:latin typeface="Times New Roman" panose="02020603050405020304" pitchFamily="18" charset="0"/>
                <a:cs typeface="Times New Roman" panose="02020603050405020304" pitchFamily="18" charset="0"/>
              </a:rPr>
              <a:t>population has a heavy-tailed </a:t>
            </a:r>
            <a:r>
              <a:rPr lang="en-US" sz="2000" dirty="0" smtClean="0">
                <a:latin typeface="Times New Roman" panose="02020603050405020304" pitchFamily="18" charset="0"/>
                <a:cs typeface="Times New Roman" panose="02020603050405020304" pitchFamily="18" charset="0"/>
              </a:rPr>
              <a:t>or skewed distribution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Outliers </a:t>
            </a:r>
            <a:r>
              <a:rPr lang="sv-SE" sz="2000" dirty="0">
                <a:latin typeface="Times New Roman" panose="02020603050405020304" pitchFamily="18" charset="0"/>
                <a:cs typeface="Times New Roman" panose="02020603050405020304" pitchFamily="18" charset="0"/>
              </a:rPr>
              <a:t>can occur in all subsequent scenarios as well as in this first simplest one</a:t>
            </a:r>
            <a:r>
              <a:rPr lang="sv-SE"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0" name="Oval 39"/>
          <p:cNvSpPr/>
          <p:nvPr/>
        </p:nvSpPr>
        <p:spPr>
          <a:xfrm flipH="1">
            <a:off x="896112" y="5010912"/>
            <a:ext cx="164120" cy="146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flipH="1">
            <a:off x="786384" y="6117336"/>
            <a:ext cx="126050" cy="16188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2363534" y="6351256"/>
            <a:ext cx="162170" cy="1930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Oval 43"/>
          <p:cNvSpPr/>
          <p:nvPr/>
        </p:nvSpPr>
        <p:spPr>
          <a:xfrm>
            <a:off x="438461" y="2540904"/>
            <a:ext cx="162170" cy="1930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21643592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84228" y="3024411"/>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926" y="75996"/>
            <a:ext cx="9608921" cy="2000548"/>
          </a:xfrm>
          <a:prstGeom prst="rect">
            <a:avLst/>
          </a:prstGeom>
          <a:noFill/>
        </p:spPr>
        <p:txBody>
          <a:bodyPr wrap="square" rtlCol="0">
            <a:spAutoFit/>
          </a:bodyPr>
          <a:lstStyle/>
          <a:p>
            <a:r>
              <a:rPr lang="sv-SE" sz="4000" b="1" dirty="0" smtClean="0">
                <a:latin typeface="Times New Roman" panose="02020603050405020304" pitchFamily="18" charset="0"/>
                <a:cs typeface="Times New Roman" panose="02020603050405020304" pitchFamily="18" charset="0"/>
              </a:rPr>
              <a:t>Scenario 4    Negative examples</a:t>
            </a: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off-line from </a:t>
            </a:r>
          </a:p>
          <a:p>
            <a:r>
              <a:rPr lang="sv-SE" sz="2800" b="1" dirty="0">
                <a:latin typeface="Times New Roman" panose="02020603050405020304" pitchFamily="18" charset="0"/>
                <a:cs typeface="Times New Roman" panose="02020603050405020304" pitchFamily="18" charset="0"/>
              </a:rPr>
              <a:t>p</a:t>
            </a:r>
            <a:r>
              <a:rPr lang="sv-SE" sz="2800" b="1" dirty="0" smtClean="0">
                <a:latin typeface="Times New Roman" panose="02020603050405020304" pitchFamily="18" charset="0"/>
                <a:cs typeface="Times New Roman" panose="02020603050405020304" pitchFamily="18" charset="0"/>
              </a:rPr>
              <a:t>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6" name="Oval 5"/>
          <p:cNvSpPr/>
          <p:nvPr/>
        </p:nvSpPr>
        <p:spPr>
          <a:xfrm>
            <a:off x="2415164" y="36820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546990" y="391361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383628" y="32855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888622" y="41902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295530" y="394006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2423546" y="42163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997588" y="4389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2014352" y="39494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2169800" y="418042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647574" y="35915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716410" y="43428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2066930" y="31671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1381130" y="35092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533530" y="36616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507622" y="3247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1230254" y="370928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1455806" y="39237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306454"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533530" y="422635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682882"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675262" y="3445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2044070" y="337205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2129414" y="36738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305809" y="2533853"/>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413826" y="5402714"/>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2413826" y="5493162"/>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363534" y="4604348"/>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799974" y="37439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a:off x="337018" y="400892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16" name="TextBox 15"/>
          <p:cNvSpPr txBox="1"/>
          <p:nvPr/>
        </p:nvSpPr>
        <p:spPr>
          <a:xfrm>
            <a:off x="4154452" y="2508186"/>
            <a:ext cx="4289833" cy="4093428"/>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Negative examples</a:t>
            </a:r>
          </a:p>
          <a:p>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For many situations and many machine learning algorithms, faster convergence towards a concept definition can be achieved by using a mix of positive and Negative examples. </a:t>
            </a:r>
          </a:p>
          <a:p>
            <a:endParaRPr lang="sv-SE" sz="2000"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Negative examples can be made available in a variety of ways, either by using examples from other labelled categories or by artificial generation guided by available domain knowledge.</a:t>
            </a:r>
            <a:endParaRPr lang="en-US" sz="2000" dirty="0">
              <a:latin typeface="Times New Roman" panose="02020603050405020304" pitchFamily="18" charset="0"/>
              <a:cs typeface="Times New Roman" panose="02020603050405020304" pitchFamily="18" charset="0"/>
            </a:endParaRPr>
          </a:p>
        </p:txBody>
      </p:sp>
      <p:sp>
        <p:nvSpPr>
          <p:cNvPr id="50" name="Oval 49"/>
          <p:cNvSpPr/>
          <p:nvPr/>
        </p:nvSpPr>
        <p:spPr>
          <a:xfrm>
            <a:off x="1394461" y="5098807"/>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1" name="Oval 50"/>
          <p:cNvSpPr/>
          <p:nvPr/>
        </p:nvSpPr>
        <p:spPr>
          <a:xfrm>
            <a:off x="1773584" y="3601561"/>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a:t>
            </a:r>
            <a:endParaRPr lang="en-US" sz="3600" b="1" dirty="0"/>
          </a:p>
        </p:txBody>
      </p:sp>
      <p:sp>
        <p:nvSpPr>
          <p:cNvPr id="52" name="Oval 51"/>
          <p:cNvSpPr/>
          <p:nvPr/>
        </p:nvSpPr>
        <p:spPr>
          <a:xfrm>
            <a:off x="657824" y="256507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3" name="Oval 52"/>
          <p:cNvSpPr/>
          <p:nvPr/>
        </p:nvSpPr>
        <p:spPr>
          <a:xfrm>
            <a:off x="3467986" y="3413270"/>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4" name="Oval 53"/>
          <p:cNvSpPr/>
          <p:nvPr/>
        </p:nvSpPr>
        <p:spPr>
          <a:xfrm>
            <a:off x="3424789" y="4518200"/>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5" name="Oval 54"/>
          <p:cNvSpPr/>
          <p:nvPr/>
        </p:nvSpPr>
        <p:spPr>
          <a:xfrm>
            <a:off x="574057" y="5233881"/>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Tree>
    <p:extLst>
      <p:ext uri="{BB962C8B-B14F-4D97-AF65-F5344CB8AC3E}">
        <p14:creationId xmlns:p14="http://schemas.microsoft.com/office/powerpoint/2010/main" val="23535362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1084228" y="3024411"/>
            <a:ext cx="1908238" cy="1683908"/>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96926" y="75996"/>
            <a:ext cx="9608921" cy="2000548"/>
          </a:xfrm>
          <a:prstGeom prst="rect">
            <a:avLst/>
          </a:prstGeom>
          <a:noFill/>
        </p:spPr>
        <p:txBody>
          <a:bodyPr wrap="square" rtlCol="0">
            <a:spAutoFit/>
          </a:bodyPr>
          <a:lstStyle/>
          <a:p>
            <a:r>
              <a:rPr lang="sv-SE" sz="4000" b="1" dirty="0" smtClean="0">
                <a:latin typeface="Times New Roman" panose="02020603050405020304" pitchFamily="18" charset="0"/>
                <a:cs typeface="Times New Roman" panose="02020603050405020304" pitchFamily="18" charset="0"/>
              </a:rPr>
              <a:t>Scenario 5    Near Misses</a:t>
            </a:r>
          </a:p>
          <a:p>
            <a:endParaRPr lang="sv-SE" sz="28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off-line from </a:t>
            </a:r>
          </a:p>
          <a:p>
            <a:r>
              <a:rPr lang="sv-SE" sz="2800" b="1" dirty="0">
                <a:latin typeface="Times New Roman" panose="02020603050405020304" pitchFamily="18" charset="0"/>
                <a:cs typeface="Times New Roman" panose="02020603050405020304" pitchFamily="18" charset="0"/>
              </a:rPr>
              <a:t>p</a:t>
            </a:r>
            <a:r>
              <a:rPr lang="sv-SE" sz="2800" b="1" dirty="0" smtClean="0">
                <a:latin typeface="Times New Roman" panose="02020603050405020304" pitchFamily="18" charset="0"/>
                <a:cs typeface="Times New Roman" panose="02020603050405020304" pitchFamily="18" charset="0"/>
              </a:rPr>
              <a:t>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6" name="Oval 5"/>
          <p:cNvSpPr/>
          <p:nvPr/>
        </p:nvSpPr>
        <p:spPr>
          <a:xfrm>
            <a:off x="2415164" y="36820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546990" y="391361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383628" y="32855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888622" y="41902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295530" y="394006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2423546" y="42163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1997588" y="4389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2014352" y="394942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2169800" y="418042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647574" y="35915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716410" y="43428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2066930" y="316717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1381130" y="35092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1533530" y="366161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507622" y="3247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1230254" y="370928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1455806" y="39237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306454"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1533530" y="422635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682882" y="406176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675262" y="34452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2044070" y="337205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2129414" y="367380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305809" y="2533853"/>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413826" y="5402714"/>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2413826" y="5493162"/>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363534" y="4604348"/>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799974" y="374390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a:off x="950246" y="4191732"/>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16" name="TextBox 15"/>
          <p:cNvSpPr txBox="1"/>
          <p:nvPr/>
        </p:nvSpPr>
        <p:spPr>
          <a:xfrm>
            <a:off x="4168591" y="2203979"/>
            <a:ext cx="5015166" cy="4801314"/>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Near Misses</a:t>
            </a:r>
          </a:p>
          <a:p>
            <a:endParaRPr lang="en-US" sz="1000" b="1"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 scenario where negative examples are used, it is not obvious, what type of objects we should use as negative examples. Arbitrary negative examples will differ considerably from positive examples, which might allow the learner unwanted flexibility in determining the classification boundary</a:t>
            </a:r>
            <a:r>
              <a:rPr lang="en-US" sz="20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Near misses are negative examples that differ from the learned concept in only a small number of significant points. </a:t>
            </a:r>
            <a:endParaRPr lang="en-US" sz="20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examples do not necessarily belong to </a:t>
            </a:r>
            <a:r>
              <a:rPr lang="en-US" sz="2000" dirty="0" smtClean="0">
                <a:latin typeface="Times New Roman" panose="02020603050405020304" pitchFamily="18" charset="0"/>
                <a:cs typeface="Times New Roman" panose="02020603050405020304" pitchFamily="18" charset="0"/>
              </a:rPr>
              <a:t>known concepts.</a:t>
            </a:r>
            <a:endParaRPr lang="en-US" sz="2400" dirty="0">
              <a:latin typeface="Times New Roman" panose="02020603050405020304" pitchFamily="18" charset="0"/>
              <a:cs typeface="Times New Roman" panose="02020603050405020304" pitchFamily="18" charset="0"/>
            </a:endParaRPr>
          </a:p>
        </p:txBody>
      </p:sp>
      <p:sp>
        <p:nvSpPr>
          <p:cNvPr id="50" name="Oval 49"/>
          <p:cNvSpPr/>
          <p:nvPr/>
        </p:nvSpPr>
        <p:spPr>
          <a:xfrm>
            <a:off x="1632801" y="4652484"/>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1" name="Oval 50"/>
          <p:cNvSpPr/>
          <p:nvPr/>
        </p:nvSpPr>
        <p:spPr>
          <a:xfrm>
            <a:off x="1773584" y="3601561"/>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a:t>
            </a:r>
            <a:endParaRPr lang="en-US" sz="3600" b="1" dirty="0"/>
          </a:p>
        </p:txBody>
      </p:sp>
      <p:sp>
        <p:nvSpPr>
          <p:cNvPr id="52" name="Oval 51"/>
          <p:cNvSpPr/>
          <p:nvPr/>
        </p:nvSpPr>
        <p:spPr>
          <a:xfrm>
            <a:off x="943679" y="315885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3" name="Oval 52"/>
          <p:cNvSpPr/>
          <p:nvPr/>
        </p:nvSpPr>
        <p:spPr>
          <a:xfrm>
            <a:off x="2901287" y="3347176"/>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4" name="Oval 53"/>
          <p:cNvSpPr/>
          <p:nvPr/>
        </p:nvSpPr>
        <p:spPr>
          <a:xfrm>
            <a:off x="2656197" y="4389638"/>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
        <p:nvSpPr>
          <p:cNvPr id="55" name="Oval 54"/>
          <p:cNvSpPr/>
          <p:nvPr/>
        </p:nvSpPr>
        <p:spPr>
          <a:xfrm>
            <a:off x="1765848" y="2700870"/>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a:t>
            </a:r>
            <a:endParaRPr lang="en-US" sz="3600" b="1" dirty="0"/>
          </a:p>
        </p:txBody>
      </p:sp>
    </p:spTree>
    <p:extLst>
      <p:ext uri="{BB962C8B-B14F-4D97-AF65-F5344CB8AC3E}">
        <p14:creationId xmlns:p14="http://schemas.microsoft.com/office/powerpoint/2010/main" val="34274161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307975" y="2752344"/>
            <a:ext cx="3049065" cy="2404871"/>
          </a:xfrm>
          <a:prstGeom prst="ellipse">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39496"/>
            <a:ext cx="12115800" cy="1785104"/>
          </a:xfrm>
          <a:prstGeom prst="rect">
            <a:avLst/>
          </a:prstGeom>
          <a:noFill/>
        </p:spPr>
        <p:txBody>
          <a:bodyPr wrap="square" rtlCol="0">
            <a:spAutoFit/>
          </a:bodyPr>
          <a:lstStyle/>
          <a:p>
            <a:r>
              <a:rPr lang="sv-SE" sz="4000" b="1" dirty="0" smtClean="0">
                <a:latin typeface="Times New Roman" panose="02020603050405020304" pitchFamily="18" charset="0"/>
                <a:cs typeface="Times New Roman" panose="02020603050405020304" pitchFamily="18" charset="0"/>
              </a:rPr>
              <a:t>Scenario 6 Internal Structure and Topology of Data-set</a:t>
            </a:r>
          </a:p>
          <a:p>
            <a:endParaRPr lang="sv-SE" sz="1400" b="1" dirty="0">
              <a:latin typeface="Times New Roman" panose="02020603050405020304" pitchFamily="18" charset="0"/>
              <a:cs typeface="Times New Roman" panose="02020603050405020304" pitchFamily="18" charset="0"/>
            </a:endParaRPr>
          </a:p>
          <a:p>
            <a:r>
              <a:rPr lang="sv-SE" sz="2800" b="1" dirty="0" smtClean="0">
                <a:latin typeface="Times New Roman" panose="02020603050405020304" pitchFamily="18" charset="0"/>
                <a:cs typeface="Times New Roman" panose="02020603050405020304" pitchFamily="18" charset="0"/>
              </a:rPr>
              <a:t>Learning a single concept off-line from </a:t>
            </a:r>
          </a:p>
          <a:p>
            <a:r>
              <a:rPr lang="sv-SE" sz="2800" b="1" dirty="0">
                <a:latin typeface="Times New Roman" panose="02020603050405020304" pitchFamily="18" charset="0"/>
                <a:cs typeface="Times New Roman" panose="02020603050405020304" pitchFamily="18" charset="0"/>
              </a:rPr>
              <a:t>p</a:t>
            </a:r>
            <a:r>
              <a:rPr lang="sv-SE" sz="2800" b="1" dirty="0" smtClean="0">
                <a:latin typeface="Times New Roman" panose="02020603050405020304" pitchFamily="18" charset="0"/>
                <a:cs typeface="Times New Roman" panose="02020603050405020304" pitchFamily="18" charset="0"/>
              </a:rPr>
              <a:t>re-classified positive examples</a:t>
            </a:r>
            <a:endParaRPr lang="en-US" sz="2800" b="1" dirty="0">
              <a:latin typeface="Times New Roman" panose="02020603050405020304" pitchFamily="18" charset="0"/>
              <a:cs typeface="Times New Roman" panose="02020603050405020304" pitchFamily="18" charset="0"/>
            </a:endParaRPr>
          </a:p>
        </p:txBody>
      </p:sp>
      <p:sp>
        <p:nvSpPr>
          <p:cNvPr id="6" name="Oval 5"/>
          <p:cNvSpPr/>
          <p:nvPr/>
        </p:nvSpPr>
        <p:spPr>
          <a:xfrm>
            <a:off x="2178676" y="3347070"/>
            <a:ext cx="259651" cy="2339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2323958" y="4366768"/>
            <a:ext cx="342215" cy="21695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2170343" y="299298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1657102" y="414449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2670372" y="4075754"/>
            <a:ext cx="197930" cy="2395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1993717" y="4733017"/>
            <a:ext cx="177927" cy="13856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2711544" y="453264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p:cNvSpPr/>
          <p:nvPr/>
        </p:nvSpPr>
        <p:spPr>
          <a:xfrm>
            <a:off x="1782832" y="3903704"/>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906199" y="318861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2989859" y="378212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1484890" y="429711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Oval 18"/>
          <p:cNvSpPr/>
          <p:nvPr/>
        </p:nvSpPr>
        <p:spPr>
          <a:xfrm>
            <a:off x="1897892" y="2939953"/>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Oval 20"/>
          <p:cNvSpPr/>
          <p:nvPr/>
        </p:nvSpPr>
        <p:spPr>
          <a:xfrm>
            <a:off x="2417848" y="3117081"/>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p:cNvSpPr/>
          <p:nvPr/>
        </p:nvSpPr>
        <p:spPr>
          <a:xfrm>
            <a:off x="495029" y="391707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Oval 22"/>
          <p:cNvSpPr/>
          <p:nvPr/>
        </p:nvSpPr>
        <p:spPr>
          <a:xfrm>
            <a:off x="1234005" y="3017107"/>
            <a:ext cx="232926" cy="23768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Oval 23"/>
          <p:cNvSpPr/>
          <p:nvPr/>
        </p:nvSpPr>
        <p:spPr>
          <a:xfrm>
            <a:off x="694203" y="336292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Oval 24"/>
          <p:cNvSpPr/>
          <p:nvPr/>
        </p:nvSpPr>
        <p:spPr>
          <a:xfrm>
            <a:off x="736118" y="4326817"/>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Oval 25"/>
          <p:cNvSpPr/>
          <p:nvPr/>
        </p:nvSpPr>
        <p:spPr>
          <a:xfrm>
            <a:off x="1097805" y="4543869"/>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2449500" y="4664585"/>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1451362" y="4016046"/>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p:cNvSpPr/>
          <p:nvPr/>
        </p:nvSpPr>
        <p:spPr>
          <a:xfrm>
            <a:off x="1330922" y="3326330"/>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Oval 32"/>
          <p:cNvSpPr/>
          <p:nvPr/>
        </p:nvSpPr>
        <p:spPr>
          <a:xfrm>
            <a:off x="1369824" y="3672400"/>
            <a:ext cx="251075" cy="23130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1897894" y="3628082"/>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2170343" y="2342140"/>
            <a:ext cx="1066060"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Label 1</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077639" y="5707630"/>
            <a:ext cx="1279402" cy="575478"/>
          </a:xfrm>
          <a:prstGeom prst="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Conc</a:t>
            </a:r>
            <a:endParaRPr lang="en-US" sz="1400" dirty="0"/>
          </a:p>
        </p:txBody>
      </p:sp>
      <p:sp>
        <p:nvSpPr>
          <p:cNvPr id="39" name="TextBox 38"/>
          <p:cNvSpPr txBox="1"/>
          <p:nvPr/>
        </p:nvSpPr>
        <p:spPr>
          <a:xfrm>
            <a:off x="2083243" y="5756376"/>
            <a:ext cx="1504756" cy="400110"/>
          </a:xfrm>
          <a:prstGeom prst="rect">
            <a:avLst/>
          </a:prstGeom>
          <a:noFill/>
        </p:spPr>
        <p:txBody>
          <a:bodyPr wrap="square" rtlCol="0">
            <a:spAutoFit/>
          </a:bodyPr>
          <a:lstStyle/>
          <a:p>
            <a:r>
              <a:rPr lang="sv-SE" sz="2000" b="1" dirty="0" smtClean="0">
                <a:solidFill>
                  <a:srgbClr val="00B050"/>
                </a:solidFill>
                <a:latin typeface="Times New Roman" panose="02020603050405020304" pitchFamily="18" charset="0"/>
                <a:cs typeface="Times New Roman" panose="02020603050405020304" pitchFamily="18" charset="0"/>
              </a:rPr>
              <a:t>Concept 1</a:t>
            </a:r>
            <a:endParaRPr lang="en-US" sz="2000" b="1" dirty="0">
              <a:solidFill>
                <a:srgbClr val="00B050"/>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2247462" y="4969997"/>
            <a:ext cx="585326" cy="75114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941549" y="4180638"/>
            <a:ext cx="136009" cy="13771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Oval 41"/>
          <p:cNvSpPr/>
          <p:nvPr/>
        </p:nvSpPr>
        <p:spPr>
          <a:xfrm>
            <a:off x="1047338" y="4084903"/>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sp>
        <p:nvSpPr>
          <p:cNvPr id="16" name="TextBox 15"/>
          <p:cNvSpPr txBox="1"/>
          <p:nvPr/>
        </p:nvSpPr>
        <p:spPr>
          <a:xfrm>
            <a:off x="3564083" y="1942627"/>
            <a:ext cx="5672767" cy="4708981"/>
          </a:xfrm>
          <a:prstGeom prst="rect">
            <a:avLst/>
          </a:prstGeom>
          <a:noFill/>
        </p:spPr>
        <p:txBody>
          <a:bodyPr wrap="square" rtlCol="0">
            <a:spAutoFit/>
          </a:bodyPr>
          <a:lstStyle/>
          <a:p>
            <a:r>
              <a:rPr lang="sv-SE" sz="2000" b="1" dirty="0">
                <a:latin typeface="Times New Roman" panose="02020603050405020304" pitchFamily="18" charset="0"/>
                <a:cs typeface="Times New Roman" panose="02020603050405020304" pitchFamily="18" charset="0"/>
              </a:rPr>
              <a:t>Internal Structure and Topology of Data-set</a:t>
            </a:r>
          </a:p>
          <a:p>
            <a:endParaRPr lang="en-US" sz="2000" b="1"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earlier scenarios we have assumed no internal structure of the Data-set. All data-items have been regarded as having the same status and importance and no structure or metric has been  assumed among the data-items in the set.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contrast, this scenario introduce the concepts of typicality of objects and similarity metrics within the data set:</a:t>
            </a:r>
          </a:p>
          <a:p>
            <a:r>
              <a:rPr lang="sv-SE" sz="2000" dirty="0">
                <a:latin typeface="Times New Roman" panose="02020603050405020304" pitchFamily="18" charset="0"/>
                <a:cs typeface="Times New Roman" panose="02020603050405020304" pitchFamily="18" charset="0"/>
              </a:rPr>
              <a:t> </a:t>
            </a:r>
            <a:r>
              <a:rPr lang="sv-SE" sz="2000" dirty="0" smtClean="0">
                <a:latin typeface="Times New Roman" panose="02020603050405020304" pitchFamily="18" charset="0"/>
                <a:cs typeface="Times New Roman" panose="02020603050405020304" pitchFamily="18" charset="0"/>
              </a:rPr>
              <a:t>- naively more typical objects are more advantageous to use early in a learning process</a:t>
            </a:r>
          </a:p>
          <a:p>
            <a:r>
              <a:rPr lang="sv-SE" sz="2000" dirty="0" smtClean="0">
                <a:latin typeface="Times New Roman" panose="02020603050405020304" pitchFamily="18" charset="0"/>
                <a:cs typeface="Times New Roman" panose="02020603050405020304" pitchFamily="18" charset="0"/>
              </a:rPr>
              <a:t>- naively it makes sense to use the similarity metrics to guide the order of considering training examples.</a:t>
            </a:r>
            <a:endParaRPr lang="en-US" sz="2000" dirty="0">
              <a:latin typeface="Times New Roman" panose="02020603050405020304" pitchFamily="18" charset="0"/>
              <a:cs typeface="Times New Roman" panose="02020603050405020304" pitchFamily="18" charset="0"/>
            </a:endParaRPr>
          </a:p>
        </p:txBody>
      </p:sp>
      <p:sp>
        <p:nvSpPr>
          <p:cNvPr id="50" name="Oval 49"/>
          <p:cNvSpPr/>
          <p:nvPr/>
        </p:nvSpPr>
        <p:spPr>
          <a:xfrm>
            <a:off x="1401281" y="4606764"/>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sp>
        <p:nvSpPr>
          <p:cNvPr id="51" name="Oval 50"/>
          <p:cNvSpPr/>
          <p:nvPr/>
        </p:nvSpPr>
        <p:spPr>
          <a:xfrm>
            <a:off x="873780" y="3513317"/>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P</a:t>
            </a:r>
            <a:endParaRPr lang="en-US" sz="3600" b="1" dirty="0"/>
          </a:p>
        </p:txBody>
      </p:sp>
      <p:sp>
        <p:nvSpPr>
          <p:cNvPr id="52" name="Oval 51"/>
          <p:cNvSpPr/>
          <p:nvPr/>
        </p:nvSpPr>
        <p:spPr>
          <a:xfrm>
            <a:off x="1817228" y="4339782"/>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sp>
        <p:nvSpPr>
          <p:cNvPr id="53" name="Oval 52"/>
          <p:cNvSpPr/>
          <p:nvPr/>
        </p:nvSpPr>
        <p:spPr>
          <a:xfrm>
            <a:off x="2669767" y="3301456"/>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P</a:t>
            </a:r>
            <a:endParaRPr lang="en-US" sz="3600" b="1" dirty="0"/>
          </a:p>
        </p:txBody>
      </p:sp>
      <p:sp>
        <p:nvSpPr>
          <p:cNvPr id="54" name="Oval 53"/>
          <p:cNvSpPr/>
          <p:nvPr/>
        </p:nvSpPr>
        <p:spPr>
          <a:xfrm>
            <a:off x="2368834" y="377650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smtClean="0"/>
              <a:t>P</a:t>
            </a:r>
            <a:endParaRPr lang="en-US" sz="3600" b="1" dirty="0"/>
          </a:p>
        </p:txBody>
      </p:sp>
      <p:sp>
        <p:nvSpPr>
          <p:cNvPr id="55" name="Oval 54"/>
          <p:cNvSpPr/>
          <p:nvPr/>
        </p:nvSpPr>
        <p:spPr>
          <a:xfrm>
            <a:off x="1653194" y="3160885"/>
            <a:ext cx="297339" cy="33766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3600" b="1" dirty="0"/>
              <a:t>P</a:t>
            </a:r>
            <a:endParaRPr lang="en-US" sz="3600" b="1" dirty="0"/>
          </a:p>
        </p:txBody>
      </p:sp>
      <p:cxnSp>
        <p:nvCxnSpPr>
          <p:cNvPr id="17" name="Straight Connector 16"/>
          <p:cNvCxnSpPr>
            <a:endCxn id="42" idx="2"/>
          </p:cNvCxnSpPr>
          <p:nvPr/>
        </p:nvCxnSpPr>
        <p:spPr>
          <a:xfrm>
            <a:off x="562206" y="3982320"/>
            <a:ext cx="485132" cy="27141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723830" y="4601530"/>
            <a:ext cx="76181" cy="8601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54" idx="2"/>
          </p:cNvCxnSpPr>
          <p:nvPr/>
        </p:nvCxnSpPr>
        <p:spPr>
          <a:xfrm>
            <a:off x="1918841" y="3437749"/>
            <a:ext cx="449993" cy="50758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3" idx="1"/>
          </p:cNvCxnSpPr>
          <p:nvPr/>
        </p:nvCxnSpPr>
        <p:spPr>
          <a:xfrm>
            <a:off x="1021692" y="3326330"/>
            <a:ext cx="384901" cy="37994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7" idx="1"/>
          </p:cNvCxnSpPr>
          <p:nvPr/>
        </p:nvCxnSpPr>
        <p:spPr>
          <a:xfrm>
            <a:off x="1877945" y="4026059"/>
            <a:ext cx="496129" cy="37248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8056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TotalTime>
  <Words>1151</Words>
  <Application>Microsoft Macintosh PowerPoint</Application>
  <PresentationFormat>Custom</PresentationFormat>
  <Paragraphs>261</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NPTEL</cp:lastModifiedBy>
  <cp:revision>70</cp:revision>
  <dcterms:created xsi:type="dcterms:W3CDTF">2019-01-07T11:51:34Z</dcterms:created>
  <dcterms:modified xsi:type="dcterms:W3CDTF">2019-02-27T04:53:01Z</dcterms:modified>
</cp:coreProperties>
</file>