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85" r:id="rId4"/>
    <p:sldId id="262" r:id="rId5"/>
    <p:sldId id="264" r:id="rId6"/>
    <p:sldId id="261" r:id="rId7"/>
    <p:sldId id="284" r:id="rId8"/>
    <p:sldId id="283" r:id="rId9"/>
    <p:sldId id="281" r:id="rId10"/>
    <p:sldId id="274" r:id="rId11"/>
    <p:sldId id="278" r:id="rId12"/>
    <p:sldId id="273" r:id="rId13"/>
    <p:sldId id="277" r:id="rId14"/>
    <p:sldId id="276" r:id="rId15"/>
    <p:sldId id="275" r:id="rId16"/>
    <p:sldId id="279" r:id="rId17"/>
    <p:sldId id="280"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140" d="100"/>
          <a:sy n="140" d="100"/>
        </p:scale>
        <p:origin x="-112" y="-256"/>
      </p:cViewPr>
      <p:guideLst>
        <p:guide orient="horz" pos="2160"/>
        <p:guide pos="3840"/>
      </p:guideLst>
    </p:cSldViewPr>
  </p:slideViewPr>
  <p:notesTextViewPr>
    <p:cViewPr>
      <p:scale>
        <a:sx n="1" d="1"/>
        <a:sy n="1" d="1"/>
      </p:scale>
      <p:origin x="0" y="0"/>
    </p:cViewPr>
  </p:notesTextViewPr>
  <p:sorterViewPr>
    <p:cViewPr>
      <p:scale>
        <a:sx n="100" d="100"/>
        <a:sy n="100" d="100"/>
      </p:scale>
      <p:origin x="0" y="-380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27/02/19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32095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38347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3693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39628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49668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55981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54589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55685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44048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44081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9047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78227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39336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92184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44986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84869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smtClean="0"/>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27/02/19</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49043175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89297-8DEB-4FF5-BAC3-1ADC24037D20}" type="datetimeFigureOut">
              <a:rPr lang="en-US" smtClean="0"/>
              <a:t>27/02/19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89297-8DEB-4FF5-BAC3-1ADC24037D20}" type="datetimeFigureOut">
              <a:rPr lang="en-US" smtClean="0"/>
              <a:t>27/02/19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89297-8DEB-4FF5-BAC3-1ADC24037D20}" type="datetimeFigureOut">
              <a:rPr lang="en-US" smtClean="0"/>
              <a:t>27/02/19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27/02/19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27/02/19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27/02/19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27/02/19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
        <p:nvSpPr>
          <p:cNvPr id="7" name="Oval 6"/>
          <p:cNvSpPr/>
          <p:nvPr userDrawn="1"/>
        </p:nvSpPr>
        <p:spPr>
          <a:xfrm>
            <a:off x="3383642" y="847417"/>
            <a:ext cx="6096734" cy="4885839"/>
          </a:xfrm>
          <a:prstGeom prst="ellipse">
            <a:avLst/>
          </a:prstGeom>
          <a:blipFill rotWithShape="1">
            <a:blip r:embed="rId14">
              <a:alphaModFix amt="10000"/>
            </a:blip>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gif"/><Relationship Id="rId6" Type="http://schemas.openxmlformats.org/officeDocument/2006/relationships/image" Target="../media/image8.png"/><Relationship Id="rId7" Type="http://schemas.openxmlformats.org/officeDocument/2006/relationships/image" Target="../media/image9.jpeg"/><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11867535" cy="5509200"/>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Week 3 Forms of Representation </a:t>
            </a:r>
          </a:p>
          <a:p>
            <a:r>
              <a:rPr lang="sv-SE" sz="3200" b="1" dirty="0">
                <a:latin typeface="Times New Roman" panose="02020603050405020304" pitchFamily="18" charset="0"/>
                <a:cs typeface="Times New Roman" panose="02020603050405020304" pitchFamily="18" charset="0"/>
              </a:rPr>
              <a:t> </a:t>
            </a:r>
            <a:r>
              <a:rPr lang="sv-SE" sz="3200" b="1" dirty="0" smtClean="0">
                <a:latin typeface="Times New Roman" panose="02020603050405020304" pitchFamily="18" charset="0"/>
                <a:cs typeface="Times New Roman" panose="02020603050405020304" pitchFamily="18" charset="0"/>
              </a:rPr>
              <a:t>             </a:t>
            </a:r>
          </a:p>
          <a:p>
            <a:endParaRPr lang="sv-SE" sz="3200" b="1" dirty="0" smtClean="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Video 3.1 </a:t>
            </a:r>
            <a:r>
              <a:rPr lang="sv-SE" sz="3200" b="1" dirty="0">
                <a:latin typeface="Times New Roman" panose="02020603050405020304" pitchFamily="18" charset="0"/>
                <a:cs typeface="Times New Roman" panose="02020603050405020304" pitchFamily="18" charset="0"/>
              </a:rPr>
              <a:t>Forms of Representation </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6169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146" y="0"/>
            <a:ext cx="8468454" cy="7540526"/>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Graph Theory</a:t>
            </a:r>
          </a:p>
          <a:p>
            <a:endParaRPr lang="sv-SE" sz="1600"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mathematics, graph theory is the study of graphs, which are mathematical structures </a:t>
            </a:r>
            <a:r>
              <a:rPr lang="en-US" dirty="0" smtClean="0">
                <a:latin typeface="Times New Roman" panose="02020603050405020304" pitchFamily="18" charset="0"/>
                <a:cs typeface="Times New Roman" panose="02020603050405020304" pitchFamily="18" charset="0"/>
              </a:rPr>
              <a:t>used </a:t>
            </a:r>
            <a:r>
              <a:rPr lang="en-US" dirty="0">
                <a:latin typeface="Times New Roman" panose="02020603050405020304" pitchFamily="18" charset="0"/>
                <a:cs typeface="Times New Roman" panose="02020603050405020304" pitchFamily="18" charset="0"/>
              </a:rPr>
              <a:t>to model pairwise </a:t>
            </a:r>
            <a:r>
              <a:rPr lang="en-US" dirty="0" smtClean="0">
                <a:latin typeface="Times New Roman" panose="02020603050405020304" pitchFamily="18" charset="0"/>
                <a:cs typeface="Times New Roman" panose="02020603050405020304" pitchFamily="18" charset="0"/>
              </a:rPr>
              <a:t>relations </a:t>
            </a:r>
            <a:r>
              <a:rPr lang="en-US" dirty="0">
                <a:latin typeface="Times New Roman" panose="02020603050405020304" pitchFamily="18" charset="0"/>
                <a:cs typeface="Times New Roman" panose="02020603050405020304" pitchFamily="18" charset="0"/>
              </a:rPr>
              <a:t>between objects. A graph in this context is made up of </a:t>
            </a:r>
            <a:r>
              <a:rPr lang="en-US" dirty="0" smtClean="0">
                <a:latin typeface="Times New Roman" panose="02020603050405020304" pitchFamily="18" charset="0"/>
                <a:cs typeface="Times New Roman" panose="02020603050405020304" pitchFamily="18" charset="0"/>
              </a:rPr>
              <a:t>vertices</a:t>
            </a:r>
            <a:r>
              <a:rPr lang="en-US" dirty="0">
                <a:latin typeface="Times New Roman" panose="02020603050405020304" pitchFamily="18" charset="0"/>
                <a:cs typeface="Times New Roman" panose="02020603050405020304" pitchFamily="18" charset="0"/>
              </a:rPr>
              <a:t>, nodes, or points which are connected </a:t>
            </a:r>
            <a:r>
              <a:rPr lang="en-US" dirty="0" smtClean="0">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edges, arcs, or lines. </a:t>
            </a:r>
            <a:endParaRPr lang="en-US" dirty="0" smtClean="0">
              <a:latin typeface="Times New Roman" panose="02020603050405020304" pitchFamily="18" charset="0"/>
              <a:cs typeface="Times New Roman" panose="02020603050405020304" pitchFamily="18" charset="0"/>
            </a:endParaRPr>
          </a:p>
          <a:p>
            <a:endParaRPr lang="sv-SE"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Edges of a graph has an associated numerical value, called a weight. Usually, the edge weights are </a:t>
            </a:r>
            <a:r>
              <a:rPr lang="en-US" dirty="0" smtClean="0">
                <a:latin typeface="Times New Roman" panose="02020603050405020304" pitchFamily="18" charset="0"/>
                <a:cs typeface="Times New Roman" panose="02020603050405020304" pitchFamily="18" charset="0"/>
              </a:rPr>
              <a:t>nonnegative integers</a:t>
            </a:r>
            <a:r>
              <a:rPr lang="en-US" dirty="0">
                <a:latin typeface="Times New Roman" panose="02020603050405020304" pitchFamily="18" charset="0"/>
                <a:cs typeface="Times New Roman" panose="02020603050405020304" pitchFamily="18" charset="0"/>
              </a:rPr>
              <a:t>. Weighted graphs may be either directed or undirected.</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graph may be </a:t>
            </a:r>
            <a:r>
              <a:rPr lang="en-US" dirty="0" smtClean="0">
                <a:latin typeface="Times New Roman" panose="02020603050405020304" pitchFamily="18" charset="0"/>
                <a:cs typeface="Times New Roman" panose="02020603050405020304" pitchFamily="18" charset="0"/>
              </a:rPr>
              <a:t>undirected</a:t>
            </a:r>
            <a:r>
              <a:rPr lang="en-US" dirty="0">
                <a:latin typeface="Times New Roman" panose="02020603050405020304" pitchFamily="18" charset="0"/>
                <a:cs typeface="Times New Roman" panose="02020603050405020304" pitchFamily="18" charset="0"/>
              </a:rPr>
              <a:t>, meaning that there is no distinction </a:t>
            </a:r>
            <a:r>
              <a:rPr lang="en-US" dirty="0" smtClean="0">
                <a:latin typeface="Times New Roman" panose="02020603050405020304" pitchFamily="18" charset="0"/>
                <a:cs typeface="Times New Roman" panose="02020603050405020304" pitchFamily="18" charset="0"/>
              </a:rPr>
              <a:t>between the </a:t>
            </a:r>
            <a:r>
              <a:rPr lang="en-US" dirty="0">
                <a:latin typeface="Times New Roman" panose="02020603050405020304" pitchFamily="18" charset="0"/>
                <a:cs typeface="Times New Roman" panose="02020603050405020304" pitchFamily="18" charset="0"/>
              </a:rPr>
              <a:t>two vertices associated with </a:t>
            </a:r>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edge, or its edges may be directed from one vertex to </a:t>
            </a:r>
            <a:r>
              <a:rPr lang="en-US" dirty="0" smtClean="0">
                <a:latin typeface="Times New Roman" panose="02020603050405020304" pitchFamily="18" charset="0"/>
                <a:cs typeface="Times New Roman" panose="02020603050405020304" pitchFamily="18" charset="0"/>
              </a:rPr>
              <a:t>another.</a:t>
            </a:r>
            <a:endParaRPr lang="sv-SE"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graph is connected if there </a:t>
            </a:r>
            <a:r>
              <a:rPr lang="en-US" dirty="0">
                <a:latin typeface="Times New Roman" panose="02020603050405020304" pitchFamily="18" charset="0"/>
                <a:cs typeface="Times New Roman" panose="02020603050405020304" pitchFamily="18" charset="0"/>
              </a:rPr>
              <a:t>is a path from any point to any other point in the graph. A graph that is not connected is </a:t>
            </a:r>
            <a:r>
              <a:rPr lang="en-US" dirty="0" smtClean="0">
                <a:latin typeface="Times New Roman" panose="02020603050405020304" pitchFamily="18" charset="0"/>
                <a:cs typeface="Times New Roman" panose="02020603050405020304" pitchFamily="18" charset="0"/>
              </a:rPr>
              <a:t>said </a:t>
            </a:r>
            <a:r>
              <a:rPr lang="en-US" dirty="0">
                <a:latin typeface="Times New Roman" panose="02020603050405020304" pitchFamily="18" charset="0"/>
                <a:cs typeface="Times New Roman" panose="02020603050405020304" pitchFamily="18" charset="0"/>
              </a:rPr>
              <a:t>to be disconnected. An acyclic graph is a graph having no graph cycles. </a:t>
            </a:r>
            <a:r>
              <a:rPr lang="en-US" dirty="0" smtClean="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connected acyclic graph is known as a </a:t>
            </a:r>
            <a:r>
              <a:rPr lang="en-US" dirty="0" smtClean="0">
                <a:latin typeface="Times New Roman" panose="02020603050405020304" pitchFamily="18" charset="0"/>
                <a:cs typeface="Times New Roman" panose="02020603050405020304" pitchFamily="18" charset="0"/>
              </a:rPr>
              <a:t>tree. A disconnected</a:t>
            </a:r>
            <a:r>
              <a:rPr lang="en-US" dirty="0">
                <a:latin typeface="Times New Roman" panose="02020603050405020304" pitchFamily="18" charset="0"/>
                <a:cs typeface="Times New Roman" panose="02020603050405020304" pitchFamily="18" charset="0"/>
              </a:rPr>
              <a:t> acyclic graph is known as a </a:t>
            </a:r>
            <a:r>
              <a:rPr lang="en-US" dirty="0" smtClean="0">
                <a:latin typeface="Times New Roman" panose="02020603050405020304" pitchFamily="18" charset="0"/>
                <a:cs typeface="Times New Roman" panose="02020603050405020304" pitchFamily="18" charset="0"/>
              </a:rPr>
              <a:t>forest. A</a:t>
            </a:r>
            <a:r>
              <a:rPr lang="en-US" dirty="0">
                <a:latin typeface="Times New Roman" panose="02020603050405020304" pitchFamily="18" charset="0"/>
                <a:cs typeface="Times New Roman" panose="02020603050405020304" pitchFamily="18" charset="0"/>
              </a:rPr>
              <a:t> cycle is a path of edges and vertices wherein a vertex is reachable from itself. </a:t>
            </a:r>
            <a:endParaRPr lang="en-US" dirty="0" smtClean="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bipartite graph, also called a </a:t>
            </a:r>
            <a:r>
              <a:rPr lang="en-US" dirty="0" smtClean="0">
                <a:latin typeface="Times New Roman" panose="02020603050405020304" pitchFamily="18" charset="0"/>
                <a:cs typeface="Times New Roman" panose="02020603050405020304" pitchFamily="18" charset="0"/>
              </a:rPr>
              <a:t>bi-graph</a:t>
            </a:r>
            <a:r>
              <a:rPr lang="en-US" dirty="0">
                <a:latin typeface="Times New Roman" panose="02020603050405020304" pitchFamily="18" charset="0"/>
                <a:cs typeface="Times New Roman" panose="02020603050405020304" pitchFamily="18" charset="0"/>
              </a:rPr>
              <a:t>, is a set of graph </a:t>
            </a:r>
            <a:r>
              <a:rPr lang="en-US" dirty="0" smtClean="0">
                <a:latin typeface="Times New Roman" panose="02020603050405020304" pitchFamily="18" charset="0"/>
                <a:cs typeface="Times New Roman" panose="02020603050405020304" pitchFamily="18" charset="0"/>
              </a:rPr>
              <a:t>vertices decomposed </a:t>
            </a:r>
            <a:r>
              <a:rPr lang="en-US" dirty="0">
                <a:latin typeface="Times New Roman" panose="02020603050405020304" pitchFamily="18" charset="0"/>
                <a:cs typeface="Times New Roman" panose="02020603050405020304" pitchFamily="18" charset="0"/>
              </a:rPr>
              <a:t>into two disjoint sets such that no two  </a:t>
            </a:r>
            <a:r>
              <a:rPr lang="en-US" dirty="0" smtClean="0">
                <a:latin typeface="Times New Roman" panose="02020603050405020304" pitchFamily="18" charset="0"/>
                <a:cs typeface="Times New Roman" panose="02020603050405020304" pitchFamily="18" charset="0"/>
              </a:rPr>
              <a:t>graph </a:t>
            </a:r>
            <a:r>
              <a:rPr lang="en-US" dirty="0">
                <a:latin typeface="Times New Roman" panose="02020603050405020304" pitchFamily="18" charset="0"/>
                <a:cs typeface="Times New Roman" panose="02020603050405020304" pitchFamily="18" charset="0"/>
              </a:rPr>
              <a:t>vertices within the same set are adjacent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 acyclic graphs are bipartite. A cyclic graph is bipartite </a:t>
            </a:r>
            <a:r>
              <a:rPr lang="en-US" dirty="0" err="1" smtClean="0">
                <a:latin typeface="Times New Roman" panose="02020603050405020304" pitchFamily="18" charset="0"/>
                <a:cs typeface="Times New Roman" panose="02020603050405020304" pitchFamily="18" charset="0"/>
              </a:rPr>
              <a:t>iff</a:t>
            </a:r>
            <a:r>
              <a:rPr lang="en-US" dirty="0">
                <a:latin typeface="Times New Roman" panose="02020603050405020304" pitchFamily="18" charset="0"/>
                <a:cs typeface="Times New Roman" panose="02020603050405020304" pitchFamily="18" charset="0"/>
              </a:rPr>
              <a:t> all its </a:t>
            </a:r>
            <a:r>
              <a:rPr lang="en-US" dirty="0" smtClean="0">
                <a:latin typeface="Times New Roman" panose="02020603050405020304" pitchFamily="18" charset="0"/>
                <a:cs typeface="Times New Roman" panose="02020603050405020304" pitchFamily="18" charset="0"/>
              </a:rPr>
              <a:t>cycles </a:t>
            </a:r>
            <a:r>
              <a:rPr lang="en-US" dirty="0">
                <a:latin typeface="Times New Roman" panose="02020603050405020304" pitchFamily="18" charset="0"/>
                <a:cs typeface="Times New Roman" panose="02020603050405020304" pitchFamily="18" charset="0"/>
              </a:rPr>
              <a:t>are of even </a:t>
            </a:r>
            <a:r>
              <a:rPr lang="en-US" dirty="0" smtClean="0">
                <a:latin typeface="Times New Roman" panose="02020603050405020304" pitchFamily="18" charset="0"/>
                <a:cs typeface="Times New Roman" panose="02020603050405020304" pitchFamily="18" charset="0"/>
              </a:rPr>
              <a:t>length.</a:t>
            </a:r>
          </a:p>
          <a:p>
            <a:endParaRPr lang="sv-SE"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order of a graph is </a:t>
            </a:r>
            <a:r>
              <a:rPr lang="en-US" dirty="0" smtClean="0">
                <a:latin typeface="Times New Roman" panose="02020603050405020304" pitchFamily="18" charset="0"/>
                <a:cs typeface="Times New Roman" panose="02020603050405020304" pitchFamily="18" charset="0"/>
              </a:rPr>
              <a:t>the number </a:t>
            </a:r>
            <a:r>
              <a:rPr lang="en-US" dirty="0">
                <a:latin typeface="Times New Roman" panose="02020603050405020304" pitchFamily="18" charset="0"/>
                <a:cs typeface="Times New Roman" panose="02020603050405020304" pitchFamily="18" charset="0"/>
              </a:rPr>
              <a:t>of vertices. The </a:t>
            </a:r>
            <a:r>
              <a:rPr lang="en-US" dirty="0" smtClean="0">
                <a:latin typeface="Times New Roman" panose="02020603050405020304" pitchFamily="18" charset="0"/>
                <a:cs typeface="Times New Roman" panose="02020603050405020304" pitchFamily="18" charset="0"/>
              </a:rPr>
              <a:t>size of </a:t>
            </a:r>
            <a:r>
              <a:rPr lang="en-US" dirty="0">
                <a:latin typeface="Times New Roman" panose="02020603050405020304" pitchFamily="18" charset="0"/>
                <a:cs typeface="Times New Roman" panose="02020603050405020304" pitchFamily="18" charset="0"/>
              </a:rPr>
              <a:t>a graph is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number of edges. The degree  of a  </a:t>
            </a:r>
            <a:r>
              <a:rPr lang="en-US" dirty="0" smtClean="0">
                <a:latin typeface="Times New Roman" panose="02020603050405020304" pitchFamily="18" charset="0"/>
                <a:cs typeface="Times New Roman" panose="02020603050405020304" pitchFamily="18" charset="0"/>
              </a:rPr>
              <a:t>vertex </a:t>
            </a:r>
            <a:r>
              <a:rPr lang="en-US" dirty="0">
                <a:latin typeface="Times New Roman" panose="02020603050405020304" pitchFamily="18" charset="0"/>
                <a:cs typeface="Times New Roman" panose="02020603050405020304" pitchFamily="18" charset="0"/>
              </a:rPr>
              <a:t>is the number of edges that connect to </a:t>
            </a:r>
            <a:r>
              <a:rPr lang="en-US" dirty="0" smtClean="0">
                <a:latin typeface="Times New Roman" panose="02020603050405020304" pitchFamily="18" charset="0"/>
                <a:cs typeface="Times New Roman" panose="02020603050405020304" pitchFamily="18" charset="0"/>
              </a:rPr>
              <a:t>it</a:t>
            </a:r>
            <a:r>
              <a:rPr lang="en-US" dirty="0">
                <a:latin typeface="Times New Roman" panose="02020603050405020304" pitchFamily="18" charset="0"/>
                <a:cs typeface="Times New Roman" panose="02020603050405020304" pitchFamily="18" charset="0"/>
              </a:rPr>
              <a:t>.</a:t>
            </a:r>
            <a:endParaRPr lang="sv-SE" dirty="0">
              <a:latin typeface="Times New Roman" panose="02020603050405020304" pitchFamily="18" charset="0"/>
              <a:cs typeface="Times New Roman" panose="02020603050405020304" pitchFamily="18" charset="0"/>
            </a:endParaRPr>
          </a:p>
          <a:p>
            <a:endParaRPr lang="sv-SE" sz="2000" b="1" dirty="0" smtClean="0">
              <a:latin typeface="Times New Roman" panose="02020603050405020304" pitchFamily="18" charset="0"/>
              <a:cs typeface="Times New Roman" panose="02020603050405020304" pitchFamily="18" charset="0"/>
            </a:endParaRPr>
          </a:p>
          <a:p>
            <a:endParaRPr lang="sv-SE" sz="2000" b="1" dirty="0">
              <a:latin typeface="Times New Roman" panose="02020603050405020304" pitchFamily="18" charset="0"/>
              <a:cs typeface="Times New Roman" panose="02020603050405020304" pitchFamily="18" charset="0"/>
            </a:endParaRPr>
          </a:p>
        </p:txBody>
      </p:sp>
      <p:pic>
        <p:nvPicPr>
          <p:cNvPr id="614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2028" y="923261"/>
            <a:ext cx="3799972" cy="262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7461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160337"/>
            <a:ext cx="5047728"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Graph theoretical problems</a:t>
            </a:r>
            <a:endParaRPr lang="en-US"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07975" y="897512"/>
            <a:ext cx="7820025" cy="5909310"/>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Seven Bridges of </a:t>
            </a:r>
            <a:r>
              <a:rPr lang="en-US" dirty="0" err="1" smtClean="0">
                <a:latin typeface="Times New Roman" panose="02020603050405020304" pitchFamily="18" charset="0"/>
                <a:cs typeface="Times New Roman" panose="02020603050405020304" pitchFamily="18" charset="0"/>
              </a:rPr>
              <a:t>Köningsberg</a:t>
            </a:r>
            <a:r>
              <a:rPr lang="en-US" dirty="0">
                <a:latin typeface="Times New Roman" panose="02020603050405020304" pitchFamily="18" charset="0"/>
                <a:cs typeface="Times New Roman" panose="02020603050405020304" pitchFamily="18" charset="0"/>
              </a:rPr>
              <a:t> is a historically notable problem in mathematics. The problem was to devise a walk through the city that would cross each of </a:t>
            </a:r>
            <a:r>
              <a:rPr lang="en-US" dirty="0" smtClean="0">
                <a:latin typeface="Times New Roman" panose="02020603050405020304" pitchFamily="18" charset="0"/>
                <a:cs typeface="Times New Roman" panose="02020603050405020304" pitchFamily="18" charset="0"/>
              </a:rPr>
              <a:t>the seven bridges </a:t>
            </a:r>
            <a:r>
              <a:rPr lang="en-US" dirty="0">
                <a:latin typeface="Times New Roman" panose="02020603050405020304" pitchFamily="18" charset="0"/>
                <a:cs typeface="Times New Roman" panose="02020603050405020304" pitchFamily="18" charset="0"/>
              </a:rPr>
              <a:t>once and only </a:t>
            </a:r>
            <a:r>
              <a:rPr lang="en-US" dirty="0" smtClean="0">
                <a:latin typeface="Times New Roman" panose="02020603050405020304" pitchFamily="18" charset="0"/>
                <a:cs typeface="Times New Roman" panose="02020603050405020304" pitchFamily="18" charset="0"/>
              </a:rPr>
              <a:t>once.</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Hamiltonian path is a path in an undirected or directed graph that visits each vertex exactly once</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sv-S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Euler path is a path that uses every edge of a graph exactly once.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travelling salesman problem (TSP) is finding the shortest possible route that visits each city and </a:t>
            </a:r>
            <a:r>
              <a:rPr lang="en-US" dirty="0" smtClean="0">
                <a:latin typeface="Times New Roman" panose="02020603050405020304" pitchFamily="18" charset="0"/>
                <a:cs typeface="Times New Roman" panose="02020603050405020304" pitchFamily="18" charset="0"/>
              </a:rPr>
              <a:t>returns </a:t>
            </a:r>
            <a:r>
              <a:rPr lang="en-US" dirty="0">
                <a:latin typeface="Times New Roman" panose="02020603050405020304" pitchFamily="18" charset="0"/>
                <a:cs typeface="Times New Roman" panose="02020603050405020304" pitchFamily="18" charset="0"/>
              </a:rPr>
              <a:t>to the origin city given a list of cities and the distances between each pair of cities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sv-S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a:t>
            </a:r>
            <a:r>
              <a:rPr lang="en-US" dirty="0">
                <a:latin typeface="Times New Roman" panose="02020603050405020304" pitchFamily="18" charset="0"/>
                <a:cs typeface="Times New Roman" panose="02020603050405020304" pitchFamily="18" charset="0"/>
              </a:rPr>
              <a:t> shortest path problem is the problem of finding a path between two vertices </a:t>
            </a:r>
            <a:r>
              <a:rPr lang="en-US" dirty="0" smtClean="0">
                <a:latin typeface="Times New Roman" panose="02020603050405020304" pitchFamily="18" charset="0"/>
                <a:cs typeface="Times New Roman" panose="02020603050405020304" pitchFamily="18" charset="0"/>
              </a:rPr>
              <a:t> such </a:t>
            </a:r>
            <a:r>
              <a:rPr lang="en-US" dirty="0">
                <a:latin typeface="Times New Roman" panose="02020603050405020304" pitchFamily="18" charset="0"/>
                <a:cs typeface="Times New Roman" panose="02020603050405020304" pitchFamily="18" charset="0"/>
              </a:rPr>
              <a:t>that the sum of the weights of its constituent edges is minimized.</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sv-S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minimum spanning tree (</a:t>
            </a:r>
            <a:r>
              <a:rPr lang="en-US" dirty="0" smtClean="0">
                <a:latin typeface="Times New Roman" panose="02020603050405020304" pitchFamily="18" charset="0"/>
                <a:cs typeface="Times New Roman" panose="02020603050405020304" pitchFamily="18" charset="0"/>
              </a:rPr>
              <a:t>MST</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 minimum weight spanning tree is a subset of the edges of a connected, edge-weighted undirected graph that connects all the vertices together, without any cycles and with the minimum possible total edge weight.</a:t>
            </a:r>
            <a:endParaRPr lang="en-US" dirty="0" smtClean="0">
              <a:latin typeface="Times New Roman" panose="02020603050405020304" pitchFamily="18" charset="0"/>
              <a:cs typeface="Times New Roman" panose="02020603050405020304" pitchFamily="18" charset="0"/>
            </a:endParaRPr>
          </a:p>
        </p:txBody>
      </p:sp>
      <p:pic>
        <p:nvPicPr>
          <p:cNvPr id="4098" name="Picture 2" descr="https://upload.wikimedia.org/wikipedia/commons/5/5d/Konigsberg_brid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5175" y="315535"/>
            <a:ext cx="2876550"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8254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0"/>
            <a:ext cx="11011989" cy="6771084"/>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Graph search </a:t>
            </a:r>
            <a:r>
              <a:rPr lang="x-none" sz="3200" b="1" dirty="0" smtClean="0">
                <a:latin typeface="Times New Roman" panose="02020603050405020304" pitchFamily="18" charset="0"/>
                <a:cs typeface="Times New Roman" panose="02020603050405020304" pitchFamily="18" charset="0"/>
              </a:rPr>
              <a:t>–</a:t>
            </a:r>
            <a:r>
              <a:rPr lang="sv-SE" sz="3200" b="1" dirty="0" smtClean="0">
                <a:latin typeface="Times New Roman" panose="02020603050405020304" pitchFamily="18" charset="0"/>
                <a:cs typeface="Times New Roman" panose="02020603050405020304" pitchFamily="18" charset="0"/>
              </a:rPr>
              <a:t> terminology and techniques</a:t>
            </a:r>
          </a:p>
          <a:p>
            <a:endParaRPr lang="sv-SE" sz="2400"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Problem </a:t>
            </a:r>
            <a:r>
              <a:rPr lang="en-US" b="1" dirty="0">
                <a:latin typeface="Times New Roman" panose="02020603050405020304" pitchFamily="18" charset="0"/>
                <a:cs typeface="Times New Roman" panose="02020603050405020304" pitchFamily="18" charset="0"/>
              </a:rPr>
              <a:t>Space Graph</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Represents the problem </a:t>
            </a:r>
            <a:r>
              <a:rPr lang="en-US" dirty="0">
                <a:latin typeface="Times New Roman" panose="02020603050405020304" pitchFamily="18" charset="0"/>
                <a:cs typeface="Times New Roman" panose="02020603050405020304" pitchFamily="18" charset="0"/>
              </a:rPr>
              <a:t>state. States are shown by nodes and operators are shown by edges</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Problem Instance</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Initial state + </a:t>
            </a:r>
            <a:r>
              <a:rPr lang="en-US" dirty="0" smtClean="0">
                <a:latin typeface="Times New Roman" panose="02020603050405020304" pitchFamily="18" charset="0"/>
                <a:cs typeface="Times New Roman" panose="02020603050405020304" pitchFamily="18" charset="0"/>
              </a:rPr>
              <a:t>a Goal </a:t>
            </a:r>
            <a:r>
              <a:rPr lang="en-US" dirty="0">
                <a:latin typeface="Times New Roman" panose="02020603050405020304" pitchFamily="18" charset="0"/>
                <a:cs typeface="Times New Roman" panose="02020603050405020304" pitchFamily="18" charset="0"/>
              </a:rPr>
              <a:t>state</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Branching Factor</a:t>
            </a:r>
            <a:r>
              <a:rPr lang="en-US" dirty="0">
                <a:latin typeface="Times New Roman" panose="02020603050405020304" pitchFamily="18" charset="0"/>
                <a:cs typeface="Times New Roman" panose="02020603050405020304" pitchFamily="18" charset="0"/>
              </a:rPr>
              <a:t> − The average number of child nodes in the problem space graph</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Depth of a problem</a:t>
            </a:r>
            <a:r>
              <a:rPr lang="en-US" dirty="0">
                <a:latin typeface="Times New Roman" panose="02020603050405020304" pitchFamily="18" charset="0"/>
                <a:cs typeface="Times New Roman" panose="02020603050405020304" pitchFamily="18" charset="0"/>
              </a:rPr>
              <a:t> − Length of a shortest path or shortest sequence of operators from Initial State to goal state.</a:t>
            </a:r>
          </a:p>
          <a:p>
            <a:r>
              <a:rPr lang="en-US" b="1" dirty="0" smtClean="0">
                <a:latin typeface="Times New Roman" panose="02020603050405020304" pitchFamily="18" charset="0"/>
                <a:cs typeface="Times New Roman" panose="02020603050405020304" pitchFamily="18" charset="0"/>
              </a:rPr>
              <a:t>Complexity</a:t>
            </a:r>
            <a:r>
              <a:rPr lang="en-US" dirty="0">
                <a:latin typeface="Times New Roman" panose="02020603050405020304" pitchFamily="18" charset="0"/>
                <a:cs typeface="Times New Roman" panose="02020603050405020304" pitchFamily="18" charset="0"/>
              </a:rPr>
              <a:t> − The maximum number of nodes </a:t>
            </a:r>
            <a:r>
              <a:rPr lang="en-US" dirty="0" smtClean="0">
                <a:latin typeface="Times New Roman" panose="02020603050405020304" pitchFamily="18" charset="0"/>
                <a:cs typeface="Times New Roman" panose="02020603050405020304" pitchFamily="18" charset="0"/>
              </a:rPr>
              <a:t>expanded</a:t>
            </a: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Admissibility</a:t>
            </a:r>
            <a:r>
              <a:rPr lang="en-US" dirty="0">
                <a:latin typeface="Times New Roman" panose="02020603050405020304" pitchFamily="18" charset="0"/>
                <a:cs typeface="Times New Roman" panose="02020603050405020304" pitchFamily="18" charset="0"/>
              </a:rPr>
              <a:t> − A property of an algorithm to always find an optimal solution.</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Brute-Force </a:t>
            </a:r>
            <a:r>
              <a:rPr lang="en-US" b="1" dirty="0">
                <a:latin typeface="Times New Roman" panose="02020603050405020304" pitchFamily="18" charset="0"/>
                <a:cs typeface="Times New Roman" panose="02020603050405020304" pitchFamily="18" charset="0"/>
              </a:rPr>
              <a:t>Search Strategies</a:t>
            </a:r>
          </a:p>
          <a:p>
            <a:pPr lvl="1"/>
            <a:r>
              <a:rPr lang="en-US" dirty="0" smtClean="0">
                <a:latin typeface="Times New Roman" panose="02020603050405020304" pitchFamily="18" charset="0"/>
                <a:cs typeface="Times New Roman" panose="02020603050405020304" pitchFamily="18" charset="0"/>
              </a:rPr>
              <a:t>Breadth-First Search</a:t>
            </a:r>
          </a:p>
          <a:p>
            <a:pPr lvl="1"/>
            <a:r>
              <a:rPr lang="en-US" dirty="0">
                <a:latin typeface="Times New Roman" panose="02020603050405020304" pitchFamily="18" charset="0"/>
                <a:cs typeface="Times New Roman" panose="02020603050405020304" pitchFamily="18" charset="0"/>
              </a:rPr>
              <a:t>Depth-First Search</a:t>
            </a:r>
          </a:p>
          <a:p>
            <a:pPr lvl="1"/>
            <a:r>
              <a:rPr lang="en-US" dirty="0" smtClean="0">
                <a:latin typeface="Times New Roman" panose="02020603050405020304" pitchFamily="18" charset="0"/>
                <a:cs typeface="Times New Roman" panose="02020603050405020304" pitchFamily="18" charset="0"/>
              </a:rPr>
              <a:t>Bidirectional </a:t>
            </a:r>
            <a:r>
              <a:rPr lang="en-US" dirty="0">
                <a:latin typeface="Times New Roman" panose="02020603050405020304" pitchFamily="18" charset="0"/>
                <a:cs typeface="Times New Roman" panose="02020603050405020304" pitchFamily="18" charset="0"/>
              </a:rPr>
              <a:t>Search</a:t>
            </a:r>
          </a:p>
          <a:p>
            <a:pPr lvl="1"/>
            <a:r>
              <a:rPr lang="en-US" dirty="0" smtClean="0">
                <a:latin typeface="Times New Roman" panose="02020603050405020304" pitchFamily="18" charset="0"/>
                <a:cs typeface="Times New Roman" panose="02020603050405020304" pitchFamily="18" charset="0"/>
              </a:rPr>
              <a:t>Uniform </a:t>
            </a:r>
            <a:r>
              <a:rPr lang="en-US" dirty="0">
                <a:latin typeface="Times New Roman" panose="02020603050405020304" pitchFamily="18" charset="0"/>
                <a:cs typeface="Times New Roman" panose="02020603050405020304" pitchFamily="18" charset="0"/>
              </a:rPr>
              <a:t>Cost </a:t>
            </a:r>
            <a:r>
              <a:rPr lang="en-US" dirty="0" smtClean="0">
                <a:latin typeface="Times New Roman" panose="02020603050405020304" pitchFamily="18" charset="0"/>
                <a:cs typeface="Times New Roman" panose="02020603050405020304" pitchFamily="18" charset="0"/>
              </a:rPr>
              <a:t>Search</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Iterative Deepening Depth-First Search</a:t>
            </a:r>
          </a:p>
          <a:p>
            <a:r>
              <a:rPr lang="en-US" b="1" dirty="0" smtClean="0">
                <a:latin typeface="Times New Roman" panose="02020603050405020304" pitchFamily="18" charset="0"/>
                <a:cs typeface="Times New Roman" panose="02020603050405020304" pitchFamily="18" charset="0"/>
              </a:rPr>
              <a:t>Informed </a:t>
            </a:r>
            <a:r>
              <a:rPr lang="en-US" b="1" dirty="0">
                <a:latin typeface="Times New Roman" panose="02020603050405020304" pitchFamily="18" charset="0"/>
                <a:cs typeface="Times New Roman" panose="02020603050405020304" pitchFamily="18" charset="0"/>
              </a:rPr>
              <a:t>(Heuristic) Search Strategies</a:t>
            </a:r>
          </a:p>
          <a:p>
            <a:pPr lvl="1"/>
            <a:r>
              <a:rPr lang="en-US" dirty="0" smtClean="0">
                <a:latin typeface="Times New Roman" panose="02020603050405020304" pitchFamily="18" charset="0"/>
                <a:cs typeface="Times New Roman" panose="02020603050405020304" pitchFamily="18" charset="0"/>
              </a:rPr>
              <a:t>Pure </a:t>
            </a:r>
            <a:r>
              <a:rPr lang="en-US" dirty="0">
                <a:latin typeface="Times New Roman" panose="02020603050405020304" pitchFamily="18" charset="0"/>
                <a:cs typeface="Times New Roman" panose="02020603050405020304" pitchFamily="18" charset="0"/>
              </a:rPr>
              <a:t>Heuristic </a:t>
            </a:r>
            <a:r>
              <a:rPr lang="en-US" dirty="0" smtClean="0">
                <a:latin typeface="Times New Roman" panose="02020603050405020304" pitchFamily="18" charset="0"/>
                <a:cs typeface="Times New Roman" panose="02020603050405020304" pitchFamily="18" charset="0"/>
              </a:rPr>
              <a:t>Search</a:t>
            </a:r>
            <a:endParaRPr lang="sv-SE" sz="3200" b="1"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 Search</a:t>
            </a:r>
          </a:p>
          <a:p>
            <a:pPr lvl="1"/>
            <a:r>
              <a:rPr lang="en-US" dirty="0" smtClean="0">
                <a:latin typeface="Times New Roman" panose="02020603050405020304" pitchFamily="18" charset="0"/>
                <a:cs typeface="Times New Roman" panose="02020603050405020304" pitchFamily="18" charset="0"/>
              </a:rPr>
              <a:t>Greedy </a:t>
            </a:r>
            <a:r>
              <a:rPr lang="en-US" dirty="0">
                <a:latin typeface="Times New Roman" panose="02020603050405020304" pitchFamily="18" charset="0"/>
                <a:cs typeface="Times New Roman" panose="02020603050405020304" pitchFamily="18" charset="0"/>
              </a:rPr>
              <a:t>Best First </a:t>
            </a:r>
            <a:r>
              <a:rPr lang="en-US" dirty="0" smtClean="0">
                <a:latin typeface="Times New Roman" panose="02020603050405020304" pitchFamily="18" charset="0"/>
                <a:cs typeface="Times New Roman" panose="02020603050405020304" pitchFamily="18" charset="0"/>
              </a:rPr>
              <a:t>Search</a:t>
            </a:r>
            <a:endParaRPr lang="sv-SE" sz="3200"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Local Search </a:t>
            </a:r>
            <a:r>
              <a:rPr lang="en-US" b="1" dirty="0" smtClean="0">
                <a:latin typeface="Times New Roman" panose="02020603050405020304" pitchFamily="18" charset="0"/>
                <a:cs typeface="Times New Roman" panose="02020603050405020304" pitchFamily="18" charset="0"/>
              </a:rPr>
              <a:t>Algorithms</a:t>
            </a:r>
          </a:p>
          <a:p>
            <a:pPr lvl="1"/>
            <a:r>
              <a:rPr lang="en-US" dirty="0">
                <a:latin typeface="Times New Roman" panose="02020603050405020304" pitchFamily="18" charset="0"/>
                <a:cs typeface="Times New Roman" panose="02020603050405020304" pitchFamily="18" charset="0"/>
              </a:rPr>
              <a:t>Hill-Climbing Search</a:t>
            </a:r>
          </a:p>
          <a:p>
            <a:pPr lvl="1"/>
            <a:r>
              <a:rPr lang="en-US" dirty="0">
                <a:latin typeface="Times New Roman" panose="02020603050405020304" pitchFamily="18" charset="0"/>
                <a:cs typeface="Times New Roman" panose="02020603050405020304" pitchFamily="18" charset="0"/>
              </a:rPr>
              <a:t>Local Beam Search</a:t>
            </a:r>
          </a:p>
          <a:p>
            <a:pPr lvl="1"/>
            <a:r>
              <a:rPr lang="en-US" dirty="0">
                <a:latin typeface="Times New Roman" panose="02020603050405020304" pitchFamily="18" charset="0"/>
                <a:cs typeface="Times New Roman" panose="02020603050405020304" pitchFamily="18" charset="0"/>
              </a:rPr>
              <a:t>Simulated </a:t>
            </a:r>
            <a:r>
              <a:rPr lang="en-US" dirty="0" smtClean="0">
                <a:latin typeface="Times New Roman" panose="02020603050405020304" pitchFamily="18" charset="0"/>
                <a:cs typeface="Times New Roman" panose="02020603050405020304" pitchFamily="18" charset="0"/>
              </a:rPr>
              <a:t>Annealing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7929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0"/>
            <a:ext cx="7300522" cy="7694414"/>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Semantic Network (Conceptual Graph)</a:t>
            </a:r>
          </a:p>
          <a:p>
            <a:endParaRPr lang="sv-SE" sz="12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semantic network</a:t>
            </a:r>
            <a:r>
              <a:rPr lang="en-US" sz="2000" dirty="0">
                <a:latin typeface="Times New Roman" panose="02020603050405020304" pitchFamily="18" charset="0"/>
                <a:cs typeface="Times New Roman" panose="02020603050405020304" pitchFamily="18" charset="0"/>
              </a:rPr>
              <a:t> is a graphical formalism </a:t>
            </a:r>
            <a:r>
              <a:rPr lang="en-US" sz="2000" dirty="0" smtClean="0">
                <a:latin typeface="Times New Roman" panose="02020603050405020304" pitchFamily="18" charset="0"/>
                <a:cs typeface="Times New Roman" panose="02020603050405020304" pitchFamily="18" charset="0"/>
              </a:rPr>
              <a:t>that represents</a:t>
            </a:r>
            <a:r>
              <a:rPr lang="en-US" sz="2000" dirty="0">
                <a:latin typeface="Times New Roman" panose="02020603050405020304" pitchFamily="18" charset="0"/>
                <a:cs typeface="Times New Roman" panose="02020603050405020304" pitchFamily="18" charset="0"/>
              </a:rPr>
              <a:t> semantic </a:t>
            </a:r>
            <a:r>
              <a:rPr lang="en-US" sz="2000" dirty="0" smtClean="0">
                <a:latin typeface="Times New Roman" panose="02020603050405020304" pitchFamily="18" charset="0"/>
                <a:cs typeface="Times New Roman" panose="02020603050405020304" pitchFamily="18" charset="0"/>
              </a:rPr>
              <a:t> relations </a:t>
            </a:r>
            <a:r>
              <a:rPr lang="en-US" sz="2000" dirty="0">
                <a:latin typeface="Times New Roman" panose="02020603050405020304" pitchFamily="18" charset="0"/>
                <a:cs typeface="Times New Roman" panose="02020603050405020304" pitchFamily="18" charset="0"/>
              </a:rPr>
              <a:t>between </a:t>
            </a:r>
            <a:r>
              <a:rPr lang="en-US" sz="2000" dirty="0" smtClean="0">
                <a:latin typeface="Times New Roman" panose="02020603050405020304" pitchFamily="18" charset="0"/>
                <a:cs typeface="Times New Roman" panose="02020603050405020304" pitchFamily="18" charset="0"/>
              </a:rPr>
              <a:t>concepts. It is a</a:t>
            </a:r>
            <a:r>
              <a:rPr lang="en-US" sz="2000" dirty="0">
                <a:latin typeface="Times New Roman" panose="02020603050405020304" pitchFamily="18" charset="0"/>
                <a:cs typeface="Times New Roman" panose="02020603050405020304" pitchFamily="18" charset="0"/>
              </a:rPr>
              <a:t> directed or undirected </a:t>
            </a:r>
            <a:r>
              <a:rPr lang="en-US" sz="2000" dirty="0" smtClean="0">
                <a:latin typeface="Times New Roman" panose="02020603050405020304" pitchFamily="18" charset="0"/>
                <a:cs typeface="Times New Roman" panose="02020603050405020304" pitchFamily="18" charset="0"/>
              </a:rPr>
              <a:t>graph consisting </a:t>
            </a:r>
            <a:r>
              <a:rPr lang="en-US" sz="2000" dirty="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vertices which represent</a:t>
            </a:r>
            <a:r>
              <a:rPr lang="en-US" sz="2000" dirty="0">
                <a:latin typeface="Times New Roman" panose="02020603050405020304" pitchFamily="18" charset="0"/>
                <a:cs typeface="Times New Roman" panose="02020603050405020304" pitchFamily="18" charset="0"/>
              </a:rPr>
              <a:t> concepts, and </a:t>
            </a:r>
            <a:r>
              <a:rPr lang="en-US" sz="2000" dirty="0" smtClean="0">
                <a:latin typeface="Times New Roman" panose="02020603050405020304" pitchFamily="18" charset="0"/>
                <a:cs typeface="Times New Roman" panose="02020603050405020304" pitchFamily="18" charset="0"/>
              </a:rPr>
              <a:t>edges which </a:t>
            </a:r>
            <a:r>
              <a:rPr lang="en-US" sz="2000" dirty="0">
                <a:latin typeface="Times New Roman" panose="02020603050405020304" pitchFamily="18" charset="0"/>
                <a:cs typeface="Times New Roman" panose="02020603050405020304" pitchFamily="18" charset="0"/>
              </a:rPr>
              <a:t>represent semantic relations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between the concepts.</a:t>
            </a:r>
          </a:p>
          <a:p>
            <a:endParaRPr lang="sv-SE" sz="1400" b="1" dirty="0" smtClean="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Edges can be labelled in arbitrary ways, but there is a small set of</a:t>
            </a:r>
          </a:p>
          <a:p>
            <a:r>
              <a:rPr lang="sv-SE" sz="2000" dirty="0" smtClean="0">
                <a:latin typeface="Times New Roman" panose="02020603050405020304" pitchFamily="18" charset="0"/>
                <a:cs typeface="Times New Roman" panose="02020603050405020304" pitchFamily="18" charset="0"/>
              </a:rPr>
              <a:t>Standard edge types that occurs frequently:</a:t>
            </a:r>
          </a:p>
          <a:p>
            <a:pPr marL="342900" indent="-342900">
              <a:buFontTx/>
              <a:buChar char="-"/>
            </a:pPr>
            <a:r>
              <a:rPr lang="sv-SE" sz="2000" dirty="0" smtClean="0">
                <a:latin typeface="Times New Roman" panose="02020603050405020304" pitchFamily="18" charset="0"/>
                <a:cs typeface="Times New Roman" panose="02020603050405020304" pitchFamily="18" charset="0"/>
              </a:rPr>
              <a:t>IS-A which corresponds to a generalization relation in a taxonomy</a:t>
            </a:r>
          </a:p>
          <a:p>
            <a:pPr marL="342900" indent="-342900">
              <a:buFontTx/>
              <a:buChar char="-"/>
            </a:pPr>
            <a:r>
              <a:rPr lang="sv-SE" sz="2000" dirty="0" smtClean="0">
                <a:latin typeface="Times New Roman" panose="02020603050405020304" pitchFamily="18" charset="0"/>
                <a:cs typeface="Times New Roman" panose="02020603050405020304" pitchFamily="18" charset="0"/>
              </a:rPr>
              <a:t>HAS  which is a standard attribute (feature) relation</a:t>
            </a:r>
          </a:p>
          <a:p>
            <a:pPr marL="342900" indent="-342900">
              <a:buFontTx/>
              <a:buChar char="-"/>
            </a:pPr>
            <a:r>
              <a:rPr lang="sv-SE" sz="2000" dirty="0" smtClean="0">
                <a:latin typeface="Times New Roman" panose="02020603050405020304" pitchFamily="18" charset="0"/>
                <a:cs typeface="Times New Roman" panose="02020603050405020304" pitchFamily="18" charset="0"/>
              </a:rPr>
              <a:t>PART OF  which is acomponent relation</a:t>
            </a:r>
          </a:p>
          <a:p>
            <a:pPr marL="342900" indent="-342900">
              <a:buFontTx/>
              <a:buChar char="-"/>
            </a:pPr>
            <a:r>
              <a:rPr lang="sv-SE" sz="2000" dirty="0" smtClean="0">
                <a:latin typeface="Times New Roman" panose="02020603050405020304" pitchFamily="18" charset="0"/>
                <a:cs typeface="Times New Roman" panose="02020603050405020304" pitchFamily="18" charset="0"/>
              </a:rPr>
              <a:t>Causal relations.</a:t>
            </a:r>
          </a:p>
          <a:p>
            <a:endParaRPr lang="sv-SE"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 drawback with </a:t>
            </a:r>
            <a:r>
              <a:rPr lang="en-US" sz="2000" dirty="0">
                <a:latin typeface="Times New Roman" panose="02020603050405020304" pitchFamily="18" charset="0"/>
                <a:cs typeface="Times New Roman" panose="02020603050405020304" pitchFamily="18" charset="0"/>
              </a:rPr>
              <a:t>semantic network </a:t>
            </a:r>
            <a:r>
              <a:rPr lang="en-US" sz="2000" dirty="0" smtClean="0">
                <a:latin typeface="Times New Roman" panose="02020603050405020304" pitchFamily="18" charset="0"/>
                <a:cs typeface="Times New Roman" panose="02020603050405020304" pitchFamily="18" charset="0"/>
              </a:rPr>
              <a:t>representations is that </a:t>
            </a:r>
            <a:r>
              <a:rPr lang="en-US" sz="2000" dirty="0">
                <a:latin typeface="Times New Roman" panose="02020603050405020304" pitchFamily="18" charset="0"/>
                <a:cs typeface="Times New Roman" panose="02020603050405020304" pitchFamily="18" charset="0"/>
              </a:rPr>
              <a:t>there is </a:t>
            </a:r>
            <a:r>
              <a:rPr lang="en-US" sz="2000" dirty="0" smtClean="0">
                <a:latin typeface="Times New Roman" panose="02020603050405020304" pitchFamily="18" charset="0"/>
                <a:cs typeface="Times New Roman" panose="02020603050405020304" pitchFamily="18" charset="0"/>
              </a:rPr>
              <a:t>no </a:t>
            </a:r>
            <a:r>
              <a:rPr lang="en-US" sz="2000" dirty="0">
                <a:latin typeface="Times New Roman" panose="02020603050405020304" pitchFamily="18" charset="0"/>
                <a:cs typeface="Times New Roman" panose="02020603050405020304" pitchFamily="18" charset="0"/>
              </a:rPr>
              <a:t>agreed-upon notion of what a given representational structure </a:t>
            </a:r>
            <a:r>
              <a:rPr lang="en-US" sz="2000" dirty="0" smtClean="0">
                <a:latin typeface="Times New Roman" panose="02020603050405020304" pitchFamily="18" charset="0"/>
                <a:cs typeface="Times New Roman" panose="02020603050405020304" pitchFamily="18" charset="0"/>
              </a:rPr>
              <a:t>means or some formal semantics </a:t>
            </a:r>
            <a:r>
              <a:rPr lang="en-US" sz="2000" dirty="0">
                <a:latin typeface="Times New Roman" panose="02020603050405020304" pitchFamily="18" charset="0"/>
                <a:cs typeface="Times New Roman" panose="02020603050405020304" pitchFamily="18" charset="0"/>
              </a:rPr>
              <a:t>as there is in </a:t>
            </a:r>
            <a:r>
              <a:rPr lang="en-US" sz="2000" dirty="0" smtClean="0">
                <a:latin typeface="Times New Roman" panose="02020603050405020304" pitchFamily="18" charset="0"/>
                <a:cs typeface="Times New Roman" panose="02020603050405020304" pitchFamily="18" charset="0"/>
              </a:rPr>
              <a:t>logic.</a:t>
            </a:r>
          </a:p>
          <a:p>
            <a:endParaRPr lang="sv-SE" sz="14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The expressive power of semantic power can be enhanced by </a:t>
            </a:r>
          </a:p>
          <a:p>
            <a:r>
              <a:rPr lang="sv-SE" sz="2000" dirty="0" smtClean="0">
                <a:latin typeface="Times New Roman" panose="02020603050405020304" pitchFamily="18" charset="0"/>
                <a:cs typeface="Times New Roman" panose="02020603050405020304" pitchFamily="18" charset="0"/>
              </a:rPr>
              <a:t>Introduction of partitions, in the sense that a node can be a subnetwork.</a:t>
            </a:r>
            <a:endParaRPr lang="en-US" sz="2000" dirty="0" smtClean="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70417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160337"/>
            <a:ext cx="5849678"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Examples of Semantic Networks</a:t>
            </a:r>
            <a:endParaRPr lang="en-US" sz="3200" b="1" dirty="0">
              <a:latin typeface="Times New Roman" panose="02020603050405020304" pitchFamily="18" charset="0"/>
              <a:cs typeface="Times New Roman" panose="02020603050405020304" pitchFamily="18" charset="0"/>
            </a:endParaRPr>
          </a:p>
        </p:txBody>
      </p:sp>
      <p:pic>
        <p:nvPicPr>
          <p:cNvPr id="6" name="Picture 2" descr="https://upload.wikimedia.org/wikipedia/commons/thumb/6/67/Semantic_Net.svg/320px-Semantic_Net.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795" y="4059059"/>
            <a:ext cx="2195859" cy="179288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semantic netwo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5502" y="1068272"/>
            <a:ext cx="3424301" cy="22311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semantic netwo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1691" y="676503"/>
            <a:ext cx="3369980" cy="24886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semantic netwo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5" y="897512"/>
            <a:ext cx="4009750" cy="273442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semantic networ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375" y="3752206"/>
            <a:ext cx="4382341" cy="2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6107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465138"/>
            <a:ext cx="10167368" cy="5847755"/>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Rule-based systems</a:t>
            </a:r>
          </a:p>
          <a:p>
            <a:endParaRPr lang="sv-SE" b="1" dirty="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Synonyms: IF-THEN rule system, Production system, </a:t>
            </a:r>
          </a:p>
          <a:p>
            <a:r>
              <a:rPr lang="sv-SE" b="1" dirty="0">
                <a:latin typeface="Times New Roman" panose="02020603050405020304" pitchFamily="18" charset="0"/>
                <a:cs typeface="Times New Roman" panose="02020603050405020304" pitchFamily="18" charset="0"/>
              </a:rPr>
              <a:t> </a:t>
            </a:r>
            <a:r>
              <a:rPr lang="sv-SE" b="1" dirty="0" smtClean="0">
                <a:latin typeface="Times New Roman" panose="02020603050405020304" pitchFamily="18" charset="0"/>
                <a:cs typeface="Times New Roman" panose="02020603050405020304" pitchFamily="18" charset="0"/>
              </a:rPr>
              <a:t>                    Rule-based Expert Systems</a:t>
            </a:r>
          </a:p>
          <a:p>
            <a:endParaRPr lang="sv-SE"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Rules-based systems separates declarative and procedural knowledge. Rules specify </a:t>
            </a:r>
            <a:r>
              <a:rPr lang="en-US" dirty="0">
                <a:latin typeface="Times New Roman" panose="02020603050405020304" pitchFamily="18" charset="0"/>
                <a:cs typeface="Times New Roman" panose="02020603050405020304" pitchFamily="18" charset="0"/>
              </a:rPr>
              <a:t>inference </a:t>
            </a:r>
            <a:r>
              <a:rPr lang="en-US" dirty="0" smtClean="0">
                <a:latin typeface="Times New Roman" panose="02020603050405020304" pitchFamily="18" charset="0"/>
                <a:cs typeface="Times New Roman" panose="02020603050405020304" pitchFamily="18" charset="0"/>
              </a:rPr>
              <a:t>steps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Production rules are formulated </a:t>
            </a:r>
            <a:r>
              <a:rPr lang="en-US" dirty="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the following manner:</a:t>
            </a:r>
          </a:p>
          <a:p>
            <a:r>
              <a:rPr lang="en-US" dirty="0" smtClean="0">
                <a:latin typeface="Times New Roman" panose="02020603050405020304" pitchFamily="18" charset="0"/>
                <a:cs typeface="Times New Roman" panose="02020603050405020304" pitchFamily="18" charset="0"/>
              </a:rPr>
              <a:t>	IF Condition 1 </a:t>
            </a:r>
            <a:r>
              <a:rPr lang="en-US" dirty="0">
                <a:latin typeface="Times New Roman" panose="02020603050405020304" pitchFamily="18" charset="0"/>
                <a:cs typeface="Times New Roman" panose="02020603050405020304" pitchFamily="18" charset="0"/>
              </a:rPr>
              <a:t>∧ . . . ∧ </a:t>
            </a:r>
            <a:r>
              <a:rPr lang="en-US" dirty="0" smtClean="0">
                <a:latin typeface="Times New Roman" panose="02020603050405020304" pitchFamily="18" charset="0"/>
                <a:cs typeface="Times New Roman" panose="02020603050405020304" pitchFamily="18" charset="0"/>
              </a:rPr>
              <a:t>Condition N THEN  </a:t>
            </a: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erform </a:t>
            </a:r>
            <a:r>
              <a:rPr lang="en-US" dirty="0">
                <a:latin typeface="Times New Roman" panose="02020603050405020304" pitchFamily="18" charset="0"/>
                <a:cs typeface="Times New Roman" panose="02020603050405020304" pitchFamily="18" charset="0"/>
              </a:rPr>
              <a:t>some </a:t>
            </a:r>
            <a:r>
              <a:rPr lang="en-US" dirty="0" smtClean="0">
                <a:latin typeface="Times New Roman" panose="02020603050405020304" pitchFamily="18" charset="0"/>
                <a:cs typeface="Times New Roman" panose="02020603050405020304" pitchFamily="18" charset="0"/>
              </a:rPr>
              <a:t>actions. </a:t>
            </a:r>
          </a:p>
          <a:p>
            <a:endParaRPr lang="sv-SE"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Production rules may be interpreted in several different ways: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premise → conclusion 	</a:t>
            </a:r>
            <a:r>
              <a:rPr lang="en-US" dirty="0" smtClean="0">
                <a:latin typeface="Times New Roman" panose="02020603050405020304" pitchFamily="18" charset="0"/>
                <a:cs typeface="Times New Roman" panose="02020603050405020304" pitchFamily="18" charset="0"/>
              </a:rPr>
              <a:t>	antecedence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consequence, </a:t>
            </a:r>
          </a:p>
          <a:p>
            <a:pPr lvl="1"/>
            <a:r>
              <a:rPr lang="en-US" dirty="0" smtClean="0">
                <a:latin typeface="Times New Roman" panose="02020603050405020304" pitchFamily="18" charset="0"/>
                <a:cs typeface="Times New Roman" panose="02020603050405020304" pitchFamily="18" charset="0"/>
              </a:rPr>
              <a:t>evidence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hypothesis		situation </a:t>
            </a:r>
            <a:r>
              <a:rPr lang="en-US" dirty="0">
                <a:latin typeface="Times New Roman" panose="02020603050405020304" pitchFamily="18" charset="0"/>
                <a:cs typeface="Times New Roman" panose="02020603050405020304" pitchFamily="18" charset="0"/>
              </a:rPr>
              <a:t>→ action </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	</a:t>
            </a:r>
            <a:endParaRPr lang="sv-SE"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rule-based system consists </a:t>
            </a:r>
            <a:r>
              <a:rPr lang="en-US" dirty="0">
                <a:latin typeface="Times New Roman" panose="02020603050405020304" pitchFamily="18" charset="0"/>
                <a:cs typeface="Times New Roman" panose="02020603050405020304" pitchFamily="18" charset="0"/>
              </a:rPr>
              <a:t>of the following </a:t>
            </a:r>
            <a:r>
              <a:rPr lang="en-US" dirty="0" smtClean="0">
                <a:latin typeface="Times New Roman" panose="02020603050405020304" pitchFamily="18" charset="0"/>
                <a:cs typeface="Times New Roman" panose="02020603050405020304" pitchFamily="18" charset="0"/>
              </a:rPr>
              <a:t>core parts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collection of facts </a:t>
            </a:r>
            <a:endParaRPr lang="en-US"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collection of rules </a:t>
            </a:r>
            <a:r>
              <a:rPr lang="x-none"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´knowledge base´</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inference engine </a:t>
            </a:r>
            <a:r>
              <a:rPr lang="en-US" dirty="0" smtClean="0">
                <a:latin typeface="Times New Roman" panose="02020603050405020304" pitchFamily="18" charset="0"/>
                <a:cs typeface="Times New Roman" panose="02020603050405020304" pitchFamily="18" charset="0"/>
              </a:rPr>
              <a:t>that can match rules against </a:t>
            </a:r>
          </a:p>
          <a:p>
            <a:pPr lvl="1"/>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facts in both a forward and backward chaining manner.</a:t>
            </a:r>
          </a:p>
          <a:p>
            <a:pPr marL="742950" lvl="1"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Stop criteria for terminating the computation.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9114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4"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458" y="312738"/>
            <a:ext cx="6764378" cy="6139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61393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315941" y="1043609"/>
            <a:ext cx="287258" cy="1077218"/>
          </a:xfrm>
          <a:prstGeom prst="rect">
            <a:avLst/>
          </a:prstGeom>
          <a:noFill/>
        </p:spPr>
        <p:txBody>
          <a:bodyPr wrap="none" rtlCol="0">
            <a:spAutoFit/>
          </a:bodyPr>
          <a:lstStyle/>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 </a:t>
            </a:r>
            <a:endParaRPr lang="sv-SE"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60375" y="160337"/>
            <a:ext cx="11162580" cy="6463308"/>
          </a:xfrm>
          <a:prstGeom prst="rect">
            <a:avLst/>
          </a:prstGeom>
        </p:spPr>
        <p:txBody>
          <a:bodyPr wrap="square">
            <a:spAutoFit/>
          </a:bodyPr>
          <a:lstStyle/>
          <a:p>
            <a:r>
              <a:rPr lang="en-US" sz="900" dirty="0">
                <a:latin typeface="Times New Roman" panose="02020603050405020304" pitchFamily="18" charset="0"/>
                <a:cs typeface="Times New Roman" panose="02020603050405020304" pitchFamily="18" charset="0"/>
              </a:rPr>
              <a:t>1. IF (fever (high)) THEN Malaria </a:t>
            </a:r>
          </a:p>
          <a:p>
            <a:r>
              <a:rPr lang="en-US" sz="900" dirty="0">
                <a:latin typeface="Times New Roman" panose="02020603050405020304" pitchFamily="18" charset="0"/>
                <a:cs typeface="Times New Roman" panose="02020603050405020304" pitchFamily="18" charset="0"/>
              </a:rPr>
              <a:t>2. IF (Coldness) THEN Malaria </a:t>
            </a:r>
          </a:p>
          <a:p>
            <a:r>
              <a:rPr lang="en-US" sz="900" dirty="0">
                <a:latin typeface="Times New Roman" panose="02020603050405020304" pitchFamily="18" charset="0"/>
                <a:cs typeface="Times New Roman" panose="02020603050405020304" pitchFamily="18" charset="0"/>
              </a:rPr>
              <a:t>3. IF (Throb) THEN Malaria </a:t>
            </a:r>
          </a:p>
          <a:p>
            <a:r>
              <a:rPr lang="en-US" sz="900" dirty="0">
                <a:latin typeface="Times New Roman" panose="02020603050405020304" pitchFamily="18" charset="0"/>
                <a:cs typeface="Times New Roman" panose="02020603050405020304" pitchFamily="18" charset="0"/>
              </a:rPr>
              <a:t>4. IF (Sweat) THEN Malaria </a:t>
            </a:r>
          </a:p>
          <a:p>
            <a:r>
              <a:rPr lang="en-US" sz="900" dirty="0">
                <a:latin typeface="Times New Roman" panose="02020603050405020304" pitchFamily="18" charset="0"/>
                <a:cs typeface="Times New Roman" panose="02020603050405020304" pitchFamily="18" charset="0"/>
              </a:rPr>
              <a:t>5. IF (Sometimes </a:t>
            </a:r>
            <a:r>
              <a:rPr lang="en-US" sz="900" dirty="0" err="1">
                <a:latin typeface="Times New Roman" panose="02020603050405020304" pitchFamily="18" charset="0"/>
                <a:cs typeface="Times New Roman" panose="02020603050405020304" pitchFamily="18" charset="0"/>
              </a:rPr>
              <a:t>colour</a:t>
            </a:r>
            <a:r>
              <a:rPr lang="en-US" sz="900" dirty="0">
                <a:latin typeface="Times New Roman" panose="02020603050405020304" pitchFamily="18" charset="0"/>
                <a:cs typeface="Times New Roman" panose="02020603050405020304" pitchFamily="18" charset="0"/>
              </a:rPr>
              <a:t> of urine is black water fever) THEN Malaria </a:t>
            </a:r>
          </a:p>
          <a:p>
            <a:r>
              <a:rPr lang="en-US" sz="900" dirty="0">
                <a:latin typeface="Times New Roman" panose="02020603050405020304" pitchFamily="18" charset="0"/>
                <a:cs typeface="Times New Roman" panose="02020603050405020304" pitchFamily="18" charset="0"/>
              </a:rPr>
              <a:t>6. IF (Headache) THEN Malaria </a:t>
            </a:r>
          </a:p>
          <a:p>
            <a:r>
              <a:rPr lang="en-US" sz="900" dirty="0">
                <a:latin typeface="Times New Roman" panose="02020603050405020304" pitchFamily="18" charset="0"/>
                <a:cs typeface="Times New Roman" panose="02020603050405020304" pitchFamily="18" charset="0"/>
              </a:rPr>
              <a:t>7. IF (Vomiting) THEN Malaria </a:t>
            </a:r>
          </a:p>
          <a:p>
            <a:r>
              <a:rPr lang="en-US" sz="900" dirty="0">
                <a:latin typeface="Times New Roman" panose="02020603050405020304" pitchFamily="18" charset="0"/>
                <a:cs typeface="Times New Roman" panose="02020603050405020304" pitchFamily="18" charset="0"/>
              </a:rPr>
              <a:t>8. IF (Muscle pain) THEN Malaria </a:t>
            </a:r>
          </a:p>
          <a:p>
            <a:r>
              <a:rPr lang="en-US" sz="900" dirty="0">
                <a:latin typeface="Times New Roman" panose="02020603050405020304" pitchFamily="18" charset="0"/>
                <a:cs typeface="Times New Roman" panose="02020603050405020304" pitchFamily="18" charset="0"/>
              </a:rPr>
              <a:t>9. IF (High temperature) THEN Malaria </a:t>
            </a:r>
          </a:p>
          <a:p>
            <a:r>
              <a:rPr lang="en-US" sz="900" dirty="0">
                <a:latin typeface="Times New Roman" panose="02020603050405020304" pitchFamily="18" charset="0"/>
                <a:cs typeface="Times New Roman" panose="02020603050405020304" pitchFamily="18" charset="0"/>
              </a:rPr>
              <a:t>10. IF (</a:t>
            </a:r>
            <a:r>
              <a:rPr lang="en-US" sz="900" dirty="0" err="1">
                <a:latin typeface="Times New Roman" panose="02020603050405020304" pitchFamily="18" charset="0"/>
                <a:cs typeface="Times New Roman" panose="02020603050405020304" pitchFamily="18" charset="0"/>
              </a:rPr>
              <a:t>Diarrhoea</a:t>
            </a:r>
            <a:r>
              <a:rPr lang="en-US" sz="900" dirty="0">
                <a:latin typeface="Times New Roman" panose="02020603050405020304" pitchFamily="18" charset="0"/>
                <a:cs typeface="Times New Roman" panose="02020603050405020304" pitchFamily="18" charset="0"/>
              </a:rPr>
              <a:t>) THEN Malaria </a:t>
            </a:r>
          </a:p>
          <a:p>
            <a:r>
              <a:rPr lang="en-US" sz="900" dirty="0">
                <a:latin typeface="Times New Roman" panose="02020603050405020304" pitchFamily="18" charset="0"/>
                <a:cs typeface="Times New Roman" panose="02020603050405020304" pitchFamily="18" charset="0"/>
              </a:rPr>
              <a:t>11. IF (Coma (Seizure)) THEN Tuberculosis </a:t>
            </a:r>
          </a:p>
          <a:p>
            <a:r>
              <a:rPr lang="en-US" sz="900" dirty="0">
                <a:latin typeface="Times New Roman" panose="02020603050405020304" pitchFamily="18" charset="0"/>
                <a:cs typeface="Times New Roman" panose="02020603050405020304" pitchFamily="18" charset="0"/>
              </a:rPr>
              <a:t>12. IF ( Stiff Neck) THEN Tuberculosis </a:t>
            </a:r>
          </a:p>
          <a:p>
            <a:r>
              <a:rPr lang="en-US" sz="900" dirty="0">
                <a:latin typeface="Times New Roman" panose="02020603050405020304" pitchFamily="18" charset="0"/>
                <a:cs typeface="Times New Roman" panose="02020603050405020304" pitchFamily="18" charset="0"/>
              </a:rPr>
              <a:t>13. IF (Headache) THEN Tuberculosis </a:t>
            </a:r>
          </a:p>
          <a:p>
            <a:r>
              <a:rPr lang="en-US" sz="900" dirty="0">
                <a:latin typeface="Times New Roman" panose="02020603050405020304" pitchFamily="18" charset="0"/>
                <a:cs typeface="Times New Roman" panose="02020603050405020304" pitchFamily="18" charset="0"/>
              </a:rPr>
              <a:t>14. IF (</a:t>
            </a:r>
            <a:r>
              <a:rPr lang="en-US" sz="900" dirty="0" err="1">
                <a:latin typeface="Times New Roman" panose="02020603050405020304" pitchFamily="18" charset="0"/>
                <a:cs typeface="Times New Roman" panose="02020603050405020304" pitchFamily="18" charset="0"/>
              </a:rPr>
              <a:t>AbdoIfminal</a:t>
            </a:r>
            <a:r>
              <a:rPr lang="en-US" sz="900" dirty="0">
                <a:latin typeface="Times New Roman" panose="02020603050405020304" pitchFamily="18" charset="0"/>
                <a:cs typeface="Times New Roman" panose="02020603050405020304" pitchFamily="18" charset="0"/>
              </a:rPr>
              <a:t> Pain) THEN Tuberculosis </a:t>
            </a:r>
          </a:p>
          <a:p>
            <a:r>
              <a:rPr lang="en-US" sz="900" dirty="0">
                <a:latin typeface="Times New Roman" panose="02020603050405020304" pitchFamily="18" charset="0"/>
                <a:cs typeface="Times New Roman" panose="02020603050405020304" pitchFamily="18" charset="0"/>
              </a:rPr>
              <a:t>15. IF ( Weight Pain) THEN Tuberculosis </a:t>
            </a:r>
          </a:p>
          <a:p>
            <a:r>
              <a:rPr lang="en-US" sz="900" dirty="0">
                <a:latin typeface="Times New Roman" panose="02020603050405020304" pitchFamily="18" charset="0"/>
                <a:cs typeface="Times New Roman" panose="02020603050405020304" pitchFamily="18" charset="0"/>
              </a:rPr>
              <a:t>16. IF ( Fever) THEN Tuberculosis </a:t>
            </a:r>
          </a:p>
          <a:p>
            <a:r>
              <a:rPr lang="en-US" sz="900" dirty="0">
                <a:latin typeface="Times New Roman" panose="02020603050405020304" pitchFamily="18" charset="0"/>
                <a:cs typeface="Times New Roman" panose="02020603050405020304" pitchFamily="18" charset="0"/>
              </a:rPr>
              <a:t>17. IF (Masses along the neck) THEN Tuberculosis </a:t>
            </a:r>
          </a:p>
          <a:p>
            <a:r>
              <a:rPr lang="en-US" sz="900" dirty="0">
                <a:latin typeface="Times New Roman" panose="02020603050405020304" pitchFamily="18" charset="0"/>
                <a:cs typeface="Times New Roman" panose="02020603050405020304" pitchFamily="18" charset="0"/>
              </a:rPr>
              <a:t>18. IF (Draining Sinus) THEN Tuberculosis </a:t>
            </a:r>
          </a:p>
          <a:p>
            <a:r>
              <a:rPr lang="en-US" sz="900" dirty="0">
                <a:latin typeface="Times New Roman" panose="02020603050405020304" pitchFamily="18" charset="0"/>
                <a:cs typeface="Times New Roman" panose="02020603050405020304" pitchFamily="18" charset="0"/>
              </a:rPr>
              <a:t>19. IF (Small Reddish brown lesions ( face, eyelid, nose, cheek and ear)) THEN Tuberculosis </a:t>
            </a:r>
          </a:p>
          <a:p>
            <a:r>
              <a:rPr lang="en-US" sz="900" dirty="0">
                <a:latin typeface="Times New Roman" panose="02020603050405020304" pitchFamily="18" charset="0"/>
                <a:cs typeface="Times New Roman" panose="02020603050405020304" pitchFamily="18" charset="0"/>
              </a:rPr>
              <a:t>20. IF (Reddish brown wart-like growth on the body) THEN Tuberculosis </a:t>
            </a:r>
          </a:p>
          <a:p>
            <a:r>
              <a:rPr lang="en-US" sz="900" dirty="0">
                <a:latin typeface="Times New Roman" panose="02020603050405020304" pitchFamily="18" charset="0"/>
                <a:cs typeface="Times New Roman" panose="02020603050405020304" pitchFamily="18" charset="0"/>
              </a:rPr>
              <a:t>21. IF (Skin lesions on hand, feet, elbow and knees) THEN tuberculosis. </a:t>
            </a:r>
          </a:p>
          <a:p>
            <a:r>
              <a:rPr lang="en-US" sz="900" dirty="0">
                <a:latin typeface="Times New Roman" panose="02020603050405020304" pitchFamily="18" charset="0"/>
                <a:cs typeface="Times New Roman" panose="02020603050405020304" pitchFamily="18" charset="0"/>
              </a:rPr>
              <a:t>22. IF ( Ulcer or abscesses on the Skin) THEN Tuberculosis </a:t>
            </a:r>
          </a:p>
          <a:p>
            <a:r>
              <a:rPr lang="en-US" sz="900" dirty="0">
                <a:latin typeface="Times New Roman" panose="02020603050405020304" pitchFamily="18" charset="0"/>
                <a:cs typeface="Times New Roman" panose="02020603050405020304" pitchFamily="18" charset="0"/>
              </a:rPr>
              <a:t>23. IF ( Necrosis of infected Skin) THEN Tuberculosis </a:t>
            </a:r>
          </a:p>
          <a:p>
            <a:r>
              <a:rPr lang="en-US" sz="900" dirty="0">
                <a:latin typeface="Times New Roman" panose="02020603050405020304" pitchFamily="18" charset="0"/>
                <a:cs typeface="Times New Roman" panose="02020603050405020304" pitchFamily="18" charset="0"/>
              </a:rPr>
              <a:t>24. IF (Stiffness of affected area) THEN Tuberculosis </a:t>
            </a:r>
          </a:p>
          <a:p>
            <a:r>
              <a:rPr lang="en-US" sz="900" dirty="0">
                <a:latin typeface="Times New Roman" panose="02020603050405020304" pitchFamily="18" charset="0"/>
                <a:cs typeface="Times New Roman" panose="02020603050405020304" pitchFamily="18" charset="0"/>
              </a:rPr>
              <a:t>25. IF (Blood present in Urine) THEN Tuberculosis </a:t>
            </a:r>
          </a:p>
          <a:p>
            <a:r>
              <a:rPr lang="en-US" sz="900" dirty="0">
                <a:latin typeface="Times New Roman" panose="02020603050405020304" pitchFamily="18" charset="0"/>
                <a:cs typeface="Times New Roman" panose="02020603050405020304" pitchFamily="18" charset="0"/>
              </a:rPr>
              <a:t>26. IF (Painful or uncomfortable Urination) THEN Tuberculosis </a:t>
            </a:r>
          </a:p>
          <a:p>
            <a:r>
              <a:rPr lang="en-US" sz="900" dirty="0">
                <a:latin typeface="Times New Roman" panose="02020603050405020304" pitchFamily="18" charset="0"/>
                <a:cs typeface="Times New Roman" panose="02020603050405020304" pitchFamily="18" charset="0"/>
              </a:rPr>
              <a:t>27. IF ( </a:t>
            </a:r>
            <a:r>
              <a:rPr lang="en-US" sz="900" dirty="0" err="1">
                <a:latin typeface="Times New Roman" panose="02020603050405020304" pitchFamily="18" charset="0"/>
                <a:cs typeface="Times New Roman" panose="02020603050405020304" pitchFamily="18" charset="0"/>
              </a:rPr>
              <a:t>Hemopysis</a:t>
            </a:r>
            <a:r>
              <a:rPr lang="en-US" sz="900" dirty="0">
                <a:latin typeface="Times New Roman" panose="02020603050405020304" pitchFamily="18" charset="0"/>
                <a:cs typeface="Times New Roman" panose="02020603050405020304" pitchFamily="18" charset="0"/>
              </a:rPr>
              <a:t> (coughing up blood)) THEN Tuberculosis </a:t>
            </a:r>
          </a:p>
          <a:p>
            <a:r>
              <a:rPr lang="en-US" sz="900" dirty="0" smtClean="0">
                <a:latin typeface="Times New Roman" panose="02020603050405020304" pitchFamily="18" charset="0"/>
                <a:cs typeface="Times New Roman" panose="02020603050405020304" pitchFamily="18" charset="0"/>
              </a:rPr>
              <a:t>28</a:t>
            </a:r>
            <a:r>
              <a:rPr lang="en-US" sz="900" dirty="0">
                <a:latin typeface="Times New Roman" panose="02020603050405020304" pitchFamily="18" charset="0"/>
                <a:cs typeface="Times New Roman" panose="02020603050405020304" pitchFamily="18" charset="0"/>
              </a:rPr>
              <a:t>. IF (Fatigue) then Tuberculosis </a:t>
            </a:r>
          </a:p>
          <a:p>
            <a:r>
              <a:rPr lang="en-US" sz="900" dirty="0">
                <a:latin typeface="Times New Roman" panose="02020603050405020304" pitchFamily="18" charset="0"/>
                <a:cs typeface="Times New Roman" panose="02020603050405020304" pitchFamily="18" charset="0"/>
              </a:rPr>
              <a:t>29. IF ( Chest pain) THEN Tuberculosis </a:t>
            </a:r>
          </a:p>
          <a:p>
            <a:r>
              <a:rPr lang="en-US" sz="900" dirty="0">
                <a:latin typeface="Times New Roman" panose="02020603050405020304" pitchFamily="18" charset="0"/>
                <a:cs typeface="Times New Roman" panose="02020603050405020304" pitchFamily="18" charset="0"/>
              </a:rPr>
              <a:t>30. IF ( Night Sweat) THEN Tuberculosis </a:t>
            </a:r>
          </a:p>
          <a:p>
            <a:r>
              <a:rPr lang="en-US" sz="900" dirty="0">
                <a:latin typeface="Times New Roman" panose="02020603050405020304" pitchFamily="18" charset="0"/>
                <a:cs typeface="Times New Roman" panose="02020603050405020304" pitchFamily="18" charset="0"/>
              </a:rPr>
              <a:t>31. IF (A lump or pain in the breast) THEN Breast cancer. </a:t>
            </a:r>
          </a:p>
          <a:p>
            <a:r>
              <a:rPr lang="en-US" sz="900" dirty="0">
                <a:latin typeface="Times New Roman" panose="02020603050405020304" pitchFamily="18" charset="0"/>
                <a:cs typeface="Times New Roman" panose="02020603050405020304" pitchFamily="18" charset="0"/>
              </a:rPr>
              <a:t>32. IF (Thickening or swelling of part of the breast) THEN Breast cancer </a:t>
            </a:r>
          </a:p>
          <a:p>
            <a:r>
              <a:rPr lang="en-US" sz="900" dirty="0">
                <a:latin typeface="Times New Roman" panose="02020603050405020304" pitchFamily="18" charset="0"/>
                <a:cs typeface="Times New Roman" panose="02020603050405020304" pitchFamily="18" charset="0"/>
              </a:rPr>
              <a:t>33. IF (Irritation or dimpling of breast skin) THEN Breast cancer </a:t>
            </a:r>
          </a:p>
          <a:p>
            <a:r>
              <a:rPr lang="en-US" sz="900" dirty="0">
                <a:latin typeface="Times New Roman" panose="02020603050405020304" pitchFamily="18" charset="0"/>
                <a:cs typeface="Times New Roman" panose="02020603050405020304" pitchFamily="18" charset="0"/>
              </a:rPr>
              <a:t>34. IF (Redness or flaky skin on the breast) THEN Breast cancer </a:t>
            </a:r>
          </a:p>
          <a:p>
            <a:r>
              <a:rPr lang="en-US" sz="900" dirty="0">
                <a:latin typeface="Times New Roman" panose="02020603050405020304" pitchFamily="18" charset="0"/>
                <a:cs typeface="Times New Roman" panose="02020603050405020304" pitchFamily="18" charset="0"/>
              </a:rPr>
              <a:t>35. IF (Pulling in of the nipple or pain in the nipple area) THEN Breast cancer </a:t>
            </a:r>
          </a:p>
          <a:p>
            <a:r>
              <a:rPr lang="en-US" sz="900" dirty="0">
                <a:latin typeface="Times New Roman" panose="02020603050405020304" pitchFamily="18" charset="0"/>
                <a:cs typeface="Times New Roman" panose="02020603050405020304" pitchFamily="18" charset="0"/>
              </a:rPr>
              <a:t>36. IF (Fluid other than breast milk from the nipple, especially blood) THEN Breast cancer </a:t>
            </a:r>
          </a:p>
          <a:p>
            <a:r>
              <a:rPr lang="en-US" sz="900" dirty="0">
                <a:latin typeface="Times New Roman" panose="02020603050405020304" pitchFamily="18" charset="0"/>
                <a:cs typeface="Times New Roman" panose="02020603050405020304" pitchFamily="18" charset="0"/>
              </a:rPr>
              <a:t>37. IF (A change in the size or the shape of the breast) THEN Breast cancer </a:t>
            </a:r>
          </a:p>
          <a:p>
            <a:r>
              <a:rPr lang="en-US" sz="900" dirty="0">
                <a:latin typeface="Times New Roman" panose="02020603050405020304" pitchFamily="18" charset="0"/>
                <a:cs typeface="Times New Roman" panose="02020603050405020304" pitchFamily="18" charset="0"/>
              </a:rPr>
              <a:t>38. IF (Vomiting) THEN Cholera </a:t>
            </a:r>
          </a:p>
          <a:p>
            <a:r>
              <a:rPr lang="en-US" sz="900" dirty="0">
                <a:latin typeface="Times New Roman" panose="02020603050405020304" pitchFamily="18" charset="0"/>
                <a:cs typeface="Times New Roman" panose="02020603050405020304" pitchFamily="18" charset="0"/>
              </a:rPr>
              <a:t>39. IF (Watery </a:t>
            </a:r>
            <a:r>
              <a:rPr lang="en-US" sz="900" dirty="0" err="1">
                <a:latin typeface="Times New Roman" panose="02020603050405020304" pitchFamily="18" charset="0"/>
                <a:cs typeface="Times New Roman" panose="02020603050405020304" pitchFamily="18" charset="0"/>
              </a:rPr>
              <a:t>diarrhoea</a:t>
            </a:r>
            <a:r>
              <a:rPr lang="en-US" sz="900" dirty="0">
                <a:latin typeface="Times New Roman" panose="02020603050405020304" pitchFamily="18" charset="0"/>
                <a:cs typeface="Times New Roman" panose="02020603050405020304" pitchFamily="18" charset="0"/>
              </a:rPr>
              <a:t>) THEN Cholera </a:t>
            </a:r>
          </a:p>
          <a:p>
            <a:r>
              <a:rPr lang="en-US" sz="900" dirty="0">
                <a:latin typeface="Times New Roman" panose="02020603050405020304" pitchFamily="18" charset="0"/>
                <a:cs typeface="Times New Roman" panose="02020603050405020304" pitchFamily="18" charset="0"/>
              </a:rPr>
              <a:t>40. IF (Leg cramps) THEN Cholera </a:t>
            </a:r>
          </a:p>
          <a:p>
            <a:r>
              <a:rPr lang="en-US" sz="900" dirty="0">
                <a:latin typeface="Times New Roman" panose="02020603050405020304" pitchFamily="18" charset="0"/>
                <a:cs typeface="Times New Roman" panose="02020603050405020304" pitchFamily="18" charset="0"/>
              </a:rPr>
              <a:t>41. IF (Poor appetite) THEN Typhoid Fever </a:t>
            </a:r>
          </a:p>
          <a:p>
            <a:r>
              <a:rPr lang="en-US" sz="900" dirty="0">
                <a:latin typeface="Times New Roman" panose="02020603050405020304" pitchFamily="18" charset="0"/>
                <a:cs typeface="Times New Roman" panose="02020603050405020304" pitchFamily="18" charset="0"/>
              </a:rPr>
              <a:t>42. IF ( Headache) Then Typhoid Fever </a:t>
            </a:r>
          </a:p>
          <a:p>
            <a:r>
              <a:rPr lang="en-US" sz="900" dirty="0">
                <a:latin typeface="Times New Roman" panose="02020603050405020304" pitchFamily="18" charset="0"/>
                <a:cs typeface="Times New Roman" panose="02020603050405020304" pitchFamily="18" charset="0"/>
              </a:rPr>
              <a:t>43. IF ( </a:t>
            </a:r>
            <a:r>
              <a:rPr lang="en-US" sz="900" dirty="0" err="1">
                <a:latin typeface="Times New Roman" panose="02020603050405020304" pitchFamily="18" charset="0"/>
                <a:cs typeface="Times New Roman" panose="02020603050405020304" pitchFamily="18" charset="0"/>
              </a:rPr>
              <a:t>Generalised</a:t>
            </a:r>
            <a:r>
              <a:rPr lang="en-US" sz="900" dirty="0">
                <a:latin typeface="Times New Roman" panose="02020603050405020304" pitchFamily="18" charset="0"/>
                <a:cs typeface="Times New Roman" panose="02020603050405020304" pitchFamily="18" charset="0"/>
              </a:rPr>
              <a:t> aches and pains) THEN Typhoid Fever </a:t>
            </a:r>
          </a:p>
          <a:p>
            <a:r>
              <a:rPr lang="en-US" sz="900" dirty="0">
                <a:latin typeface="Times New Roman" panose="02020603050405020304" pitchFamily="18" charset="0"/>
                <a:cs typeface="Times New Roman" panose="02020603050405020304" pitchFamily="18" charset="0"/>
              </a:rPr>
              <a:t>44. IF (Fever as high as 104 degrees Fahrenheit) THEN Typhoid Fever </a:t>
            </a:r>
          </a:p>
          <a:p>
            <a:r>
              <a:rPr lang="en-US" sz="900" dirty="0">
                <a:latin typeface="Times New Roman" panose="02020603050405020304" pitchFamily="18" charset="0"/>
                <a:cs typeface="Times New Roman" panose="02020603050405020304" pitchFamily="18" charset="0"/>
              </a:rPr>
              <a:t>45. IF (Lethargy) THEN Typhoid Fever </a:t>
            </a:r>
          </a:p>
          <a:p>
            <a:r>
              <a:rPr lang="en-US" sz="900" dirty="0">
                <a:latin typeface="Times New Roman" panose="02020603050405020304" pitchFamily="18" charset="0"/>
                <a:cs typeface="Times New Roman" panose="02020603050405020304" pitchFamily="18" charset="0"/>
              </a:rPr>
              <a:t>46. IF (</a:t>
            </a:r>
            <a:r>
              <a:rPr lang="en-US" sz="900" dirty="0" err="1">
                <a:latin typeface="Times New Roman" panose="02020603050405020304" pitchFamily="18" charset="0"/>
                <a:cs typeface="Times New Roman" panose="02020603050405020304" pitchFamily="18" charset="0"/>
              </a:rPr>
              <a:t>diarrhoea</a:t>
            </a:r>
            <a:r>
              <a:rPr lang="en-US" sz="900" dirty="0">
                <a:latin typeface="Times New Roman" panose="02020603050405020304" pitchFamily="18" charset="0"/>
                <a:cs typeface="Times New Roman" panose="02020603050405020304" pitchFamily="18" charset="0"/>
              </a:rPr>
              <a:t>) THEN Typhoid Fever</a:t>
            </a:r>
          </a:p>
        </p:txBody>
      </p:sp>
      <p:sp>
        <p:nvSpPr>
          <p:cNvPr id="6" name="TextBox 5"/>
          <p:cNvSpPr txBox="1"/>
          <p:nvPr/>
        </p:nvSpPr>
        <p:spPr>
          <a:xfrm>
            <a:off x="4497872" y="1397552"/>
            <a:ext cx="5718232" cy="461665"/>
          </a:xfrm>
          <a:prstGeom prst="rect">
            <a:avLst/>
          </a:prstGeom>
          <a:noFill/>
        </p:spPr>
        <p:txBody>
          <a:bodyPr wrap="none" rtlCol="0">
            <a:spAutoFit/>
          </a:bodyPr>
          <a:lstStyle/>
          <a:p>
            <a:r>
              <a:rPr lang="sv-SE" sz="2400" b="1" dirty="0" smtClean="0">
                <a:latin typeface="Times New Roman" panose="02020603050405020304" pitchFamily="18" charset="0"/>
                <a:cs typeface="Times New Roman" panose="02020603050405020304" pitchFamily="18" charset="0"/>
              </a:rPr>
              <a:t>Example of a Rule-based </a:t>
            </a:r>
            <a:r>
              <a:rPr lang="sv-SE" sz="2400" b="1" dirty="0">
                <a:latin typeface="Times New Roman" panose="02020603050405020304" pitchFamily="18" charset="0"/>
                <a:cs typeface="Times New Roman" panose="02020603050405020304" pitchFamily="18" charset="0"/>
              </a:rPr>
              <a:t>D</a:t>
            </a:r>
            <a:r>
              <a:rPr lang="sv-SE" sz="2400" b="1" dirty="0" smtClean="0">
                <a:latin typeface="Times New Roman" panose="02020603050405020304" pitchFamily="18" charset="0"/>
                <a:cs typeface="Times New Roman" panose="02020603050405020304" pitchFamily="18" charset="0"/>
              </a:rPr>
              <a:t>iagnosis system</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37263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6126951" cy="5755422"/>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dirty="0" smtClean="0">
                <a:latin typeface="Times New Roman" panose="02020603050405020304" pitchFamily="18" charset="0"/>
                <a:cs typeface="Times New Roman" panose="02020603050405020304" pitchFamily="18" charset="0"/>
              </a:rPr>
              <a:t>The next lecture 3.2 will be on the topic:</a:t>
            </a:r>
          </a:p>
          <a:p>
            <a:endParaRPr lang="sv-SE" sz="3200" b="1" dirty="0">
              <a:latin typeface="Times New Roman" panose="02020603050405020304" pitchFamily="18" charset="0"/>
              <a:cs typeface="Times New Roman" panose="02020603050405020304" pitchFamily="18" charset="0"/>
            </a:endParaRPr>
          </a:p>
          <a:p>
            <a:r>
              <a:rPr lang="sv-SE" sz="3200" b="1" smtClean="0">
                <a:latin typeface="Times New Roman" panose="02020603050405020304" pitchFamily="18" charset="0"/>
                <a:cs typeface="Times New Roman" panose="02020603050405020304" pitchFamily="18" charset="0"/>
              </a:rPr>
              <a:t>Decision Trees</a:t>
            </a:r>
            <a:endParaRPr lang="en-US" sz="3200" b="1" dirty="0" smtClean="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0030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967757" y="936895"/>
            <a:ext cx="9656811" cy="452431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General System Components</a:t>
            </a:r>
          </a:p>
          <a:p>
            <a:endParaRPr lang="sv-SE" sz="3200" b="1" dirty="0" smtClean="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Representation</a:t>
            </a:r>
            <a:r>
              <a:rPr lang="sv-SE" sz="3200" dirty="0">
                <a:latin typeface="Times New Roman" panose="02020603050405020304" pitchFamily="18" charset="0"/>
                <a:cs typeface="Times New Roman" panose="02020603050405020304" pitchFamily="18" charset="0"/>
              </a:rPr>
              <a:t>                            </a:t>
            </a:r>
            <a:r>
              <a:rPr lang="sv-SE" sz="3200" dirty="0" smtClean="0">
                <a:latin typeface="Times New Roman" panose="02020603050405020304" pitchFamily="18" charset="0"/>
                <a:cs typeface="Times New Roman" panose="02020603050405020304" pitchFamily="18" charset="0"/>
              </a:rPr>
              <a:t>     	</a:t>
            </a:r>
            <a:r>
              <a:rPr lang="sv-SE" sz="3200" b="1" dirty="0" smtClean="0">
                <a:latin typeface="Times New Roman" panose="02020603050405020304" pitchFamily="18" charset="0"/>
                <a:cs typeface="Times New Roman" panose="02020603050405020304" pitchFamily="18" charset="0"/>
              </a:rPr>
              <a:t>Problemsolving</a:t>
            </a:r>
            <a:r>
              <a:rPr lang="sv-SE" sz="3200" dirty="0" smtClean="0">
                <a:latin typeface="Times New Roman" panose="02020603050405020304" pitchFamily="18" charset="0"/>
                <a:cs typeface="Times New Roman" panose="02020603050405020304" pitchFamily="18" charset="0"/>
              </a:rPr>
              <a:t>   </a:t>
            </a:r>
          </a:p>
          <a:p>
            <a:r>
              <a:rPr lang="sv-SE" sz="3200" dirty="0">
                <a:latin typeface="Times New Roman" panose="02020603050405020304" pitchFamily="18" charset="0"/>
                <a:cs typeface="Times New Roman" panose="02020603050405020304" pitchFamily="18" charset="0"/>
              </a:rPr>
              <a:t>						</a:t>
            </a:r>
            <a:r>
              <a:rPr lang="sv-SE" sz="3200" dirty="0" smtClean="0">
                <a:latin typeface="Times New Roman" panose="02020603050405020304" pitchFamily="18" charset="0"/>
                <a:cs typeface="Times New Roman" panose="02020603050405020304" pitchFamily="18" charset="0"/>
              </a:rPr>
              <a:t>	Reasoning</a:t>
            </a:r>
            <a:endParaRPr lang="sv-SE" sz="3200" dirty="0">
              <a:latin typeface="Times New Roman" panose="02020603050405020304" pitchFamily="18" charset="0"/>
              <a:cs typeface="Times New Roman" panose="02020603050405020304" pitchFamily="18" charset="0"/>
            </a:endParaRPr>
          </a:p>
          <a:p>
            <a:r>
              <a:rPr lang="sv-SE" sz="3200" dirty="0" smtClean="0">
                <a:latin typeface="Times New Roman" panose="02020603050405020304" pitchFamily="18" charset="0"/>
                <a:cs typeface="Times New Roman" panose="02020603050405020304" pitchFamily="18" charset="0"/>
              </a:rPr>
              <a:t>							Decisionmaking</a:t>
            </a:r>
          </a:p>
          <a:p>
            <a:endParaRPr lang="sv-SE" sz="3200" dirty="0" smtClean="0">
              <a:latin typeface="Times New Roman" panose="02020603050405020304" pitchFamily="18" charset="0"/>
              <a:cs typeface="Times New Roman" panose="02020603050405020304" pitchFamily="18" charset="0"/>
            </a:endParaRPr>
          </a:p>
          <a:p>
            <a:endParaRPr lang="sv-SE" sz="3200" dirty="0">
              <a:latin typeface="Times New Roman" panose="02020603050405020304" pitchFamily="18" charset="0"/>
              <a:cs typeface="Times New Roman" panose="02020603050405020304" pitchFamily="18" charset="0"/>
            </a:endParaRPr>
          </a:p>
          <a:p>
            <a:r>
              <a:rPr lang="sv-SE" sz="3200" dirty="0" smtClean="0">
                <a:latin typeface="Times New Roman" panose="02020603050405020304" pitchFamily="18" charset="0"/>
                <a:cs typeface="Times New Roman" panose="02020603050405020304" pitchFamily="18" charset="0"/>
              </a:rPr>
              <a:t>                                   </a:t>
            </a:r>
            <a:r>
              <a:rPr lang="sv-SE" sz="3200" b="1" dirty="0" smtClean="0">
                <a:latin typeface="Times New Roman" panose="02020603050405020304" pitchFamily="18" charset="0"/>
                <a:cs typeface="Times New Roman" panose="02020603050405020304" pitchFamily="18" charset="0"/>
              </a:rPr>
              <a:t>Learning</a:t>
            </a:r>
            <a:endParaRPr lang="en-US" sz="3200" b="1"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flipV="1">
            <a:off x="4004110" y="2743200"/>
            <a:ext cx="2858703" cy="962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418446" y="3926268"/>
            <a:ext cx="2398295" cy="115022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04185" y="3019124"/>
            <a:ext cx="2184935" cy="205339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27396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819828" y="382205"/>
            <a:ext cx="8795227" cy="6063198"/>
          </a:xfrm>
          <a:prstGeom prst="rect">
            <a:avLst/>
          </a:prstGeom>
          <a:noFill/>
        </p:spPr>
        <p:txBody>
          <a:bodyPr wrap="square" rtlCol="0">
            <a:spAutoFit/>
          </a:bodyPr>
          <a:lstStyle/>
          <a:p>
            <a:r>
              <a:rPr lang="sv-SE" sz="2800" b="1" dirty="0" smtClean="0">
                <a:latin typeface="Times New Roman" panose="02020603050405020304" pitchFamily="18" charset="0"/>
                <a:cs typeface="Times New Roman" panose="02020603050405020304" pitchFamily="18" charset="0"/>
              </a:rPr>
              <a:t>Computer Science is an Engineering discipline.</a:t>
            </a:r>
          </a:p>
          <a:p>
            <a:endParaRPr lang="sv-SE" sz="2400" dirty="0">
              <a:latin typeface="Times New Roman" panose="02020603050405020304" pitchFamily="18" charset="0"/>
              <a:cs typeface="Times New Roman" panose="02020603050405020304" pitchFamily="18" charset="0"/>
            </a:endParaRPr>
          </a:p>
          <a:p>
            <a:r>
              <a:rPr lang="sv-SE" sz="2400" dirty="0" smtClean="0">
                <a:latin typeface="Times New Roman" panose="02020603050405020304" pitchFamily="18" charset="0"/>
                <a:cs typeface="Times New Roman" panose="02020603050405020304" pitchFamily="18" charset="0"/>
              </a:rPr>
              <a:t>Artificial Intelligence as well.</a:t>
            </a:r>
          </a:p>
          <a:p>
            <a:endParaRPr lang="sv-SE" sz="2400" dirty="0" smtClean="0">
              <a:latin typeface="Times New Roman" panose="02020603050405020304" pitchFamily="18" charset="0"/>
              <a:cs typeface="Times New Roman" panose="02020603050405020304" pitchFamily="18" charset="0"/>
            </a:endParaRPr>
          </a:p>
          <a:p>
            <a:endParaRPr lang="sv-SE" sz="2400" dirty="0">
              <a:latin typeface="Times New Roman" panose="02020603050405020304" pitchFamily="18" charset="0"/>
              <a:cs typeface="Times New Roman" panose="02020603050405020304" pitchFamily="18" charset="0"/>
            </a:endParaRPr>
          </a:p>
          <a:p>
            <a:r>
              <a:rPr lang="sv-SE" sz="2400" dirty="0" smtClean="0">
                <a:latin typeface="Times New Roman" panose="02020603050405020304" pitchFamily="18" charset="0"/>
                <a:cs typeface="Times New Roman" panose="02020603050405020304" pitchFamily="18" charset="0"/>
              </a:rPr>
              <a:t>The choices of representation and problemsolving schemes are</a:t>
            </a:r>
          </a:p>
          <a:p>
            <a:r>
              <a:rPr lang="sv-SE" sz="2400" dirty="0">
                <a:latin typeface="Times New Roman" panose="02020603050405020304" pitchFamily="18" charset="0"/>
                <a:cs typeface="Times New Roman" panose="02020603050405020304" pitchFamily="18" charset="0"/>
              </a:rPr>
              <a:t>b</a:t>
            </a:r>
            <a:r>
              <a:rPr lang="sv-SE" sz="2400" dirty="0" smtClean="0">
                <a:latin typeface="Times New Roman" panose="02020603050405020304" pitchFamily="18" charset="0"/>
                <a:cs typeface="Times New Roman" panose="02020603050405020304" pitchFamily="18" charset="0"/>
              </a:rPr>
              <a:t>ased on many pragmatical engineering decisions.</a:t>
            </a:r>
          </a:p>
          <a:p>
            <a:endParaRPr lang="sv-SE" sz="2400" dirty="0">
              <a:latin typeface="Times New Roman" panose="02020603050405020304" pitchFamily="18" charset="0"/>
              <a:cs typeface="Times New Roman" panose="02020603050405020304" pitchFamily="18" charset="0"/>
            </a:endParaRPr>
          </a:p>
          <a:p>
            <a:r>
              <a:rPr lang="sv-SE" sz="2400" dirty="0" smtClean="0">
                <a:latin typeface="Times New Roman" panose="02020603050405020304" pitchFamily="18" charset="0"/>
                <a:cs typeface="Times New Roman" panose="02020603050405020304" pitchFamily="18" charset="0"/>
              </a:rPr>
              <a:t>Typically the same domain and problemarea can be modelled in any of the alternative representation and problemsolving schemes.</a:t>
            </a:r>
          </a:p>
          <a:p>
            <a:endParaRPr lang="sv-SE" sz="2400" dirty="0">
              <a:latin typeface="Times New Roman" panose="02020603050405020304" pitchFamily="18" charset="0"/>
              <a:cs typeface="Times New Roman" panose="02020603050405020304" pitchFamily="18" charset="0"/>
            </a:endParaRPr>
          </a:p>
          <a:p>
            <a:r>
              <a:rPr lang="sv-SE" sz="2400" dirty="0" smtClean="0">
                <a:latin typeface="Times New Roman" panose="02020603050405020304" pitchFamily="18" charset="0"/>
                <a:cs typeface="Times New Roman" panose="02020603050405020304" pitchFamily="18" charset="0"/>
              </a:rPr>
              <a:t>For specific domains, mappings from one set of schemes to another is not atypical.</a:t>
            </a:r>
          </a:p>
          <a:p>
            <a:endParaRPr lang="sv-SE" sz="2400" dirty="0">
              <a:latin typeface="Times New Roman" panose="02020603050405020304" pitchFamily="18" charset="0"/>
              <a:cs typeface="Times New Roman" panose="02020603050405020304" pitchFamily="18" charset="0"/>
            </a:endParaRPr>
          </a:p>
          <a:p>
            <a:r>
              <a:rPr lang="sv-SE" sz="2400" dirty="0" smtClean="0">
                <a:latin typeface="Times New Roman" panose="02020603050405020304" pitchFamily="18" charset="0"/>
                <a:cs typeface="Times New Roman" panose="02020603050405020304" pitchFamily="18" charset="0"/>
              </a:rPr>
              <a:t>Problem solving and Machine Learning for a domain may be more feasible to implement in some of the </a:t>
            </a:r>
            <a:r>
              <a:rPr lang="sv-SE" sz="2400" dirty="0">
                <a:latin typeface="Times New Roman" panose="02020603050405020304" pitchFamily="18" charset="0"/>
                <a:cs typeface="Times New Roman" panose="02020603050405020304" pitchFamily="18" charset="0"/>
              </a:rPr>
              <a:t>s</a:t>
            </a:r>
            <a:r>
              <a:rPr lang="sv-SE" sz="2400" dirty="0" smtClean="0">
                <a:latin typeface="Times New Roman" panose="02020603050405020304" pitchFamily="18" charset="0"/>
                <a:cs typeface="Times New Roman" panose="02020603050405020304" pitchFamily="18" charset="0"/>
              </a:rPr>
              <a:t>chemes.</a:t>
            </a:r>
            <a:r>
              <a:rPr lang="sv-SE" sz="2400" dirty="0">
                <a:latin typeface="Times New Roman" panose="02020603050405020304" pitchFamily="18" charset="0"/>
                <a:cs typeface="Times New Roman" panose="02020603050405020304" pitchFamily="18" charset="0"/>
              </a:rPr>
              <a:t> </a:t>
            </a:r>
            <a:endParaRPr lang="sv-SE"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515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013791" y="964096"/>
            <a:ext cx="6925166" cy="3539430"/>
          </a:xfrm>
          <a:prstGeom prst="rect">
            <a:avLst/>
          </a:prstGeom>
          <a:noFill/>
        </p:spPr>
        <p:txBody>
          <a:bodyPr wrap="none" rtlCol="0">
            <a:spAutoFit/>
          </a:bodyPr>
          <a:lstStyle/>
          <a:p>
            <a:r>
              <a:rPr lang="sv-SE" sz="2800" b="1" dirty="0" smtClean="0">
                <a:latin typeface="Times New Roman" panose="02020603050405020304" pitchFamily="18" charset="0"/>
                <a:cs typeface="Times New Roman" panose="02020603050405020304" pitchFamily="18" charset="0"/>
              </a:rPr>
              <a:t>Forms of Represention and Problem solving</a:t>
            </a:r>
          </a:p>
          <a:p>
            <a:r>
              <a:rPr lang="sv-SE" sz="2800" b="1" dirty="0">
                <a:latin typeface="Times New Roman" panose="02020603050405020304" pitchFamily="18" charset="0"/>
                <a:cs typeface="Times New Roman" panose="02020603050405020304" pitchFamily="18" charset="0"/>
              </a:rPr>
              <a:t>c</a:t>
            </a:r>
            <a:r>
              <a:rPr lang="sv-SE" sz="2800" b="1" dirty="0" smtClean="0">
                <a:latin typeface="Times New Roman" panose="02020603050405020304" pitchFamily="18" charset="0"/>
                <a:cs typeface="Times New Roman" panose="02020603050405020304" pitchFamily="18" charset="0"/>
              </a:rPr>
              <a:t>hosen for separate lectures</a:t>
            </a:r>
          </a:p>
          <a:p>
            <a:endParaRPr lang="sv-SE" sz="2800" b="1" dirty="0">
              <a:latin typeface="Times New Roman" panose="02020603050405020304" pitchFamily="18" charset="0"/>
              <a:cs typeface="Times New Roman" panose="02020603050405020304" pitchFamily="18" charset="0"/>
            </a:endParaRPr>
          </a:p>
          <a:p>
            <a:r>
              <a:rPr lang="sv-SE" sz="2800" dirty="0" smtClean="0">
                <a:latin typeface="Times New Roman" panose="02020603050405020304" pitchFamily="18" charset="0"/>
                <a:cs typeface="Times New Roman" panose="02020603050405020304" pitchFamily="18" charset="0"/>
              </a:rPr>
              <a:t>Decision Trees</a:t>
            </a:r>
          </a:p>
          <a:p>
            <a:r>
              <a:rPr lang="sv-SE" sz="2800" dirty="0" smtClean="0">
                <a:latin typeface="Times New Roman" panose="02020603050405020304" pitchFamily="18" charset="0"/>
                <a:cs typeface="Times New Roman" panose="02020603050405020304" pitchFamily="18" charset="0"/>
              </a:rPr>
              <a:t>Bayesian Networks</a:t>
            </a:r>
          </a:p>
          <a:p>
            <a:r>
              <a:rPr lang="sv-SE" sz="2800" dirty="0" smtClean="0">
                <a:latin typeface="Times New Roman" panose="02020603050405020304" pitchFamily="18" charset="0"/>
                <a:cs typeface="Times New Roman" panose="02020603050405020304" pitchFamily="18" charset="0"/>
              </a:rPr>
              <a:t>Neural Networks</a:t>
            </a:r>
          </a:p>
          <a:p>
            <a:r>
              <a:rPr lang="sv-SE" sz="2800" dirty="0" smtClean="0">
                <a:latin typeface="Times New Roman" panose="02020603050405020304" pitchFamily="18" charset="0"/>
                <a:cs typeface="Times New Roman" panose="02020603050405020304" pitchFamily="18" charset="0"/>
              </a:rPr>
              <a:t>Genetic Algoritms</a:t>
            </a:r>
          </a:p>
          <a:p>
            <a:r>
              <a:rPr lang="sv-SE" sz="2800" dirty="0" smtClean="0">
                <a:latin typeface="Times New Roman" panose="02020603050405020304" pitchFamily="18" charset="0"/>
                <a:cs typeface="Times New Roman" panose="02020603050405020304" pitchFamily="18" charset="0"/>
              </a:rPr>
              <a:t>Logic programming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5434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797119"/>
            <a:ext cx="10725785" cy="3539430"/>
          </a:xfrm>
          <a:prstGeom prst="rect">
            <a:avLst/>
          </a:prstGeom>
          <a:noFill/>
        </p:spPr>
        <p:txBody>
          <a:bodyPr wrap="square" rtlCol="0">
            <a:spAutoFit/>
          </a:bodyPr>
          <a:lstStyle/>
          <a:p>
            <a:r>
              <a:rPr lang="sv-SE" sz="2800" b="1" dirty="0" smtClean="0">
                <a:latin typeface="Times New Roman" panose="02020603050405020304" pitchFamily="18" charset="0"/>
                <a:cs typeface="Times New Roman" panose="02020603050405020304" pitchFamily="18" charset="0"/>
              </a:rPr>
              <a:t>Structure of  Lecture for each of the themes</a:t>
            </a:r>
          </a:p>
          <a:p>
            <a:endParaRPr lang="sv-SE" sz="2800" b="1" dirty="0">
              <a:latin typeface="Times New Roman" panose="02020603050405020304" pitchFamily="18" charset="0"/>
              <a:cs typeface="Times New Roman" panose="02020603050405020304" pitchFamily="18" charset="0"/>
            </a:endParaRPr>
          </a:p>
          <a:p>
            <a:r>
              <a:rPr lang="sv-SE" sz="2800" dirty="0" smtClean="0">
                <a:latin typeface="Times New Roman" panose="02020603050405020304" pitchFamily="18" charset="0"/>
                <a:cs typeface="Times New Roman" panose="02020603050405020304" pitchFamily="18" charset="0"/>
              </a:rPr>
              <a:t>General Characteristics of this Representation</a:t>
            </a:r>
          </a:p>
          <a:p>
            <a:r>
              <a:rPr lang="sv-SE" sz="2800" dirty="0" smtClean="0">
                <a:latin typeface="Times New Roman" panose="02020603050405020304" pitchFamily="18" charset="0"/>
                <a:cs typeface="Times New Roman" panose="02020603050405020304" pitchFamily="18" charset="0"/>
              </a:rPr>
              <a:t>Interdisciplinary sources of inspiration for this Representation</a:t>
            </a:r>
          </a:p>
          <a:p>
            <a:r>
              <a:rPr lang="sv-SE" sz="2800" dirty="0" smtClean="0">
                <a:latin typeface="Times New Roman" panose="02020603050405020304" pitchFamily="18" charset="0"/>
                <a:cs typeface="Times New Roman" panose="02020603050405020304" pitchFamily="18" charset="0"/>
              </a:rPr>
              <a:t>Core components of this Representation</a:t>
            </a:r>
          </a:p>
          <a:p>
            <a:r>
              <a:rPr lang="sv-SE" sz="2800" dirty="0" smtClean="0">
                <a:latin typeface="Times New Roman" panose="02020603050405020304" pitchFamily="18" charset="0"/>
                <a:cs typeface="Times New Roman" panose="02020603050405020304" pitchFamily="18" charset="0"/>
              </a:rPr>
              <a:t>Structural aspects of this Representation</a:t>
            </a:r>
          </a:p>
          <a:p>
            <a:r>
              <a:rPr lang="sv-SE" sz="2800" dirty="0" smtClean="0">
                <a:latin typeface="Times New Roman" panose="02020603050405020304" pitchFamily="18" charset="0"/>
                <a:cs typeface="Times New Roman" panose="02020603050405020304" pitchFamily="18" charset="0"/>
              </a:rPr>
              <a:t>Problemsolving for this Representation</a:t>
            </a:r>
          </a:p>
          <a:p>
            <a:r>
              <a:rPr lang="sv-SE" sz="2800" dirty="0" smtClean="0">
                <a:latin typeface="Times New Roman" panose="02020603050405020304" pitchFamily="18" charset="0"/>
                <a:cs typeface="Times New Roman" panose="02020603050405020304" pitchFamily="18" charset="0"/>
              </a:rPr>
              <a:t>Learning for this Representation</a:t>
            </a:r>
            <a:endParaRPr lang="sv-S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6645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95902" y="908484"/>
            <a:ext cx="10825102" cy="3600986"/>
          </a:xfrm>
          <a:prstGeom prst="rect">
            <a:avLst/>
          </a:prstGeom>
          <a:noFill/>
        </p:spPr>
        <p:txBody>
          <a:bodyPr wrap="square" rtlCol="0">
            <a:spAutoFit/>
          </a:bodyPr>
          <a:lstStyle/>
          <a:p>
            <a:r>
              <a:rPr lang="sv-SE" sz="2800" b="1" dirty="0" smtClean="0">
                <a:latin typeface="Times New Roman" panose="02020603050405020304" pitchFamily="18" charset="0"/>
                <a:cs typeface="Times New Roman" panose="02020603050405020304" pitchFamily="18" charset="0"/>
              </a:rPr>
              <a:t>Additional themes relevant for Representation and Problem Solving</a:t>
            </a:r>
          </a:p>
          <a:p>
            <a:endParaRPr lang="sv-SE" sz="2800" b="1"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Representations as Liststructures and Listprocessing </a:t>
            </a:r>
          </a:p>
          <a:p>
            <a:r>
              <a:rPr lang="sv-SE" sz="2800" dirty="0" smtClean="0">
                <a:latin typeface="Times New Roman" panose="02020603050405020304" pitchFamily="18" charset="0"/>
                <a:cs typeface="Times New Roman" panose="02020603050405020304" pitchFamily="18" charset="0"/>
              </a:rPr>
              <a:t>Arrays, Vectors, Matrices, Tensors</a:t>
            </a:r>
          </a:p>
          <a:p>
            <a:r>
              <a:rPr lang="sv-SE" sz="2800" dirty="0" smtClean="0">
                <a:latin typeface="Times New Roman" panose="02020603050405020304" pitchFamily="18" charset="0"/>
                <a:cs typeface="Times New Roman" panose="02020603050405020304" pitchFamily="18" charset="0"/>
              </a:rPr>
              <a:t>Graph Theory</a:t>
            </a:r>
          </a:p>
          <a:p>
            <a:r>
              <a:rPr lang="sv-SE" sz="2800" dirty="0" smtClean="0">
                <a:latin typeface="Times New Roman" panose="02020603050405020304" pitchFamily="18" charset="0"/>
                <a:cs typeface="Times New Roman" panose="02020603050405020304" pitchFamily="18" charset="0"/>
              </a:rPr>
              <a:t>Graph Search</a:t>
            </a:r>
            <a:endParaRPr lang="en-US" sz="2800" dirty="0">
              <a:latin typeface="Times New Roman" panose="02020603050405020304" pitchFamily="18" charset="0"/>
              <a:cs typeface="Times New Roman" panose="02020603050405020304" pitchFamily="18" charset="0"/>
            </a:endParaRPr>
          </a:p>
          <a:p>
            <a:r>
              <a:rPr lang="sv-SE" sz="2800" dirty="0" smtClean="0">
                <a:latin typeface="Times New Roman" panose="02020603050405020304" pitchFamily="18" charset="0"/>
                <a:cs typeface="Times New Roman" panose="02020603050405020304" pitchFamily="18" charset="0"/>
              </a:rPr>
              <a:t>Semantic Networks</a:t>
            </a:r>
          </a:p>
          <a:p>
            <a:r>
              <a:rPr lang="sv-SE" sz="2800" dirty="0">
                <a:latin typeface="Times New Roman" panose="02020603050405020304" pitchFamily="18" charset="0"/>
                <a:cs typeface="Times New Roman" panose="02020603050405020304" pitchFamily="18" charset="0"/>
              </a:rPr>
              <a:t>Production Rule </a:t>
            </a:r>
            <a:r>
              <a:rPr lang="sv-SE" sz="2800" dirty="0" smtClean="0">
                <a:latin typeface="Times New Roman" panose="02020603050405020304" pitchFamily="18" charset="0"/>
                <a:cs typeface="Times New Roman" panose="02020603050405020304" pitchFamily="18" charset="0"/>
              </a:rPr>
              <a:t>Systems</a:t>
            </a:r>
          </a:p>
        </p:txBody>
      </p:sp>
    </p:spTree>
    <p:extLst>
      <p:ext uri="{BB962C8B-B14F-4D97-AF65-F5344CB8AC3E}">
        <p14:creationId xmlns:p14="http://schemas.microsoft.com/office/powerpoint/2010/main" val="23661583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315941" y="1043609"/>
            <a:ext cx="287258" cy="1077218"/>
          </a:xfrm>
          <a:prstGeom prst="rect">
            <a:avLst/>
          </a:prstGeom>
          <a:noFill/>
        </p:spPr>
        <p:txBody>
          <a:bodyPr wrap="none" rtlCol="0">
            <a:spAutoFit/>
          </a:bodyPr>
          <a:lstStyle/>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 </a:t>
            </a:r>
            <a:endParaRPr lang="sv-SE"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07975" y="-6387"/>
            <a:ext cx="9048461" cy="5724644"/>
          </a:xfrm>
          <a:prstGeom prst="rect">
            <a:avLst/>
          </a:prstGeom>
        </p:spPr>
        <p:txBody>
          <a:bodyPr wrap="square">
            <a:spAutoFit/>
          </a:bodyPr>
          <a:lstStyle/>
          <a:p>
            <a:r>
              <a:rPr lang="sv-SE" sz="2400" b="1" dirty="0" smtClean="0">
                <a:latin typeface="Times New Roman" panose="02020603050405020304" pitchFamily="18" charset="0"/>
                <a:cs typeface="Times New Roman" panose="02020603050405020304" pitchFamily="18" charset="0"/>
              </a:rPr>
              <a:t>Representations as Liststructures and Listprocessing </a:t>
            </a:r>
          </a:p>
          <a:p>
            <a:endParaRPr lang="sv-SE" b="1"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One of the most established forms of representation in Artificial Intelligence is </a:t>
            </a:r>
            <a:r>
              <a:rPr lang="sv-SE" b="1" dirty="0" smtClean="0">
                <a:latin typeface="Times New Roman" panose="02020603050405020304" pitchFamily="18" charset="0"/>
                <a:cs typeface="Times New Roman" panose="02020603050405020304" pitchFamily="18" charset="0"/>
              </a:rPr>
              <a:t>Liststructures</a:t>
            </a:r>
            <a:r>
              <a:rPr lang="sv-SE" dirty="0" smtClean="0">
                <a:latin typeface="Times New Roman" panose="02020603050405020304" pitchFamily="18" charset="0"/>
                <a:cs typeface="Times New Roman" panose="02020603050405020304" pitchFamily="18" charset="0"/>
              </a:rPr>
              <a:t>. The corner stone are </a:t>
            </a:r>
            <a:r>
              <a:rPr lang="sv-SE" b="1" dirty="0" smtClean="0">
                <a:latin typeface="Times New Roman" panose="02020603050405020304" pitchFamily="18" charset="0"/>
                <a:cs typeface="Times New Roman" panose="02020603050405020304" pitchFamily="18" charset="0"/>
              </a:rPr>
              <a:t>expressions</a:t>
            </a:r>
            <a:r>
              <a:rPr lang="sv-SE" dirty="0" smtClean="0">
                <a:latin typeface="Times New Roman" panose="02020603050405020304" pitchFamily="18" charset="0"/>
                <a:cs typeface="Times New Roman" panose="02020603050405020304" pitchFamily="18" charset="0"/>
              </a:rPr>
              <a:t> in the form of lists,  the elements of which are </a:t>
            </a:r>
            <a:r>
              <a:rPr lang="sv-SE" b="1" dirty="0" smtClean="0">
                <a:latin typeface="Times New Roman" panose="02020603050405020304" pitchFamily="18" charset="0"/>
                <a:cs typeface="Times New Roman" panose="02020603050405020304" pitchFamily="18" charset="0"/>
              </a:rPr>
              <a:t>atoms or lists recursively</a:t>
            </a:r>
            <a:r>
              <a:rPr lang="sv-SE" dirty="0" smtClean="0">
                <a:latin typeface="Times New Roman" panose="02020603050405020304" pitchFamily="18" charset="0"/>
                <a:cs typeface="Times New Roman" panose="02020603050405020304" pitchFamily="18" charset="0"/>
              </a:rPr>
              <a:t>. The role and interpretations of atoms and lists in various positions in the complex recusive symbolic structures are defined for each domain or application. This creates great flexibility but also a lack of share semantics across domains and applications.</a:t>
            </a:r>
            <a:endParaRPr lang="sv-SE" dirty="0">
              <a:latin typeface="Times New Roman" panose="02020603050405020304" pitchFamily="18" charset="0"/>
              <a:cs typeface="Times New Roman" panose="02020603050405020304" pitchFamily="18" charset="0"/>
            </a:endParaRPr>
          </a:p>
          <a:p>
            <a:endParaRPr lang="sv-SE" b="1" dirty="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Functional programming </a:t>
            </a:r>
            <a:r>
              <a:rPr lang="sv-SE" dirty="0" smtClean="0">
                <a:latin typeface="Times New Roman" panose="02020603050405020304" pitchFamily="18" charset="0"/>
                <a:cs typeface="Times New Roman" panose="02020603050405020304" pitchFamily="18" charset="0"/>
              </a:rPr>
              <a:t>is the classical programming paradigm or computational model used for computing on List structures. Computation is here viewed as a recursive application of a system of  mathematical functions. </a:t>
            </a: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a declarative programming paradigm, which means </a:t>
            </a:r>
            <a:r>
              <a:rPr lang="en-US" b="1" dirty="0" smtClean="0">
                <a:latin typeface="Times New Roman" panose="02020603050405020304" pitchFamily="18" charset="0"/>
                <a:cs typeface="Times New Roman" panose="02020603050405020304" pitchFamily="18" charset="0"/>
              </a:rPr>
              <a:t>programming is done with expressions</a:t>
            </a:r>
            <a:r>
              <a:rPr lang="en-US" dirty="0">
                <a:latin typeface="Times New Roman" panose="02020603050405020304" pitchFamily="18" charset="0"/>
                <a:cs typeface="Times New Roman" panose="02020603050405020304" pitchFamily="18" charset="0"/>
              </a:rPr>
              <a:t> instead of statements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Functional programming has its origins in </a:t>
            </a:r>
            <a:r>
              <a:rPr lang="en-US" dirty="0" smtClean="0">
                <a:latin typeface="Times New Roman" panose="02020603050405020304" pitchFamily="18" charset="0"/>
                <a:cs typeface="Times New Roman" panose="02020603050405020304" pitchFamily="18" charset="0"/>
              </a:rPr>
              <a:t>lambda </a:t>
            </a:r>
            <a:r>
              <a:rPr lang="en-US" dirty="0">
                <a:latin typeface="Times New Roman" panose="02020603050405020304" pitchFamily="18" charset="0"/>
                <a:cs typeface="Times New Roman" panose="02020603050405020304" pitchFamily="18" charset="0"/>
              </a:rPr>
              <a:t>calculus, a formal </a:t>
            </a:r>
            <a:r>
              <a:rPr lang="en-US" dirty="0" smtClean="0">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developed in the 1930s to investigate </a:t>
            </a:r>
            <a:r>
              <a:rPr lang="en-US" dirty="0" smtClean="0">
                <a:latin typeface="Times New Roman" panose="02020603050405020304" pitchFamily="18" charset="0"/>
                <a:cs typeface="Times New Roman" panose="02020603050405020304" pitchFamily="18" charset="0"/>
              </a:rPr>
              <a:t>computability</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sv-SE" b="1" dirty="0" smtClean="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LISP i</a:t>
            </a:r>
            <a:r>
              <a:rPr lang="sv-SE" dirty="0" smtClean="0">
                <a:latin typeface="Times New Roman" panose="02020603050405020304" pitchFamily="18" charset="0"/>
                <a:cs typeface="Times New Roman" panose="02020603050405020304" pitchFamily="18" charset="0"/>
              </a:rPr>
              <a:t>s the second oldest programming still in use and an archetypical functional programming language. LISP has been used extensively for all kinds of Artificial Intelligence applications. Many times alternative representation schemes have been mapped onto a pure Listsstructure and LISP based form.</a:t>
            </a:r>
          </a:p>
          <a:p>
            <a:endParaRPr lang="sv-SE" b="1" dirty="0" smtClean="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Example:   representation of a Semantic Network in LISP</a:t>
            </a:r>
            <a:endParaRPr lang="sv-SE" b="1" dirty="0">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612775" y="5689565"/>
            <a:ext cx="7401068" cy="83099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rPr>
              <a:t>(</a:t>
            </a:r>
            <a:r>
              <a:rPr kumimoji="0" lang="en-US" altLang="en-US" sz="1000" b="1" i="0" u="none" strike="noStrike" cap="none" normalizeH="0" baseline="0" dirty="0" err="1" smtClean="0">
                <a:ln>
                  <a:noFill/>
                </a:ln>
                <a:solidFill>
                  <a:srgbClr val="008000"/>
                </a:solidFill>
                <a:effectLst/>
                <a:latin typeface="Courier New" panose="02070309020205020404" pitchFamily="49" charset="0"/>
              </a:rPr>
              <a:t>setq</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19177C"/>
                </a:solidFill>
                <a:effectLst/>
                <a:latin typeface="Courier New" panose="02070309020205020404" pitchFamily="49" charset="0"/>
              </a:rPr>
              <a:t>*database*</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800" b="0" i="0" u="none" strike="noStrike" cap="none" normalizeH="0" baseline="0" dirty="0" smtClean="0">
                <a:ln>
                  <a:noFill/>
                </a:ln>
                <a:solidFill>
                  <a:srgbClr val="666666"/>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rPr>
              <a:t>((</a:t>
            </a:r>
            <a:r>
              <a:rPr kumimoji="0" lang="en-US" altLang="en-US" sz="1000" b="0" i="0" u="none" strike="noStrike" cap="none" normalizeH="0" baseline="0" dirty="0" smtClean="0">
                <a:ln>
                  <a:noFill/>
                </a:ln>
                <a:solidFill>
                  <a:srgbClr val="19177C"/>
                </a:solidFill>
                <a:effectLst/>
                <a:latin typeface="Courier New" panose="02070309020205020404" pitchFamily="49" charset="0"/>
              </a:rPr>
              <a:t>canary</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19177C"/>
                </a:solidFill>
                <a:effectLst/>
                <a:latin typeface="Courier New" panose="02070309020205020404" pitchFamily="49" charset="0"/>
              </a:rPr>
              <a:t>is-a</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19177C"/>
                </a:solidFill>
                <a:effectLst/>
                <a:latin typeface="Courier New" panose="02070309020205020404" pitchFamily="49" charset="0"/>
              </a:rPr>
              <a:t>bird</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19177C"/>
                </a:solidFill>
                <a:effectLst/>
                <a:latin typeface="Courier New" panose="02070309020205020404" pitchFamily="49" charset="0"/>
              </a:rPr>
              <a:t>color</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19177C"/>
                </a:solidFill>
                <a:effectLst/>
                <a:latin typeface="Courier New" panose="02070309020205020404" pitchFamily="49" charset="0"/>
              </a:rPr>
              <a:t>yellow</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19177C"/>
                </a:solidFill>
                <a:effectLst/>
                <a:latin typeface="Courier New" panose="02070309020205020404" pitchFamily="49" charset="0"/>
              </a:rPr>
              <a:t>size</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19177C"/>
                </a:solidFill>
                <a:effectLst/>
                <a:latin typeface="Courier New" panose="02070309020205020404" pitchFamily="49" charset="0"/>
              </a:rPr>
              <a:t>small</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rPr>
              <a:t>(</a:t>
            </a:r>
            <a:r>
              <a:rPr kumimoji="0" lang="en-US" altLang="en-US" sz="1000" b="0" i="0" u="none" strike="noStrike" cap="none" normalizeH="0" baseline="0" dirty="0" smtClean="0">
                <a:ln>
                  <a:noFill/>
                </a:ln>
                <a:solidFill>
                  <a:srgbClr val="19177C"/>
                </a:solidFill>
                <a:effectLst/>
                <a:latin typeface="Courier New" panose="02070309020205020404" pitchFamily="49" charset="0"/>
              </a:rPr>
              <a:t>penguin</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19177C"/>
                </a:solidFill>
                <a:effectLst/>
                <a:latin typeface="Courier New" panose="02070309020205020404" pitchFamily="49" charset="0"/>
              </a:rPr>
              <a:t>is-a</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19177C"/>
                </a:solidFill>
                <a:effectLst/>
                <a:latin typeface="Courier New" panose="02070309020205020404" pitchFamily="49" charset="0"/>
              </a:rPr>
              <a:t>bird</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19177C"/>
                </a:solidFill>
                <a:effectLst/>
                <a:latin typeface="Courier New" panose="02070309020205020404" pitchFamily="49" charset="0"/>
              </a:rPr>
              <a:t>movement</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19177C"/>
                </a:solidFill>
                <a:effectLst/>
                <a:latin typeface="Courier New" panose="02070309020205020404" pitchFamily="49" charset="0"/>
              </a:rPr>
              <a:t>swim</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rPr>
              <a:t>(</a:t>
            </a:r>
            <a:r>
              <a:rPr kumimoji="0" lang="en-US" altLang="en-US" sz="1000" b="0" i="0" u="none" strike="noStrike" cap="none" normalizeH="0" baseline="0" dirty="0" smtClean="0">
                <a:ln>
                  <a:noFill/>
                </a:ln>
                <a:solidFill>
                  <a:srgbClr val="19177C"/>
                </a:solidFill>
                <a:effectLst/>
                <a:latin typeface="Courier New" panose="02070309020205020404" pitchFamily="49" charset="0"/>
              </a:rPr>
              <a:t>bird</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19177C"/>
                </a:solidFill>
                <a:effectLst/>
                <a:latin typeface="Courier New" panose="02070309020205020404" pitchFamily="49" charset="0"/>
              </a:rPr>
              <a:t>is-a</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19177C"/>
                </a:solidFill>
                <a:effectLst/>
                <a:latin typeface="Courier New" panose="02070309020205020404" pitchFamily="49" charset="0"/>
              </a:rPr>
              <a:t>vertebrate</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19177C"/>
                </a:solidFill>
                <a:effectLst/>
                <a:latin typeface="Courier New" panose="02070309020205020404" pitchFamily="49" charset="0"/>
              </a:rPr>
              <a:t>has-part</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19177C"/>
                </a:solidFill>
                <a:effectLst/>
                <a:latin typeface="Courier New" panose="02070309020205020404" pitchFamily="49" charset="0"/>
              </a:rPr>
              <a:t>wings</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19177C"/>
                </a:solidFill>
                <a:effectLst/>
                <a:latin typeface="Courier New" panose="02070309020205020404" pitchFamily="49" charset="0"/>
              </a:rPr>
              <a:t>reproduction</a:t>
            </a: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19177C"/>
                </a:solidFill>
                <a:effectLst/>
                <a:latin typeface="Courier New" panose="02070309020205020404" pitchFamily="49" charset="0"/>
              </a:rPr>
              <a:t>egg-laying</a:t>
            </a:r>
            <a:r>
              <a:rPr kumimoji="0" lang="en-US" altLang="en-US" sz="1000" b="0" i="0" u="none" strike="noStrike" cap="none" normalizeH="0" baseline="0" dirty="0" smtClean="0">
                <a:ln>
                  <a:noFill/>
                </a:ln>
                <a:solidFill>
                  <a:srgbClr val="000000"/>
                </a:solidFill>
                <a:effectLst/>
                <a:latin typeface="Courier New" panose="02070309020205020404" pitchFamily="49"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90641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160337"/>
            <a:ext cx="8614352" cy="6986528"/>
          </a:xfrm>
          <a:prstGeom prst="rect">
            <a:avLst/>
          </a:prstGeom>
          <a:noFill/>
        </p:spPr>
        <p:txBody>
          <a:bodyPr wrap="square" rtlCol="0">
            <a:spAutoFit/>
          </a:bodyPr>
          <a:lstStyle/>
          <a:p>
            <a:r>
              <a:rPr lang="sv-SE" sz="2800" b="1" dirty="0">
                <a:latin typeface="Times New Roman" panose="02020603050405020304" pitchFamily="18" charset="0"/>
                <a:cs typeface="Times New Roman" panose="02020603050405020304" pitchFamily="18" charset="0"/>
              </a:rPr>
              <a:t>Arrays, </a:t>
            </a:r>
            <a:r>
              <a:rPr lang="sv-SE" sz="2800" b="1" dirty="0" smtClean="0">
                <a:latin typeface="Times New Roman" panose="02020603050405020304" pitchFamily="18" charset="0"/>
                <a:cs typeface="Times New Roman" panose="02020603050405020304" pitchFamily="18" charset="0"/>
              </a:rPr>
              <a:t>Tables, Vectors</a:t>
            </a:r>
            <a:r>
              <a:rPr lang="sv-SE" sz="2800" b="1" dirty="0">
                <a:latin typeface="Times New Roman" panose="02020603050405020304" pitchFamily="18" charset="0"/>
                <a:cs typeface="Times New Roman" panose="02020603050405020304" pitchFamily="18" charset="0"/>
              </a:rPr>
              <a:t>, </a:t>
            </a:r>
            <a:r>
              <a:rPr lang="sv-SE" sz="2800" b="1" dirty="0" smtClean="0">
                <a:latin typeface="Times New Roman" panose="02020603050405020304" pitchFamily="18" charset="0"/>
                <a:cs typeface="Times New Roman" panose="02020603050405020304" pitchFamily="18" charset="0"/>
              </a:rPr>
              <a:t>Tuples, Matrices </a:t>
            </a:r>
            <a:r>
              <a:rPr lang="sv-SE" sz="2800" b="1" dirty="0">
                <a:latin typeface="Times New Roman" panose="02020603050405020304" pitchFamily="18" charset="0"/>
                <a:cs typeface="Times New Roman" panose="02020603050405020304" pitchFamily="18" charset="0"/>
              </a:rPr>
              <a:t>and Tensors</a:t>
            </a:r>
            <a:endParaRPr lang="sv-SE" sz="2800" dirty="0">
              <a:latin typeface="Times New Roman" panose="02020603050405020304" pitchFamily="18" charset="0"/>
              <a:cs typeface="Times New Roman" panose="02020603050405020304" pitchFamily="18" charset="0"/>
            </a:endParaRPr>
          </a:p>
          <a:p>
            <a:endParaRPr lang="sv-SE" sz="20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An array</a:t>
            </a:r>
            <a:r>
              <a:rPr lang="en-US" sz="2000" dirty="0">
                <a:latin typeface="Times New Roman" panose="02020603050405020304" pitchFamily="18" charset="0"/>
                <a:cs typeface="Times New Roman" panose="02020603050405020304" pitchFamily="18" charset="0"/>
              </a:rPr>
              <a:t> is any ordered n-dimensional </a:t>
            </a:r>
            <a:r>
              <a:rPr lang="en-US" sz="2000" dirty="0" smtClean="0">
                <a:latin typeface="Times New Roman" panose="02020603050405020304" pitchFamily="18" charset="0"/>
                <a:cs typeface="Times New Roman" panose="02020603050405020304" pitchFamily="18" charset="0"/>
              </a:rPr>
              <a:t>collection, where </a:t>
            </a:r>
            <a:r>
              <a:rPr lang="en-US" sz="2000" dirty="0">
                <a:latin typeface="Times New Roman" panose="02020603050405020304" pitchFamily="18" charset="0"/>
                <a:cs typeface="Times New Roman" panose="02020603050405020304" pitchFamily="18" charset="0"/>
              </a:rPr>
              <a:t> elements </a:t>
            </a:r>
            <a:r>
              <a:rPr lang="en-US" sz="2000" dirty="0" smtClean="0">
                <a:latin typeface="Times New Roman" panose="02020603050405020304" pitchFamily="18" charset="0"/>
                <a:cs typeface="Times New Roman" panose="02020603050405020304" pitchFamily="18" charset="0"/>
              </a:rPr>
              <a:t>each </a:t>
            </a:r>
            <a:r>
              <a:rPr lang="en-US" sz="2000" dirty="0">
                <a:latin typeface="Times New Roman" panose="02020603050405020304" pitchFamily="18" charset="0"/>
                <a:cs typeface="Times New Roman" panose="02020603050405020304" pitchFamily="18" charset="0"/>
              </a:rPr>
              <a:t>identified by at least one array index or key</a:t>
            </a:r>
            <a:r>
              <a:rPr lang="en-US" sz="2000" dirty="0" smtClean="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Tables</a:t>
            </a:r>
            <a:r>
              <a:rPr lang="en-US" sz="2000" dirty="0">
                <a:latin typeface="Times New Roman" panose="02020603050405020304" pitchFamily="18" charset="0"/>
                <a:cs typeface="Times New Roman" panose="02020603050405020304" pitchFamily="18" charset="0"/>
              </a:rPr>
              <a:t> are often implemented in the form of arrays. the word table is sometimes used as a synonym of array.</a:t>
            </a:r>
          </a:p>
          <a:p>
            <a:endParaRPr lang="sv-SE"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some cases the term V</a:t>
            </a:r>
            <a:r>
              <a:rPr lang="en-US" sz="2000" dirty="0" smtClean="0">
                <a:latin typeface="Times New Roman" panose="02020603050405020304" pitchFamily="18" charset="0"/>
                <a:cs typeface="Times New Roman" panose="02020603050405020304" pitchFamily="18" charset="0"/>
              </a:rPr>
              <a:t>ector </a:t>
            </a:r>
            <a:r>
              <a:rPr lang="en-US" sz="2000" dirty="0">
                <a:latin typeface="Times New Roman" panose="02020603050405020304" pitchFamily="18" charset="0"/>
                <a:cs typeface="Times New Roman" panose="02020603050405020304" pitchFamily="18" charset="0"/>
              </a:rPr>
              <a:t>is used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refer to </a:t>
            </a:r>
            <a:r>
              <a:rPr lang="en-US" sz="2000" dirty="0" smtClean="0">
                <a:latin typeface="Times New Roman" panose="02020603050405020304" pitchFamily="18" charset="0"/>
                <a:cs typeface="Times New Roman" panose="02020603050405020304" pitchFamily="18" charset="0"/>
              </a:rPr>
              <a:t>a one dimensional array</a:t>
            </a:r>
            <a:r>
              <a:rPr lang="en-US" sz="2000" dirty="0">
                <a:latin typeface="Times New Roman" panose="02020603050405020304" pitchFamily="18" charset="0"/>
                <a:cs typeface="Times New Roman" panose="02020603050405020304" pitchFamily="18" charset="0"/>
              </a:rPr>
              <a:t>, although </a:t>
            </a:r>
            <a:r>
              <a:rPr lang="en-US" sz="2000" dirty="0" smtClean="0">
                <a:latin typeface="Times New Roman" panose="02020603050405020304" pitchFamily="18" charset="0"/>
                <a:cs typeface="Times New Roman" panose="02020603050405020304" pitchFamily="18" charset="0"/>
              </a:rPr>
              <a:t>tuple</a:t>
            </a:r>
            <a:r>
              <a:rPr lang="en-US" sz="2000" dirty="0">
                <a:latin typeface="Times New Roman" panose="02020603050405020304" pitchFamily="18" charset="0"/>
                <a:cs typeface="Times New Roman" panose="02020603050405020304" pitchFamily="18" charset="0"/>
              </a:rPr>
              <a:t> rather than </a:t>
            </a:r>
            <a:r>
              <a:rPr lang="en-US" sz="2000" dirty="0" smtClean="0">
                <a:latin typeface="Times New Roman" panose="02020603050405020304" pitchFamily="18" charset="0"/>
                <a:cs typeface="Times New Roman" panose="02020603050405020304" pitchFamily="18" charset="0"/>
              </a:rPr>
              <a:t>vector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the more mathematically correct equivalent. </a:t>
            </a:r>
            <a:endParaRPr lang="en-US" sz="2000" dirty="0" smtClean="0">
              <a:latin typeface="Times New Roman" panose="02020603050405020304" pitchFamily="18" charset="0"/>
              <a:cs typeface="Times New Roman" panose="02020603050405020304" pitchFamily="18" charset="0"/>
            </a:endParaRPr>
          </a:p>
          <a:p>
            <a:endParaRPr lang="sv-SE"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Because the mathematical concept of a </a:t>
            </a:r>
            <a:r>
              <a:rPr lang="en-US" sz="2000" dirty="0" smtClean="0">
                <a:latin typeface="Times New Roman" panose="02020603050405020304" pitchFamily="18" charset="0"/>
                <a:cs typeface="Times New Roman" panose="02020603050405020304" pitchFamily="18" charset="0"/>
              </a:rPr>
              <a:t>Matrix</a:t>
            </a:r>
            <a:r>
              <a:rPr lang="en-US" sz="2000" dirty="0">
                <a:latin typeface="Times New Roman" panose="02020603050405020304" pitchFamily="18" charset="0"/>
                <a:cs typeface="Times New Roman" panose="02020603050405020304" pitchFamily="18" charset="0"/>
              </a:rPr>
              <a:t> can be represented as a two-dimensional grid, two-dimensional arrays are </a:t>
            </a:r>
            <a:r>
              <a:rPr lang="en-US" sz="2000" dirty="0" smtClean="0">
                <a:latin typeface="Times New Roman" panose="02020603050405020304" pitchFamily="18" charset="0"/>
                <a:cs typeface="Times New Roman" panose="02020603050405020304" pitchFamily="18" charset="0"/>
              </a:rPr>
              <a:t>sometimes </a:t>
            </a:r>
            <a:r>
              <a:rPr lang="en-US" sz="2000" dirty="0">
                <a:latin typeface="Times New Roman" panose="02020603050405020304" pitchFamily="18" charset="0"/>
                <a:cs typeface="Times New Roman" panose="02020603050405020304" pitchFamily="18" charset="0"/>
              </a:rPr>
              <a:t>called </a:t>
            </a:r>
            <a:r>
              <a:rPr lang="en-US" sz="2000" dirty="0" smtClean="0">
                <a:latin typeface="Times New Roman" panose="02020603050405020304" pitchFamily="18" charset="0"/>
                <a:cs typeface="Times New Roman" panose="02020603050405020304" pitchFamily="18" charset="0"/>
              </a:rPr>
              <a:t>Matrices even if a matrix is a separate kind of mathematical entity related to linear  mappings.</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For similar reasons  multidimensional arrays may be referred to as Tensors even if a tensor is a special kind of mathematical entity as well.</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Many times alternative representation schemes have been mapped onto a pure </a:t>
            </a:r>
            <a:r>
              <a:rPr lang="sv-SE" sz="2000" dirty="0" smtClean="0">
                <a:latin typeface="Times New Roman" panose="02020603050405020304" pitchFamily="18" charset="0"/>
                <a:cs typeface="Times New Roman" panose="02020603050405020304" pitchFamily="18" charset="0"/>
              </a:rPr>
              <a:t>array structure with the pupose to base computations on Array processing.</a:t>
            </a:r>
            <a:endParaRPr lang="sv-SE"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endParaRPr lang="sv-SE"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3854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808098" y="618656"/>
            <a:ext cx="10825102" cy="584775"/>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Arrays, Vectors, Matrices and Tensors</a:t>
            </a:r>
            <a:endParaRPr lang="sv-SE" sz="3200" dirty="0" smtClean="0">
              <a:latin typeface="Times New Roman" panose="02020603050405020304" pitchFamily="18" charset="0"/>
              <a:cs typeface="Times New Roman" panose="02020603050405020304" pitchFamily="18" charset="0"/>
            </a:endParaRPr>
          </a:p>
        </p:txBody>
      </p:sp>
      <p:pic>
        <p:nvPicPr>
          <p:cNvPr id="1026" name="Picture 2" descr="Image result for array vector tens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119" y="1445733"/>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4463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TotalTime>
  <Words>1037</Words>
  <Application>Microsoft Macintosh PowerPoint</Application>
  <PresentationFormat>Custom</PresentationFormat>
  <Paragraphs>238</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NPTEL</cp:lastModifiedBy>
  <cp:revision>82</cp:revision>
  <dcterms:created xsi:type="dcterms:W3CDTF">2019-01-07T11:51:34Z</dcterms:created>
  <dcterms:modified xsi:type="dcterms:W3CDTF">2019-02-27T05:11:37Z</dcterms:modified>
</cp:coreProperties>
</file>