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0"/>
  </p:notesMasterIdLst>
  <p:sldIdLst>
    <p:sldId id="256" r:id="rId2"/>
    <p:sldId id="273" r:id="rId3"/>
    <p:sldId id="270" r:id="rId4"/>
    <p:sldId id="284" r:id="rId5"/>
    <p:sldId id="265" r:id="rId6"/>
    <p:sldId id="282" r:id="rId7"/>
    <p:sldId id="281" r:id="rId8"/>
    <p:sldId id="283" r:id="rId9"/>
    <p:sldId id="268" r:id="rId10"/>
    <p:sldId id="272" r:id="rId11"/>
    <p:sldId id="261" r:id="rId12"/>
    <p:sldId id="286" r:id="rId13"/>
    <p:sldId id="279" r:id="rId14"/>
    <p:sldId id="277" r:id="rId15"/>
    <p:sldId id="280" r:id="rId16"/>
    <p:sldId id="278" r:id="rId17"/>
    <p:sldId id="275"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140" d="100"/>
          <a:sy n="140" d="100"/>
        </p:scale>
        <p:origin x="-112" y="-256"/>
      </p:cViewPr>
      <p:guideLst>
        <p:guide orient="horz" pos="2160"/>
        <p:guide pos="3840"/>
      </p:guideLst>
    </p:cSldViewPr>
  </p:slideViewPr>
  <p:notesTextViewPr>
    <p:cViewPr>
      <p:scale>
        <a:sx n="1" d="1"/>
        <a:sy n="1" d="1"/>
      </p:scale>
      <p:origin x="0" y="0"/>
    </p:cViewPr>
  </p:notesTextViewPr>
  <p:sorterViewPr>
    <p:cViewPr>
      <p:scale>
        <a:sx n="100" d="100"/>
        <a:sy n="100" d="100"/>
      </p:scale>
      <p:origin x="0" y="-358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3DBBD-F5FE-4AC9-A58E-ABF195D38C1D}" type="datetimeFigureOut">
              <a:rPr lang="en-US" smtClean="0"/>
              <a:t>27/02/19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E559A-F5F9-430E-A10F-0674B0663FF8}" type="slidenum">
              <a:rPr lang="en-US" smtClean="0"/>
              <a:t>‹#›</a:t>
            </a:fld>
            <a:endParaRPr lang="en-US"/>
          </a:p>
        </p:txBody>
      </p:sp>
    </p:spTree>
    <p:extLst>
      <p:ext uri="{BB962C8B-B14F-4D97-AF65-F5344CB8AC3E}">
        <p14:creationId xmlns:p14="http://schemas.microsoft.com/office/powerpoint/2010/main" val="185829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46741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63149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32455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90814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50630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18684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19117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90991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20371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72627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91890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62256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3699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81892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77267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7190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27/02/19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94136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27/02/19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138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27/02/19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23773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6" name="Rubrik 1"/>
          <p:cNvSpPr>
            <a:spLocks noGrp="1"/>
          </p:cNvSpPr>
          <p:nvPr>
            <p:ph type="title"/>
          </p:nvPr>
        </p:nvSpPr>
        <p:spPr>
          <a:xfrm>
            <a:off x="2159000" y="404870"/>
            <a:ext cx="9247717" cy="668338"/>
          </a:xfrm>
        </p:spPr>
        <p:txBody>
          <a:bodyPr/>
          <a:lstStyle/>
          <a:p>
            <a:r>
              <a:rPr lang="en-US" smtClean="0"/>
              <a:t>Click to edit Master title style</a:t>
            </a:r>
            <a:endParaRPr lang="en-GB" dirty="0"/>
          </a:p>
        </p:txBody>
      </p:sp>
      <p:sp>
        <p:nvSpPr>
          <p:cNvPr id="7" name="Platshållare för innehåll 2"/>
          <p:cNvSpPr>
            <a:spLocks noGrp="1"/>
          </p:cNvSpPr>
          <p:nvPr>
            <p:ph idx="1"/>
          </p:nvPr>
        </p:nvSpPr>
        <p:spPr>
          <a:xfrm>
            <a:off x="2159000" y="1582739"/>
            <a:ext cx="9247717" cy="40782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Platshållare för datum 3"/>
          <p:cNvSpPr>
            <a:spLocks noGrp="1"/>
          </p:cNvSpPr>
          <p:nvPr>
            <p:ph type="dt" sz="half" idx="10"/>
          </p:nvPr>
        </p:nvSpPr>
        <p:spPr>
          <a:xfrm>
            <a:off x="7440149" y="6288510"/>
            <a:ext cx="2844800" cy="365125"/>
          </a:xfrm>
        </p:spPr>
        <p:txBody>
          <a:bodyPr/>
          <a:lstStyle>
            <a:lvl1pPr>
              <a:defRPr sz="1100"/>
            </a:lvl1pPr>
          </a:lstStyle>
          <a:p>
            <a:fld id="{10165BD3-6BC2-4965-8768-CF4D063114F6}" type="datetime1">
              <a:rPr lang="sv-SE" smtClean="0">
                <a:solidFill>
                  <a:prstClr val="white"/>
                </a:solidFill>
              </a:rPr>
              <a:pPr/>
              <a:t>27/02/19</a:t>
            </a:fld>
            <a:endParaRPr lang="sv-SE">
              <a:solidFill>
                <a:prstClr val="white"/>
              </a:solidFill>
            </a:endParaRPr>
          </a:p>
        </p:txBody>
      </p:sp>
      <p:sp>
        <p:nvSpPr>
          <p:cNvPr id="9" name="Platshållare för bildnummer 5"/>
          <p:cNvSpPr>
            <a:spLocks noGrp="1"/>
          </p:cNvSpPr>
          <p:nvPr>
            <p:ph type="sldNum" sz="quarter" idx="12"/>
          </p:nvPr>
        </p:nvSpPr>
        <p:spPr>
          <a:xfrm>
            <a:off x="10896533" y="6301411"/>
            <a:ext cx="709151" cy="365125"/>
          </a:xfrm>
        </p:spPr>
        <p:txBody>
          <a:bodyPr/>
          <a:lstStyle>
            <a:lvl1pPr>
              <a:defRPr sz="1100"/>
            </a:lvl1pPr>
          </a:lstStyle>
          <a:p>
            <a:fld id="{680D72F4-1C41-4187-A4BC-492CF086CF40}" type="slidenum">
              <a:rPr lang="sv-SE" smtClean="0">
                <a:solidFill>
                  <a:prstClr val="white"/>
                </a:solidFill>
              </a:rPr>
              <a:pPr/>
              <a:t>‹#›</a:t>
            </a:fld>
            <a:endParaRPr lang="sv-SE">
              <a:solidFill>
                <a:prstClr val="white"/>
              </a:solidFill>
            </a:endParaRPr>
          </a:p>
        </p:txBody>
      </p:sp>
      <p:sp>
        <p:nvSpPr>
          <p:cNvPr id="10" name="Platshållare för sidfot 4"/>
          <p:cNvSpPr>
            <a:spLocks noGrp="1"/>
          </p:cNvSpPr>
          <p:nvPr>
            <p:ph type="ftr" sz="quarter" idx="11"/>
          </p:nvPr>
        </p:nvSpPr>
        <p:spPr>
          <a:xfrm>
            <a:off x="2159000" y="6345301"/>
            <a:ext cx="3860800" cy="365125"/>
          </a:xfrm>
        </p:spPr>
        <p:txBody>
          <a:bodyPr lIns="0" tIns="0" rIns="0" bIns="0" anchor="t"/>
          <a:lstStyle>
            <a:lvl1pPr algn="l">
              <a:lnSpc>
                <a:spcPts val="900"/>
              </a:lnSpc>
              <a:defRPr sz="1100" b="1" cap="all" baseline="0">
                <a:solidFill>
                  <a:schemeClr val="bg1"/>
                </a:solidFill>
              </a:defRPr>
            </a:lvl1pPr>
          </a:lstStyle>
          <a:p>
            <a:endParaRPr lang="sv-SE" dirty="0">
              <a:solidFill>
                <a:prstClr val="white"/>
              </a:solidFill>
            </a:endParaRPr>
          </a:p>
        </p:txBody>
      </p:sp>
    </p:spTree>
    <p:extLst>
      <p:ext uri="{BB962C8B-B14F-4D97-AF65-F5344CB8AC3E}">
        <p14:creationId xmlns:p14="http://schemas.microsoft.com/office/powerpoint/2010/main" val="49043175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27/02/19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50664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E89297-8DEB-4FF5-BAC3-1ADC24037D20}" type="datetimeFigureOut">
              <a:rPr lang="en-US" smtClean="0"/>
              <a:t>27/02/19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84672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E89297-8DEB-4FF5-BAC3-1ADC24037D20}" type="datetimeFigureOut">
              <a:rPr lang="en-US" smtClean="0"/>
              <a:t>27/02/19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14798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E89297-8DEB-4FF5-BAC3-1ADC24037D20}" type="datetimeFigureOut">
              <a:rPr lang="en-US" smtClean="0"/>
              <a:t>27/02/19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67914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E89297-8DEB-4FF5-BAC3-1ADC24037D20}" type="datetimeFigureOut">
              <a:rPr lang="en-US" smtClean="0"/>
              <a:t>27/02/19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82340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89297-8DEB-4FF5-BAC3-1ADC24037D20}" type="datetimeFigureOut">
              <a:rPr lang="en-US" smtClean="0"/>
              <a:t>27/02/19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76238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27/02/19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375310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27/02/19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761612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89297-8DEB-4FF5-BAC3-1ADC24037D20}" type="datetimeFigureOut">
              <a:rPr lang="en-US" smtClean="0"/>
              <a:t>27/02/19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4A43C-B965-4FDE-AEF4-C061C10B3EB7}" type="slidenum">
              <a:rPr lang="en-US" smtClean="0"/>
              <a:t>‹#›</a:t>
            </a:fld>
            <a:endParaRPr lang="en-US"/>
          </a:p>
        </p:txBody>
      </p:sp>
      <p:sp>
        <p:nvSpPr>
          <p:cNvPr id="7" name="Oval 6"/>
          <p:cNvSpPr/>
          <p:nvPr userDrawn="1"/>
        </p:nvSpPr>
        <p:spPr>
          <a:xfrm>
            <a:off x="2848428" y="638154"/>
            <a:ext cx="6487932" cy="5178435"/>
          </a:xfrm>
          <a:prstGeom prst="ellipse">
            <a:avLst/>
          </a:prstGeom>
          <a:blipFill rotWithShape="1">
            <a:blip r:embed="rId14">
              <a:alphaModFix amt="10000"/>
            </a:blip>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02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File:Colored_neural_network.svg" TargetMode="External"/><Relationship Id="rId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141" y="393290"/>
            <a:ext cx="11867535" cy="5509200"/>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smtClean="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smtClean="0">
                <a:latin typeface="Times New Roman" panose="02020603050405020304" pitchFamily="18" charset="0"/>
                <a:cs typeface="Times New Roman" panose="02020603050405020304" pitchFamily="18" charset="0"/>
              </a:rPr>
              <a:t>Professor Carl Gustaf Jansson, KTH</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Week 3 Forms of Representation </a:t>
            </a:r>
          </a:p>
          <a:p>
            <a:endParaRPr lang="sv-SE" sz="3200" b="1" dirty="0" smtClean="0">
              <a:latin typeface="Times New Roman" panose="02020603050405020304" pitchFamily="18" charset="0"/>
              <a:cs typeface="Times New Roman" panose="02020603050405020304" pitchFamily="18" charset="0"/>
            </a:endParaRPr>
          </a:p>
          <a:p>
            <a:endParaRPr lang="sv-SE" sz="3200" b="1" dirty="0" smtClean="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Video 3.4  Artificial Neural Networks</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66169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descr="Image result for artificial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52" y="811033"/>
            <a:ext cx="8958917" cy="5782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70836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013791" y="964096"/>
            <a:ext cx="481222" cy="584775"/>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X</a:t>
            </a:r>
            <a:endParaRPr lang="en-US" sz="3200" b="1" dirty="0">
              <a:latin typeface="Times New Roman" panose="02020603050405020304" pitchFamily="18" charset="0"/>
              <a:cs typeface="Times New Roman" panose="02020603050405020304" pitchFamily="18" charset="0"/>
            </a:endParaRPr>
          </a:p>
        </p:txBody>
      </p:sp>
      <p:pic>
        <p:nvPicPr>
          <p:cNvPr id="3074" name="Picture 2" descr="Image result for artificial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979" y="623515"/>
            <a:ext cx="9210675" cy="587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6638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07975" y="7937"/>
            <a:ext cx="10664825" cy="6863417"/>
          </a:xfrm>
          <a:prstGeom prst="rect">
            <a:avLst/>
          </a:prstGeom>
          <a:noFill/>
        </p:spPr>
        <p:txBody>
          <a:bodyPr wrap="square" rtlCol="0">
            <a:spAutoFit/>
          </a:bodyPr>
          <a:lstStyle/>
          <a:p>
            <a:r>
              <a:rPr lang="sv-SE" sz="2800" b="1" dirty="0">
                <a:latin typeface="Times New Roman" panose="02020603050405020304" pitchFamily="18" charset="0"/>
                <a:cs typeface="Times New Roman" panose="02020603050405020304" pitchFamily="18" charset="0"/>
              </a:rPr>
              <a:t>Problem solving for this </a:t>
            </a:r>
            <a:r>
              <a:rPr lang="sv-SE" sz="2800" b="1" dirty="0" smtClean="0">
                <a:latin typeface="Times New Roman" panose="02020603050405020304" pitchFamily="18" charset="0"/>
                <a:cs typeface="Times New Roman" panose="02020603050405020304" pitchFamily="18" charset="0"/>
              </a:rPr>
              <a:t>Representation</a:t>
            </a:r>
          </a:p>
          <a:p>
            <a:endParaRPr lang="sv-SE" sz="2800" b="1" dirty="0">
              <a:latin typeface="Times New Roman" panose="02020603050405020304" pitchFamily="18" charset="0"/>
              <a:cs typeface="Times New Roman" panose="02020603050405020304" pitchFamily="18" charset="0"/>
            </a:endParaRPr>
          </a:p>
          <a:p>
            <a:r>
              <a:rPr lang="sv-SE" sz="2400" dirty="0" smtClean="0">
                <a:latin typeface="Times New Roman" panose="02020603050405020304" pitchFamily="18" charset="0"/>
                <a:cs typeface="Times New Roman" panose="02020603050405020304" pitchFamily="18" charset="0"/>
              </a:rPr>
              <a:t>Problemsolving takes the following form:</a:t>
            </a:r>
          </a:p>
          <a:p>
            <a:endParaRPr lang="sv-SE" sz="2400" dirty="0" smtClean="0">
              <a:latin typeface="Times New Roman" panose="02020603050405020304" pitchFamily="18" charset="0"/>
              <a:cs typeface="Times New Roman" panose="02020603050405020304" pitchFamily="18" charset="0"/>
            </a:endParaRPr>
          </a:p>
          <a:p>
            <a:pPr marL="514350" indent="-514350">
              <a:buAutoNum type="arabicPeriod"/>
            </a:pPr>
            <a:r>
              <a:rPr lang="sv-SE" sz="2400" dirty="0" smtClean="0">
                <a:latin typeface="Times New Roman" panose="02020603050405020304" pitchFamily="18" charset="0"/>
                <a:cs typeface="Times New Roman" panose="02020603050405020304" pitchFamily="18" charset="0"/>
              </a:rPr>
              <a:t>A set of features is defined to express the examples</a:t>
            </a:r>
          </a:p>
          <a:p>
            <a:endParaRPr lang="sv-SE" sz="2400" dirty="0" smtClean="0">
              <a:latin typeface="Times New Roman" panose="02020603050405020304" pitchFamily="18" charset="0"/>
              <a:cs typeface="Times New Roman" panose="02020603050405020304" pitchFamily="18" charset="0"/>
            </a:endParaRPr>
          </a:p>
          <a:p>
            <a:pPr marL="457200" indent="-457200">
              <a:buAutoNum type="arabicPeriod" startAt="2"/>
            </a:pPr>
            <a:r>
              <a:rPr lang="sv-SE" sz="2400" dirty="0" smtClean="0">
                <a:latin typeface="Times New Roman" panose="02020603050405020304" pitchFamily="18" charset="0"/>
                <a:cs typeface="Times New Roman" panose="02020603050405020304" pitchFamily="18" charset="0"/>
              </a:rPr>
              <a:t>Each example is expressed in this set of  features</a:t>
            </a:r>
          </a:p>
          <a:p>
            <a:endParaRPr lang="sv-SE" sz="2400" dirty="0" smtClean="0">
              <a:latin typeface="Times New Roman" panose="02020603050405020304" pitchFamily="18" charset="0"/>
              <a:cs typeface="Times New Roman" panose="02020603050405020304" pitchFamily="18" charset="0"/>
            </a:endParaRPr>
          </a:p>
          <a:p>
            <a:pPr marL="457200" indent="-457200">
              <a:buAutoNum type="arabicPeriod" startAt="3"/>
            </a:pPr>
            <a:r>
              <a:rPr lang="sv-SE" sz="2400" dirty="0" smtClean="0">
                <a:latin typeface="Times New Roman" panose="02020603050405020304" pitchFamily="18" charset="0"/>
                <a:cs typeface="Times New Roman" panose="02020603050405020304" pitchFamily="18" charset="0"/>
              </a:rPr>
              <a:t>The featureset is mapped onto the units in the input level. This mapping becomes  more or less complex depending on the character of the features. Sequences of input have to be given special consideration.</a:t>
            </a:r>
          </a:p>
          <a:p>
            <a:endParaRPr lang="sv-SE" sz="2400" dirty="0" smtClean="0">
              <a:latin typeface="Times New Roman" panose="02020603050405020304" pitchFamily="18" charset="0"/>
              <a:cs typeface="Times New Roman" panose="02020603050405020304" pitchFamily="18" charset="0"/>
            </a:endParaRPr>
          </a:p>
          <a:p>
            <a:r>
              <a:rPr lang="sv-SE" sz="2400" dirty="0" smtClean="0">
                <a:latin typeface="Times New Roman" panose="02020603050405020304" pitchFamily="18" charset="0"/>
                <a:cs typeface="Times New Roman" panose="02020603050405020304" pitchFamily="18" charset="0"/>
              </a:rPr>
              <a:t>4.   Desired results have to be modelled in terms of the units of the output layer. This     </a:t>
            </a:r>
          </a:p>
          <a:p>
            <a:r>
              <a:rPr lang="sv-SE" sz="2400" dirty="0">
                <a:latin typeface="Times New Roman" panose="02020603050405020304" pitchFamily="18" charset="0"/>
                <a:cs typeface="Times New Roman" panose="02020603050405020304" pitchFamily="18" charset="0"/>
              </a:rPr>
              <a:t> </a:t>
            </a:r>
            <a:r>
              <a:rPr lang="sv-SE" sz="2400" dirty="0" smtClean="0">
                <a:latin typeface="Times New Roman" panose="02020603050405020304" pitchFamily="18" charset="0"/>
                <a:cs typeface="Times New Roman" panose="02020603050405020304" pitchFamily="18" charset="0"/>
              </a:rPr>
              <a:t>    goes for  classification,regression as well as for general action problems.</a:t>
            </a:r>
          </a:p>
          <a:p>
            <a:endParaRPr lang="sv-SE" sz="2400" dirty="0">
              <a:latin typeface="Times New Roman" panose="02020603050405020304" pitchFamily="18" charset="0"/>
              <a:cs typeface="Times New Roman" panose="02020603050405020304" pitchFamily="18" charset="0"/>
            </a:endParaRPr>
          </a:p>
          <a:p>
            <a:pPr marL="457200" indent="-457200">
              <a:buAutoNum type="arabicPeriod" startAt="5"/>
            </a:pPr>
            <a:r>
              <a:rPr lang="sv-SE" sz="2400" dirty="0">
                <a:latin typeface="Times New Roman" panose="02020603050405020304" pitchFamily="18" charset="0"/>
                <a:cs typeface="Times New Roman" panose="02020603050405020304" pitchFamily="18" charset="0"/>
              </a:rPr>
              <a:t>A</a:t>
            </a:r>
            <a:r>
              <a:rPr lang="sv-SE" sz="2400" dirty="0" smtClean="0">
                <a:latin typeface="Times New Roman" panose="02020603050405020304" pitchFamily="18" charset="0"/>
                <a:cs typeface="Times New Roman" panose="02020603050405020304" pitchFamily="18" charset="0"/>
              </a:rPr>
              <a:t>ll neural network computation schemes have many so called ´hyperparameters´  that control the detailed behaviour of each scheme. These parameters typically have to be set for each problem solving session.</a:t>
            </a:r>
            <a:endParaRPr lang="sv-S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1062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312738"/>
            <a:ext cx="7137018" cy="1569660"/>
          </a:xfrm>
          <a:prstGeom prst="rect">
            <a:avLst/>
          </a:prstGeom>
          <a:noFill/>
        </p:spPr>
        <p:txBody>
          <a:bodyPr wrap="none" rtlCol="0">
            <a:spAutoFit/>
          </a:bodyPr>
          <a:lstStyle/>
          <a:p>
            <a:r>
              <a:rPr lang="sv-SE" sz="3200" b="1" dirty="0">
                <a:latin typeface="Times New Roman" panose="02020603050405020304" pitchFamily="18" charset="0"/>
                <a:cs typeface="Times New Roman" panose="02020603050405020304" pitchFamily="18" charset="0"/>
              </a:rPr>
              <a:t>Problem solving for this </a:t>
            </a:r>
            <a:r>
              <a:rPr lang="sv-SE" sz="3200" b="1" dirty="0" smtClean="0">
                <a:latin typeface="Times New Roman" panose="02020603050405020304" pitchFamily="18" charset="0"/>
                <a:cs typeface="Times New Roman" panose="02020603050405020304" pitchFamily="18" charset="0"/>
              </a:rPr>
              <a:t>Representation</a:t>
            </a:r>
          </a:p>
          <a:p>
            <a:endParaRPr lang="sv-SE" sz="3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Example  1</a:t>
            </a:r>
            <a:endParaRPr lang="sv-SE" sz="3200" b="1" dirty="0">
              <a:latin typeface="Times New Roman" panose="02020603050405020304" pitchFamily="18" charset="0"/>
              <a:cs typeface="Times New Roman" panose="02020603050405020304" pitchFamily="18" charset="0"/>
            </a:endParaRPr>
          </a:p>
        </p:txBody>
      </p:sp>
      <p:pic>
        <p:nvPicPr>
          <p:cNvPr id="6146" name="Picture 2" descr="Image result for artificial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2274" y="1882398"/>
            <a:ext cx="7190665" cy="4727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170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612775" y="797119"/>
            <a:ext cx="2247731" cy="584775"/>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Example   2</a:t>
            </a:r>
            <a:endParaRPr lang="sv-SE" sz="3200" b="1" dirty="0">
              <a:latin typeface="Times New Roman" panose="02020603050405020304" pitchFamily="18" charset="0"/>
              <a:cs typeface="Times New Roman" panose="02020603050405020304" pitchFamily="18" charset="0"/>
            </a:endParaRPr>
          </a:p>
        </p:txBody>
      </p:sp>
      <p:pic>
        <p:nvPicPr>
          <p:cNvPr id="5122" name="Picture 2" descr="Image result for artificial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4980" y="1866275"/>
            <a:ext cx="6086475" cy="382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72747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612775" y="797119"/>
            <a:ext cx="2042547" cy="584775"/>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Example 3</a:t>
            </a:r>
            <a:endParaRPr lang="sv-SE" sz="3200" b="1" dirty="0">
              <a:latin typeface="Times New Roman" panose="02020603050405020304" pitchFamily="18" charset="0"/>
              <a:cs typeface="Times New Roman" panose="02020603050405020304" pitchFamily="18" charset="0"/>
            </a:endParaRPr>
          </a:p>
        </p:txBody>
      </p:sp>
      <p:pic>
        <p:nvPicPr>
          <p:cNvPr id="6" name="Picture 4" descr="Image result for artificial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689" y="1521687"/>
            <a:ext cx="6828332" cy="4292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77369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612775" y="797119"/>
            <a:ext cx="2145139" cy="584775"/>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Example  4</a:t>
            </a:r>
            <a:endParaRPr lang="sv-SE" sz="3200" b="1" dirty="0">
              <a:latin typeface="Times New Roman" panose="02020603050405020304" pitchFamily="18" charset="0"/>
              <a:cs typeface="Times New Roman" panose="02020603050405020304" pitchFamily="18" charset="0"/>
            </a:endParaRPr>
          </a:p>
        </p:txBody>
      </p:sp>
      <p:pic>
        <p:nvPicPr>
          <p:cNvPr id="7170" name="Picture 2" descr="Image result for artificial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845" y="2057399"/>
            <a:ext cx="10969013" cy="3832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26000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4" y="465138"/>
            <a:ext cx="6646915" cy="3908762"/>
          </a:xfrm>
          <a:prstGeom prst="rect">
            <a:avLst/>
          </a:prstGeom>
          <a:noFill/>
        </p:spPr>
        <p:txBody>
          <a:bodyPr wrap="square" rtlCol="0">
            <a:spAutoFit/>
          </a:bodyPr>
          <a:lstStyle/>
          <a:p>
            <a:r>
              <a:rPr lang="sv-SE" sz="3200" b="1" dirty="0">
                <a:latin typeface="Times New Roman" panose="02020603050405020304" pitchFamily="18" charset="0"/>
                <a:cs typeface="Times New Roman" panose="02020603050405020304" pitchFamily="18" charset="0"/>
              </a:rPr>
              <a:t>L</a:t>
            </a:r>
            <a:r>
              <a:rPr lang="sv-SE" sz="3200" b="1" dirty="0" smtClean="0">
                <a:latin typeface="Times New Roman" panose="02020603050405020304" pitchFamily="18" charset="0"/>
                <a:cs typeface="Times New Roman" panose="02020603050405020304" pitchFamily="18" charset="0"/>
              </a:rPr>
              <a:t>earning for this Representation</a:t>
            </a:r>
          </a:p>
          <a:p>
            <a:endParaRPr lang="sv-SE" sz="2400" dirty="0" smtClean="0">
              <a:latin typeface="Times New Roman" panose="02020603050405020304" pitchFamily="18" charset="0"/>
              <a:cs typeface="Times New Roman" panose="02020603050405020304" pitchFamily="18" charset="0"/>
            </a:endParaRPr>
          </a:p>
          <a:p>
            <a:r>
              <a:rPr lang="sv-SE" sz="2400" dirty="0" smtClean="0">
                <a:latin typeface="Times New Roman" panose="02020603050405020304" pitchFamily="18" charset="0"/>
                <a:cs typeface="Times New Roman" panose="02020603050405020304" pitchFamily="18" charset="0"/>
              </a:rPr>
              <a:t>1. The basic learning mechanisms in ANN are</a:t>
            </a:r>
          </a:p>
          <a:p>
            <a:r>
              <a:rPr lang="sv-SE" sz="2400" dirty="0" smtClean="0">
                <a:latin typeface="Times New Roman" panose="02020603050405020304" pitchFamily="18" charset="0"/>
                <a:cs typeface="Times New Roman" panose="02020603050405020304" pitchFamily="18" charset="0"/>
              </a:rPr>
              <a:t>mechanisms for updating primarily the weights of edges and the thresholds (biases) of nodes.</a:t>
            </a:r>
          </a:p>
          <a:p>
            <a:endParaRPr lang="sv-SE" sz="2400" dirty="0">
              <a:latin typeface="Times New Roman" panose="02020603050405020304" pitchFamily="18" charset="0"/>
              <a:cs typeface="Times New Roman" panose="02020603050405020304" pitchFamily="18" charset="0"/>
            </a:endParaRPr>
          </a:p>
          <a:p>
            <a:r>
              <a:rPr lang="sv-SE" sz="2400" dirty="0" smtClean="0">
                <a:latin typeface="Times New Roman" panose="02020603050405020304" pitchFamily="18" charset="0"/>
                <a:cs typeface="Times New Roman" panose="02020603050405020304" pitchFamily="18" charset="0"/>
              </a:rPr>
              <a:t>2. It is also possible but less common to dynamically modify the structure of the Network, both the structure of connections and the introduction</a:t>
            </a:r>
          </a:p>
          <a:p>
            <a:r>
              <a:rPr lang="sv-SE" sz="2400" dirty="0" smtClean="0">
                <a:latin typeface="Times New Roman" panose="02020603050405020304" pitchFamily="18" charset="0"/>
                <a:cs typeface="Times New Roman" panose="02020603050405020304" pitchFamily="18" charset="0"/>
              </a:rPr>
              <a:t>of new levels.</a:t>
            </a:r>
            <a:endParaRPr lang="sv-SE" sz="2400" dirty="0">
              <a:latin typeface="Times New Roman" panose="02020603050405020304" pitchFamily="18" charset="0"/>
              <a:cs typeface="Times New Roman" panose="02020603050405020304" pitchFamily="18" charset="0"/>
            </a:endParaRPr>
          </a:p>
        </p:txBody>
      </p:sp>
      <p:sp>
        <p:nvSpPr>
          <p:cNvPr id="3" name="Oval 2"/>
          <p:cNvSpPr/>
          <p:nvPr/>
        </p:nvSpPr>
        <p:spPr>
          <a:xfrm>
            <a:off x="7919049" y="2398142"/>
            <a:ext cx="203924" cy="147471"/>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904301" y="3007742"/>
            <a:ext cx="203924" cy="147471"/>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936256" y="4885704"/>
            <a:ext cx="203924" cy="147471"/>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936256" y="4226942"/>
            <a:ext cx="203924" cy="147471"/>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936256" y="3617342"/>
            <a:ext cx="203924" cy="147471"/>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565520" y="3007742"/>
            <a:ext cx="203924" cy="147471"/>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597475" y="4226942"/>
            <a:ext cx="203924" cy="147471"/>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587643" y="3617342"/>
            <a:ext cx="203924" cy="147471"/>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284869" y="3007742"/>
            <a:ext cx="203924" cy="147471"/>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316824" y="4226942"/>
            <a:ext cx="203924" cy="147471"/>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306992" y="3617342"/>
            <a:ext cx="203924" cy="147471"/>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411527" y="2407975"/>
            <a:ext cx="203924" cy="147471"/>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0396779" y="3017575"/>
            <a:ext cx="203924" cy="147471"/>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0428734" y="4895537"/>
            <a:ext cx="203924" cy="147471"/>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0428734" y="4236775"/>
            <a:ext cx="203924" cy="147471"/>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0428734" y="3656046"/>
            <a:ext cx="203924" cy="147471"/>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1072746" y="2407975"/>
            <a:ext cx="203924" cy="14747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1057998" y="3017575"/>
            <a:ext cx="203924" cy="14747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089953" y="4895537"/>
            <a:ext cx="203924" cy="14747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1089953" y="4236775"/>
            <a:ext cx="203924" cy="14747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1080121" y="3627175"/>
            <a:ext cx="203924" cy="14747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9777347" y="3017575"/>
            <a:ext cx="203924" cy="147471"/>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9714851" y="4271867"/>
            <a:ext cx="203924" cy="147471"/>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9799470" y="3627175"/>
            <a:ext cx="203924" cy="147471"/>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1630729" y="3017575"/>
            <a:ext cx="203924" cy="147471"/>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1662684" y="4236775"/>
            <a:ext cx="203924" cy="147471"/>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1652852" y="3627175"/>
            <a:ext cx="203924" cy="147471"/>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p:nvPr/>
        </p:nvCxnSpPr>
        <p:spPr>
          <a:xfrm>
            <a:off x="9210957" y="3745209"/>
            <a:ext cx="31188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1" idx="5"/>
            <a:endCxn id="24" idx="1"/>
          </p:cNvCxnSpPr>
          <p:nvPr/>
        </p:nvCxnSpPr>
        <p:spPr>
          <a:xfrm>
            <a:off x="9951407" y="3143449"/>
            <a:ext cx="507191" cy="53419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23" idx="2"/>
          </p:cNvCxnSpPr>
          <p:nvPr/>
        </p:nvCxnSpPr>
        <p:spPr>
          <a:xfrm flipV="1">
            <a:off x="9981271" y="4310511"/>
            <a:ext cx="447463" cy="2525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10811626" y="4345603"/>
            <a:ext cx="193428" cy="414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10813110" y="3686841"/>
            <a:ext cx="193428" cy="414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36" idx="3"/>
          </p:cNvCxnSpPr>
          <p:nvPr/>
        </p:nvCxnSpPr>
        <p:spPr>
          <a:xfrm flipV="1">
            <a:off x="11227509" y="3143449"/>
            <a:ext cx="433084" cy="39326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38" idx="1"/>
          </p:cNvCxnSpPr>
          <p:nvPr/>
        </p:nvCxnSpPr>
        <p:spPr>
          <a:xfrm>
            <a:off x="11242360" y="3941855"/>
            <a:ext cx="450188" cy="31651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97606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141" y="393290"/>
            <a:ext cx="6126951" cy="5755422"/>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smtClean="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smtClean="0">
                <a:latin typeface="Times New Roman" panose="02020603050405020304" pitchFamily="18" charset="0"/>
                <a:cs typeface="Times New Roman" panose="02020603050405020304" pitchFamily="18" charset="0"/>
              </a:rPr>
              <a:t>Professor Carl Gustaf Jansson, KTH</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2800" b="1" i="1" dirty="0">
                <a:latin typeface="Times New Roman" panose="02020603050405020304" pitchFamily="18" charset="0"/>
                <a:cs typeface="Times New Roman" panose="02020603050405020304" pitchFamily="18" charset="0"/>
              </a:rPr>
              <a:t>Thanks for your attention!</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2800" dirty="0" smtClean="0">
                <a:latin typeface="Times New Roman" panose="02020603050405020304" pitchFamily="18" charset="0"/>
                <a:cs typeface="Times New Roman" panose="02020603050405020304" pitchFamily="18" charset="0"/>
              </a:rPr>
              <a:t>The next </a:t>
            </a:r>
            <a:r>
              <a:rPr lang="sv-SE" sz="2800" smtClean="0">
                <a:latin typeface="Times New Roman" panose="02020603050405020304" pitchFamily="18" charset="0"/>
                <a:cs typeface="Times New Roman" panose="02020603050405020304" pitchFamily="18" charset="0"/>
              </a:rPr>
              <a:t>lecture 3.5 </a:t>
            </a:r>
            <a:r>
              <a:rPr lang="sv-SE" sz="2800" dirty="0" smtClean="0">
                <a:latin typeface="Times New Roman" panose="02020603050405020304" pitchFamily="18" charset="0"/>
                <a:cs typeface="Times New Roman" panose="02020603050405020304" pitchFamily="18" charset="0"/>
              </a:rPr>
              <a:t>will be on the topic:</a:t>
            </a:r>
          </a:p>
          <a:p>
            <a:endParaRPr lang="sv-SE" sz="3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Genetic Algorithms</a:t>
            </a:r>
            <a:endParaRPr lang="en-US" sz="3200" b="1" dirty="0" smtClean="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14128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5" y="312738"/>
            <a:ext cx="7665986" cy="6524863"/>
          </a:xfrm>
          <a:prstGeom prst="rect">
            <a:avLst/>
          </a:prstGeom>
          <a:noFill/>
        </p:spPr>
        <p:txBody>
          <a:bodyPr wrap="square" rtlCol="0">
            <a:spAutoFit/>
          </a:bodyPr>
          <a:lstStyle/>
          <a:p>
            <a:r>
              <a:rPr lang="sv-SE" sz="2800" b="1" dirty="0" smtClean="0">
                <a:latin typeface="Times New Roman" panose="02020603050405020304" pitchFamily="18" charset="0"/>
                <a:cs typeface="Times New Roman" panose="02020603050405020304" pitchFamily="18" charset="0"/>
              </a:rPr>
              <a:t>General </a:t>
            </a:r>
            <a:r>
              <a:rPr lang="sv-SE" sz="2800" b="1" dirty="0">
                <a:latin typeface="Times New Roman" panose="02020603050405020304" pitchFamily="18" charset="0"/>
                <a:cs typeface="Times New Roman" panose="02020603050405020304" pitchFamily="18" charset="0"/>
              </a:rPr>
              <a:t>c</a:t>
            </a:r>
            <a:r>
              <a:rPr lang="sv-SE" sz="2800" b="1" dirty="0" smtClean="0">
                <a:latin typeface="Times New Roman" panose="02020603050405020304" pitchFamily="18" charset="0"/>
                <a:cs typeface="Times New Roman" panose="02020603050405020304" pitchFamily="18" charset="0"/>
              </a:rPr>
              <a:t>haracteristics of this Representation</a:t>
            </a:r>
          </a:p>
          <a:p>
            <a:endParaRPr lang="sv-SE" dirty="0" smtClean="0">
              <a:latin typeface="Times New Roman" panose="02020603050405020304" pitchFamily="18" charset="0"/>
              <a:cs typeface="Times New Roman" panose="02020603050405020304" pitchFamily="18" charset="0"/>
            </a:endParaRPr>
          </a:p>
          <a:p>
            <a:r>
              <a:rPr lang="sv-SE" sz="2000" b="1" dirty="0" smtClean="0">
                <a:latin typeface="Times New Roman" panose="02020603050405020304" pitchFamily="18" charset="0"/>
                <a:cs typeface="Times New Roman" panose="02020603050405020304" pitchFamily="18" charset="0"/>
              </a:rPr>
              <a:t>Abbreviation: ANN (Artificial Neural Network)</a:t>
            </a:r>
          </a:p>
          <a:p>
            <a:endParaRPr lang="sv-SE" sz="240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An ANN is a network of nodes (units) called Artificial Neurons connected by 'edges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corresponding graph is directed.</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Edges </a:t>
            </a:r>
            <a:r>
              <a:rPr lang="en-US" dirty="0">
                <a:latin typeface="Times New Roman" panose="02020603050405020304" pitchFamily="18" charset="0"/>
                <a:cs typeface="Times New Roman" panose="02020603050405020304" pitchFamily="18" charset="0"/>
              </a:rPr>
              <a:t>typically have a </a:t>
            </a:r>
            <a:r>
              <a:rPr lang="en-US" dirty="0" smtClean="0">
                <a:latin typeface="Times New Roman" panose="02020603050405020304" pitchFamily="18" charset="0"/>
                <a:cs typeface="Times New Roman" panose="02020603050405020304" pitchFamily="18" charset="0"/>
              </a:rPr>
              <a:t>weight  that can be adjusted. The </a:t>
            </a:r>
            <a:r>
              <a:rPr lang="en-US" dirty="0">
                <a:latin typeface="Times New Roman" panose="02020603050405020304" pitchFamily="18" charset="0"/>
                <a:cs typeface="Times New Roman" panose="02020603050405020304" pitchFamily="18" charset="0"/>
              </a:rPr>
              <a:t>weight increases </a:t>
            </a:r>
            <a:r>
              <a:rPr lang="en-US" dirty="0" smtClean="0">
                <a:latin typeface="Times New Roman" panose="02020603050405020304" pitchFamily="18" charset="0"/>
                <a:cs typeface="Times New Roman" panose="02020603050405020304" pitchFamily="18" charset="0"/>
              </a:rPr>
              <a:t>or </a:t>
            </a:r>
            <a:r>
              <a:rPr lang="en-US" dirty="0">
                <a:latin typeface="Times New Roman" panose="02020603050405020304" pitchFamily="18" charset="0"/>
                <a:cs typeface="Times New Roman" panose="02020603050405020304" pitchFamily="18" charset="0"/>
              </a:rPr>
              <a:t>decreases the strength of the </a:t>
            </a:r>
            <a:r>
              <a:rPr lang="en-US" dirty="0" smtClean="0">
                <a:latin typeface="Times New Roman" panose="02020603050405020304" pitchFamily="18" charset="0"/>
                <a:cs typeface="Times New Roman" panose="02020603050405020304" pitchFamily="18" charset="0"/>
              </a:rPr>
              <a:t>connection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Artificial </a:t>
            </a:r>
            <a:r>
              <a:rPr lang="en-US" dirty="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eurons have </a:t>
            </a:r>
            <a:r>
              <a:rPr lang="en-US" dirty="0">
                <a:latin typeface="Times New Roman" panose="02020603050405020304" pitchFamily="18" charset="0"/>
                <a:cs typeface="Times New Roman" panose="02020603050405020304" pitchFamily="18" charset="0"/>
              </a:rPr>
              <a:t>a threshold such that the signal is only sent if the aggregate signal </a:t>
            </a:r>
            <a:r>
              <a:rPr lang="en-US" dirty="0" smtClean="0">
                <a:latin typeface="Times New Roman" panose="02020603050405020304" pitchFamily="18" charset="0"/>
                <a:cs typeface="Times New Roman" panose="02020603050405020304" pitchFamily="18" charset="0"/>
              </a:rPr>
              <a:t>from all input edges crosses </a:t>
            </a:r>
            <a:r>
              <a:rPr lang="en-US" dirty="0">
                <a:latin typeface="Times New Roman" panose="02020603050405020304" pitchFamily="18" charset="0"/>
                <a:cs typeface="Times New Roman" panose="02020603050405020304" pitchFamily="18" charset="0"/>
              </a:rPr>
              <a:t>that threshold.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output of each </a:t>
            </a:r>
            <a:r>
              <a:rPr lang="en-US" dirty="0" smtClean="0">
                <a:latin typeface="Times New Roman" panose="02020603050405020304" pitchFamily="18" charset="0"/>
                <a:cs typeface="Times New Roman" panose="02020603050405020304" pitchFamily="18" charset="0"/>
              </a:rPr>
              <a:t>Artificial Neuron </a:t>
            </a:r>
            <a:r>
              <a:rPr lang="en-US" dirty="0">
                <a:latin typeface="Times New Roman" panose="02020603050405020304" pitchFamily="18" charset="0"/>
                <a:cs typeface="Times New Roman" panose="02020603050405020304" pitchFamily="18" charset="0"/>
              </a:rPr>
              <a:t>is computed by some non-linear function of the sum of its inputs.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rtificial </a:t>
            </a:r>
            <a:r>
              <a:rPr lang="en-US" dirty="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eurons </a:t>
            </a:r>
            <a:r>
              <a:rPr lang="en-US" dirty="0">
                <a:latin typeface="Times New Roman" panose="02020603050405020304" pitchFamily="18" charset="0"/>
                <a:cs typeface="Times New Roman" panose="02020603050405020304" pitchFamily="18" charset="0"/>
              </a:rPr>
              <a:t>are aggregated into layers. Different layers may perform different kinds of transformations on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inputs.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Signals </a:t>
            </a:r>
            <a:r>
              <a:rPr lang="en-US" dirty="0">
                <a:latin typeface="Times New Roman" panose="02020603050405020304" pitchFamily="18" charset="0"/>
                <a:cs typeface="Times New Roman" panose="02020603050405020304" pitchFamily="18" charset="0"/>
              </a:rPr>
              <a:t>travel from the first layer (the input layer</a:t>
            </a:r>
            <a:r>
              <a:rPr lang="en-US" dirty="0" smtClean="0">
                <a:latin typeface="Times New Roman" panose="02020603050405020304" pitchFamily="18" charset="0"/>
                <a:cs typeface="Times New Roman" panose="02020603050405020304" pitchFamily="18" charset="0"/>
              </a:rPr>
              <a:t>), to </a:t>
            </a:r>
            <a:r>
              <a:rPr lang="en-US" dirty="0">
                <a:latin typeface="Times New Roman" panose="02020603050405020304" pitchFamily="18" charset="0"/>
                <a:cs typeface="Times New Roman" panose="02020603050405020304" pitchFamily="18" charset="0"/>
              </a:rPr>
              <a:t>the last layer (the output layer), possibly after traversing the layers multiple </a:t>
            </a:r>
            <a:r>
              <a:rPr lang="en-US" dirty="0" smtClean="0">
                <a:latin typeface="Times New Roman" panose="02020603050405020304" pitchFamily="18" charset="0"/>
                <a:cs typeface="Times New Roman" panose="02020603050405020304" pitchFamily="18" charset="0"/>
              </a:rPr>
              <a:t>times. Hidden layers may have loops (Recurrent Neural Networks).</a:t>
            </a:r>
            <a:endParaRPr lang="sv-SE" sz="3200" dirty="0" smtClean="0">
              <a:latin typeface="Times New Roman" panose="02020603050405020304" pitchFamily="18" charset="0"/>
              <a:cs typeface="Times New Roman" panose="02020603050405020304" pitchFamily="18" charset="0"/>
            </a:endParaRPr>
          </a:p>
        </p:txBody>
      </p:sp>
      <p:pic>
        <p:nvPicPr>
          <p:cNvPr id="6" name="Picture 5" descr="https://upload.wikimedia.org/wikipedia/commons/thumb/4/46/Colored_neural_network.svg/300px-Colored_neural_network.svg.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187199" y="924744"/>
            <a:ext cx="2857500" cy="2565708"/>
          </a:xfrm>
          <a:prstGeom prst="rect">
            <a:avLst/>
          </a:prstGeom>
          <a:noFill/>
          <a:ln>
            <a:noFill/>
          </a:ln>
        </p:spPr>
      </p:pic>
    </p:spTree>
    <p:extLst>
      <p:ext uri="{BB962C8B-B14F-4D97-AF65-F5344CB8AC3E}">
        <p14:creationId xmlns:p14="http://schemas.microsoft.com/office/powerpoint/2010/main" val="30161513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149644"/>
            <a:ext cx="11660821" cy="4339650"/>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Interdisciplinary sources of inspiration for this representation</a:t>
            </a:r>
          </a:p>
          <a:p>
            <a:endParaRPr lang="sv-SE" sz="2400" dirty="0" smtClean="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ANN are inspired by the way neuron systems work in the human (animal) nervous system as investigated</a:t>
            </a:r>
          </a:p>
          <a:p>
            <a:r>
              <a:rPr lang="sv-SE" sz="2000" dirty="0">
                <a:latin typeface="Times New Roman" panose="02020603050405020304" pitchFamily="18" charset="0"/>
                <a:cs typeface="Times New Roman" panose="02020603050405020304" pitchFamily="18" charset="0"/>
              </a:rPr>
              <a:t>i</a:t>
            </a:r>
            <a:r>
              <a:rPr lang="sv-SE" sz="2000" dirty="0" smtClean="0">
                <a:latin typeface="Times New Roman" panose="02020603050405020304" pitchFamily="18" charset="0"/>
                <a:cs typeface="Times New Roman" panose="02020603050405020304" pitchFamily="18" charset="0"/>
              </a:rPr>
              <a:t>n </a:t>
            </a:r>
            <a:r>
              <a:rPr lang="sv-SE" sz="2000" b="1" dirty="0" smtClean="0">
                <a:latin typeface="Times New Roman" panose="02020603050405020304" pitchFamily="18" charset="0"/>
                <a:cs typeface="Times New Roman" panose="02020603050405020304" pitchFamily="18" charset="0"/>
              </a:rPr>
              <a:t>Neuro Science.</a:t>
            </a:r>
          </a:p>
          <a:p>
            <a:endParaRPr lang="sv-SE"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A Neuron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an electrically excitable </a:t>
            </a:r>
            <a:r>
              <a:rPr lang="en-US" sz="2000" dirty="0" smtClean="0">
                <a:latin typeface="Times New Roman" panose="02020603050405020304" pitchFamily="18" charset="0"/>
                <a:cs typeface="Times New Roman" panose="02020603050405020304" pitchFamily="18" charset="0"/>
              </a:rPr>
              <a:t>cell </a:t>
            </a:r>
            <a:r>
              <a:rPr lang="en-US" sz="2000" dirty="0">
                <a:latin typeface="Times New Roman" panose="02020603050405020304" pitchFamily="18" charset="0"/>
                <a:cs typeface="Times New Roman" panose="02020603050405020304" pitchFamily="18" charset="0"/>
              </a:rPr>
              <a:t>that receives, processes, and </a:t>
            </a:r>
            <a:r>
              <a:rPr lang="en-US" sz="2000" b="1" dirty="0">
                <a:latin typeface="Times New Roman" panose="02020603050405020304" pitchFamily="18" charset="0"/>
                <a:cs typeface="Times New Roman" panose="02020603050405020304" pitchFamily="18" charset="0"/>
              </a:rPr>
              <a:t>transmits information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through </a:t>
            </a:r>
            <a:r>
              <a:rPr lang="en-US" sz="2000" b="1" dirty="0">
                <a:latin typeface="Times New Roman" panose="02020603050405020304" pitchFamily="18" charset="0"/>
                <a:cs typeface="Times New Roman" panose="02020603050405020304" pitchFamily="18" charset="0"/>
              </a:rPr>
              <a:t>electrical </a:t>
            </a:r>
            <a:r>
              <a:rPr lang="en-US" sz="2000" b="1" dirty="0" smtClean="0">
                <a:latin typeface="Times New Roman" panose="02020603050405020304" pitchFamily="18" charset="0"/>
                <a:cs typeface="Times New Roman" panose="02020603050405020304" pitchFamily="18" charset="0"/>
              </a:rPr>
              <a:t>and chemical signals</a:t>
            </a:r>
            <a:r>
              <a:rPr lang="en-US" sz="2000" b="1" dirty="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 </a:t>
            </a:r>
          </a:p>
          <a:p>
            <a:r>
              <a:rPr lang="sv-SE" sz="2000" b="1" dirty="0" smtClean="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 typical neuron consists of a </a:t>
            </a:r>
            <a:r>
              <a:rPr lang="en-US" sz="2000" b="1" dirty="0">
                <a:latin typeface="Times New Roman" panose="02020603050405020304" pitchFamily="18" charset="0"/>
                <a:cs typeface="Times New Roman" panose="02020603050405020304" pitchFamily="18" charset="0"/>
              </a:rPr>
              <a:t>cell body </a:t>
            </a:r>
            <a:r>
              <a:rPr lang="en-US" sz="2000" dirty="0">
                <a:latin typeface="Times New Roman" panose="02020603050405020304" pitchFamily="18" charset="0"/>
                <a:cs typeface="Times New Roman" panose="02020603050405020304" pitchFamily="18" charset="0"/>
              </a:rPr>
              <a:t>(soma), </a:t>
            </a:r>
            <a:r>
              <a:rPr lang="en-US" sz="2000" b="1" dirty="0">
                <a:latin typeface="Times New Roman" panose="02020603050405020304" pitchFamily="18" charset="0"/>
                <a:cs typeface="Times New Roman" panose="02020603050405020304" pitchFamily="18" charset="0"/>
              </a:rPr>
              <a:t>dendrites</a:t>
            </a:r>
            <a:r>
              <a:rPr lang="en-US" sz="2000" dirty="0">
                <a:latin typeface="Times New Roman" panose="02020603050405020304" pitchFamily="18" charset="0"/>
                <a:cs typeface="Times New Roman" panose="02020603050405020304" pitchFamily="18" charset="0"/>
              </a:rPr>
              <a:t>, and an </a:t>
            </a:r>
            <a:r>
              <a:rPr lang="en-US" sz="2000" b="1" dirty="0">
                <a:latin typeface="Times New Roman" panose="02020603050405020304" pitchFamily="18" charset="0"/>
                <a:cs typeface="Times New Roman" panose="02020603050405020304" pitchFamily="18" charset="0"/>
              </a:rPr>
              <a:t>axon</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Dendrites </a:t>
            </a:r>
            <a:r>
              <a:rPr lang="en-US" sz="2000" dirty="0">
                <a:latin typeface="Times New Roman" panose="02020603050405020304" pitchFamily="18" charset="0"/>
                <a:cs typeface="Times New Roman" panose="02020603050405020304" pitchFamily="18" charset="0"/>
              </a:rPr>
              <a:t>are thin structures that arise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from </a:t>
            </a:r>
            <a:r>
              <a:rPr lang="en-US" sz="2000" dirty="0">
                <a:latin typeface="Times New Roman" panose="02020603050405020304" pitchFamily="18" charset="0"/>
                <a:cs typeface="Times New Roman" panose="02020603050405020304" pitchFamily="18" charset="0"/>
              </a:rPr>
              <a:t>the cell body, often extending for hundreds of micrometers and branching multiple </a:t>
            </a:r>
            <a:r>
              <a:rPr lang="en-US" sz="2000" dirty="0" smtClean="0">
                <a:latin typeface="Times New Roman" panose="02020603050405020304" pitchFamily="18" charset="0"/>
                <a:cs typeface="Times New Roman" panose="02020603050405020304" pitchFamily="18" charset="0"/>
              </a:rPr>
              <a:t>times. </a:t>
            </a:r>
          </a:p>
          <a:p>
            <a:r>
              <a:rPr lang="en-US" sz="2000" dirty="0" smtClean="0">
                <a:latin typeface="Times New Roman" panose="02020603050405020304" pitchFamily="18" charset="0"/>
                <a:cs typeface="Times New Roman" panose="02020603050405020304" pitchFamily="18" charset="0"/>
              </a:rPr>
              <a:t>An </a:t>
            </a:r>
            <a:r>
              <a:rPr lang="en-US" sz="2000" dirty="0">
                <a:latin typeface="Times New Roman" panose="02020603050405020304" pitchFamily="18" charset="0"/>
                <a:cs typeface="Times New Roman" panose="02020603050405020304" pitchFamily="18" charset="0"/>
              </a:rPr>
              <a:t>axon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a special cellular extension </a:t>
            </a:r>
            <a:r>
              <a:rPr lang="en-US" sz="2000" dirty="0" smtClean="0">
                <a:latin typeface="Times New Roman" panose="02020603050405020304" pitchFamily="18" charset="0"/>
                <a:cs typeface="Times New Roman" panose="02020603050405020304" pitchFamily="18" charset="0"/>
              </a:rPr>
              <a:t>that </a:t>
            </a:r>
            <a:r>
              <a:rPr lang="en-US" sz="2000" dirty="0">
                <a:latin typeface="Times New Roman" panose="02020603050405020304" pitchFamily="18" charset="0"/>
                <a:cs typeface="Times New Roman" panose="02020603050405020304" pitchFamily="18" charset="0"/>
              </a:rPr>
              <a:t>arises from the cell body </a:t>
            </a:r>
            <a:r>
              <a:rPr lang="en-US" sz="2000" dirty="0" smtClean="0">
                <a:latin typeface="Times New Roman" panose="02020603050405020304" pitchFamily="18" charset="0"/>
                <a:cs typeface="Times New Roman" panose="02020603050405020304" pitchFamily="18" charset="0"/>
              </a:rPr>
              <a:t>and travels </a:t>
            </a:r>
            <a:r>
              <a:rPr lang="en-US" sz="2000" dirty="0">
                <a:latin typeface="Times New Roman" panose="02020603050405020304" pitchFamily="18" charset="0"/>
                <a:cs typeface="Times New Roman" panose="02020603050405020304" pitchFamily="18" charset="0"/>
              </a:rPr>
              <a:t>for a distance,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as </a:t>
            </a:r>
            <a:r>
              <a:rPr lang="en-US" sz="2000" dirty="0">
                <a:latin typeface="Times New Roman" panose="02020603050405020304" pitchFamily="18" charset="0"/>
                <a:cs typeface="Times New Roman" panose="02020603050405020304" pitchFamily="18" charset="0"/>
              </a:rPr>
              <a:t>far as 1 meter in </a:t>
            </a:r>
            <a:r>
              <a:rPr lang="en-US" sz="2000" dirty="0" smtClean="0">
                <a:latin typeface="Times New Roman" panose="02020603050405020304" pitchFamily="18" charset="0"/>
                <a:cs typeface="Times New Roman" panose="02020603050405020304" pitchFamily="18" charset="0"/>
              </a:rPr>
              <a:t>humans. </a:t>
            </a:r>
            <a:r>
              <a:rPr lang="en-US" sz="2000" b="1" dirty="0" smtClean="0">
                <a:latin typeface="Times New Roman" panose="02020603050405020304" pitchFamily="18" charset="0"/>
                <a:cs typeface="Times New Roman" panose="02020603050405020304" pitchFamily="18" charset="0"/>
              </a:rPr>
              <a:t>Neurons </a:t>
            </a:r>
            <a:r>
              <a:rPr lang="en-US" sz="2000" b="1" dirty="0">
                <a:latin typeface="Times New Roman" panose="02020603050405020304" pitchFamily="18" charset="0"/>
                <a:cs typeface="Times New Roman" panose="02020603050405020304" pitchFamily="18" charset="0"/>
              </a:rPr>
              <a:t>receive signals via the dendrites and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send </a:t>
            </a:r>
            <a:r>
              <a:rPr lang="en-US" sz="2000" b="1" dirty="0">
                <a:latin typeface="Times New Roman" panose="02020603050405020304" pitchFamily="18" charset="0"/>
                <a:cs typeface="Times New Roman" panose="02020603050405020304" pitchFamily="18" charset="0"/>
              </a:rPr>
              <a:t>out signals down the axon.</a:t>
            </a:r>
            <a:endParaRPr lang="sv-SE" sz="2000" b="1"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4663" y="4550629"/>
            <a:ext cx="3962743" cy="208298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20461" y="4582171"/>
            <a:ext cx="3647001" cy="2051438"/>
          </a:xfrm>
          <a:prstGeom prst="rect">
            <a:avLst/>
          </a:prstGeom>
        </p:spPr>
      </p:pic>
    </p:spTree>
    <p:extLst>
      <p:ext uri="{BB962C8B-B14F-4D97-AF65-F5344CB8AC3E}">
        <p14:creationId xmlns:p14="http://schemas.microsoft.com/office/powerpoint/2010/main" val="18655473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461" y="2232095"/>
            <a:ext cx="1803717" cy="1040161"/>
          </a:xfrm>
          <a:prstGeom prst="rect">
            <a:avLst/>
          </a:prstGeom>
        </p:spPr>
      </p:pic>
      <p:sp>
        <p:nvSpPr>
          <p:cNvPr id="3" name="TextBox 2"/>
          <p:cNvSpPr txBox="1"/>
          <p:nvPr/>
        </p:nvSpPr>
        <p:spPr>
          <a:xfrm>
            <a:off x="307975" y="491847"/>
            <a:ext cx="8431924" cy="523220"/>
          </a:xfrm>
          <a:prstGeom prst="rect">
            <a:avLst/>
          </a:prstGeom>
          <a:noFill/>
        </p:spPr>
        <p:txBody>
          <a:bodyPr wrap="none" rtlCol="0">
            <a:spAutoFit/>
          </a:bodyPr>
          <a:lstStyle/>
          <a:p>
            <a:r>
              <a:rPr lang="sv-SE" sz="2800" b="1" dirty="0" smtClean="0">
                <a:latin typeface="Times New Roman" panose="02020603050405020304" pitchFamily="18" charset="0"/>
                <a:cs typeface="Times New Roman" panose="02020603050405020304" pitchFamily="18" charset="0"/>
              </a:rPr>
              <a:t>Neurons form huge structures and process in parallell</a:t>
            </a:r>
            <a:endParaRPr lang="en-US" sz="2800" b="1"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3735" y="1363541"/>
            <a:ext cx="1803717" cy="1040161"/>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2294" y="1277545"/>
            <a:ext cx="1803717" cy="1040161"/>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4219" y="2844523"/>
            <a:ext cx="1803717" cy="1040161"/>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7936" y="3287177"/>
            <a:ext cx="1803717" cy="1040161"/>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7136" y="2305211"/>
            <a:ext cx="1803717" cy="1040161"/>
          </a:xfrm>
          <a:prstGeom prst="rect">
            <a:avLst/>
          </a:prstGeom>
        </p:spPr>
      </p:pic>
      <p:sp>
        <p:nvSpPr>
          <p:cNvPr id="8" name="TextBox 7"/>
          <p:cNvSpPr txBox="1"/>
          <p:nvPr/>
        </p:nvSpPr>
        <p:spPr>
          <a:xfrm>
            <a:off x="1082589" y="4811654"/>
            <a:ext cx="5674630" cy="923330"/>
          </a:xfrm>
          <a:prstGeom prst="rect">
            <a:avLst/>
          </a:prstGeom>
          <a:noFill/>
        </p:spPr>
        <p:txBody>
          <a:bodyPr wrap="none" rtlCol="0">
            <a:spAutoFit/>
          </a:bodyPr>
          <a:lstStyle/>
          <a:p>
            <a:r>
              <a:rPr lang="sv-SE" dirty="0" smtClean="0"/>
              <a:t>The human brain is assumed to have in the order of</a:t>
            </a:r>
          </a:p>
          <a:p>
            <a:r>
              <a:rPr lang="sv-SE" dirty="0" smtClean="0"/>
              <a:t>100 Billion neurons and 10 000 times as many connections</a:t>
            </a:r>
          </a:p>
          <a:p>
            <a:r>
              <a:rPr lang="sv-SE" dirty="0"/>
              <a:t>w</a:t>
            </a:r>
            <a:r>
              <a:rPr lang="sv-SE" dirty="0" smtClean="0"/>
              <a:t>ith the potential of large scale parallell activity.</a:t>
            </a:r>
            <a:endParaRPr lang="en-US" dirty="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3578" y="3884684"/>
            <a:ext cx="3202421" cy="2401816"/>
          </a:xfrm>
          <a:prstGeom prst="rect">
            <a:avLst/>
          </a:prstGeom>
        </p:spPr>
      </p:pic>
    </p:spTree>
    <p:extLst>
      <p:ext uri="{BB962C8B-B14F-4D97-AF65-F5344CB8AC3E}">
        <p14:creationId xmlns:p14="http://schemas.microsoft.com/office/powerpoint/2010/main" val="214646531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5" y="465138"/>
            <a:ext cx="11791098" cy="2985433"/>
          </a:xfrm>
          <a:prstGeom prst="rect">
            <a:avLst/>
          </a:prstGeom>
          <a:noFill/>
        </p:spPr>
        <p:txBody>
          <a:bodyPr wrap="square" rtlCol="0">
            <a:spAutoFit/>
          </a:bodyPr>
          <a:lstStyle/>
          <a:p>
            <a:r>
              <a:rPr lang="sv-SE" sz="3200" b="1" dirty="0">
                <a:latin typeface="Times New Roman" panose="02020603050405020304" pitchFamily="18" charset="0"/>
                <a:cs typeface="Times New Roman" panose="02020603050405020304" pitchFamily="18" charset="0"/>
              </a:rPr>
              <a:t>Core Representation and Computation</a:t>
            </a:r>
          </a:p>
          <a:p>
            <a:r>
              <a:rPr lang="sv-SE" sz="3200" b="1" dirty="0">
                <a:latin typeface="Times New Roman" panose="02020603050405020304" pitchFamily="18" charset="0"/>
                <a:cs typeface="Times New Roman" panose="02020603050405020304" pitchFamily="18" charset="0"/>
              </a:rPr>
              <a:t>components of this </a:t>
            </a:r>
            <a:r>
              <a:rPr lang="sv-SE" sz="3200" b="1" dirty="0" smtClean="0">
                <a:latin typeface="Times New Roman" panose="02020603050405020304" pitchFamily="18" charset="0"/>
                <a:cs typeface="Times New Roman" panose="02020603050405020304" pitchFamily="18" charset="0"/>
              </a:rPr>
              <a:t>Representation</a:t>
            </a:r>
          </a:p>
          <a:p>
            <a:endParaRPr lang="sv-SE" sz="3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Abstract model of an ANN unit : </a:t>
            </a:r>
            <a:r>
              <a:rPr lang="sv-SE" sz="2800" dirty="0" smtClean="0">
                <a:latin typeface="Times New Roman" panose="02020603050405020304" pitchFamily="18" charset="0"/>
                <a:cs typeface="Times New Roman" panose="02020603050405020304" pitchFamily="18" charset="0"/>
              </a:rPr>
              <a:t>A unit or node of a ANN is engineered with inpiration from the nervous system according to the simple model below:</a:t>
            </a:r>
          </a:p>
          <a:p>
            <a:r>
              <a:rPr lang="sv-SE" sz="3200" b="1" dirty="0" smtClean="0">
                <a:latin typeface="Times New Roman" panose="02020603050405020304" pitchFamily="18" charset="0"/>
                <a:cs typeface="Times New Roman" panose="02020603050405020304" pitchFamily="18" charset="0"/>
              </a:rPr>
              <a:t> </a:t>
            </a:r>
            <a:endParaRPr lang="en-US" sz="32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132" y="3276600"/>
            <a:ext cx="6276975" cy="3581400"/>
          </a:xfrm>
          <a:prstGeom prst="rect">
            <a:avLst/>
          </a:prstGeom>
        </p:spPr>
      </p:pic>
    </p:spTree>
    <p:extLst>
      <p:ext uri="{BB962C8B-B14F-4D97-AF65-F5344CB8AC3E}">
        <p14:creationId xmlns:p14="http://schemas.microsoft.com/office/powerpoint/2010/main" val="192944301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6" y="465138"/>
            <a:ext cx="11711076" cy="5940088"/>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The core computation of an ANN unit</a:t>
            </a:r>
          </a:p>
          <a:p>
            <a:endParaRPr lang="sv-SE" sz="3200" b="1" dirty="0">
              <a:latin typeface="Times New Roman" panose="02020603050405020304" pitchFamily="18" charset="0"/>
              <a:cs typeface="Times New Roman" panose="02020603050405020304" pitchFamily="18" charset="0"/>
            </a:endParaRPr>
          </a:p>
          <a:p>
            <a:pPr marL="514350" indent="-514350">
              <a:buAutoNum type="arabicPeriod"/>
            </a:pPr>
            <a:r>
              <a:rPr lang="sv-SE" sz="2800" dirty="0" smtClean="0">
                <a:latin typeface="Times New Roman" panose="02020603050405020304" pitchFamily="18" charset="0"/>
                <a:cs typeface="Times New Roman" panose="02020603050405020304" pitchFamily="18" charset="0"/>
              </a:rPr>
              <a:t>An ANN network consists of units and connections between units, where the </a:t>
            </a:r>
            <a:r>
              <a:rPr lang="sv-SE" sz="2800" b="1" dirty="0" smtClean="0">
                <a:latin typeface="Times New Roman" panose="02020603050405020304" pitchFamily="18" charset="0"/>
                <a:cs typeface="Times New Roman" panose="02020603050405020304" pitchFamily="18" charset="0"/>
              </a:rPr>
              <a:t>output of unit i = ai </a:t>
            </a:r>
            <a:r>
              <a:rPr lang="sv-SE" sz="2800" dirty="0" smtClean="0">
                <a:latin typeface="Times New Roman" panose="02020603050405020304" pitchFamily="18" charset="0"/>
                <a:cs typeface="Times New Roman" panose="02020603050405020304" pitchFamily="18" charset="0"/>
              </a:rPr>
              <a:t>is the input to unit </a:t>
            </a:r>
            <a:r>
              <a:rPr lang="sv-SE" sz="2800" dirty="0">
                <a:latin typeface="Times New Roman" panose="02020603050405020304" pitchFamily="18" charset="0"/>
                <a:cs typeface="Times New Roman" panose="02020603050405020304" pitchFamily="18" charset="0"/>
              </a:rPr>
              <a:t>j</a:t>
            </a:r>
            <a:r>
              <a:rPr lang="sv-SE" sz="2800" dirty="0" smtClean="0">
                <a:latin typeface="Times New Roman" panose="02020603050405020304" pitchFamily="18" charset="0"/>
                <a:cs typeface="Times New Roman" panose="02020603050405020304" pitchFamily="18" charset="0"/>
              </a:rPr>
              <a:t>.   </a:t>
            </a:r>
            <a:r>
              <a:rPr lang="sv-SE" sz="2800" b="1" dirty="0" smtClean="0">
                <a:latin typeface="Times New Roman" panose="02020603050405020304" pitchFamily="18" charset="0"/>
                <a:cs typeface="Times New Roman" panose="02020603050405020304" pitchFamily="18" charset="0"/>
              </a:rPr>
              <a:t>i is considered the predecessor of j and j the successor of i.</a:t>
            </a:r>
          </a:p>
          <a:p>
            <a:pPr marL="514350" indent="-514350">
              <a:buAutoNum type="arabicPeriod"/>
            </a:pPr>
            <a:r>
              <a:rPr lang="sv-SE" sz="2800" dirty="0" smtClean="0">
                <a:latin typeface="Times New Roman" panose="02020603050405020304" pitchFamily="18" charset="0"/>
                <a:cs typeface="Times New Roman" panose="02020603050405020304" pitchFamily="18" charset="0"/>
              </a:rPr>
              <a:t>Each connection is assigned a </a:t>
            </a:r>
            <a:r>
              <a:rPr lang="sv-SE" sz="2800" b="1" dirty="0" smtClean="0">
                <a:latin typeface="Times New Roman" panose="02020603050405020304" pitchFamily="18" charset="0"/>
                <a:cs typeface="Times New Roman" panose="02020603050405020304" pitchFamily="18" charset="0"/>
              </a:rPr>
              <a:t>Weight  wij</a:t>
            </a:r>
            <a:r>
              <a:rPr lang="sv-SE" sz="2800" dirty="0" smtClean="0">
                <a:latin typeface="Times New Roman" panose="02020603050405020304" pitchFamily="18" charset="0"/>
                <a:cs typeface="Times New Roman" panose="02020603050405020304" pitchFamily="18" charset="0"/>
              </a:rPr>
              <a:t>.</a:t>
            </a:r>
          </a:p>
          <a:p>
            <a:pPr marL="514350" indent="-514350">
              <a:buAutoNum type="arabicPeriod"/>
            </a:pPr>
            <a:r>
              <a:rPr lang="sv-SE" sz="2800" dirty="0" smtClean="0">
                <a:latin typeface="Times New Roman" panose="02020603050405020304" pitchFamily="18" charset="0"/>
                <a:cs typeface="Times New Roman" panose="02020603050405020304" pitchFamily="18" charset="0"/>
              </a:rPr>
              <a:t>Each node has an activation treshold. The negation of the threshold is termed </a:t>
            </a:r>
            <a:r>
              <a:rPr lang="sv-SE" sz="2800" b="1" dirty="0" smtClean="0">
                <a:latin typeface="Times New Roman" panose="02020603050405020304" pitchFamily="18" charset="0"/>
                <a:cs typeface="Times New Roman" panose="02020603050405020304" pitchFamily="18" charset="0"/>
              </a:rPr>
              <a:t>Bias (b, for node j =bj)</a:t>
            </a:r>
          </a:p>
          <a:p>
            <a:pPr marL="514350" indent="-514350">
              <a:buAutoNum type="arabicPeriod"/>
            </a:pPr>
            <a:r>
              <a:rPr lang="sv-SE" sz="2800" dirty="0" smtClean="0">
                <a:latin typeface="Times New Roman" panose="02020603050405020304" pitchFamily="18" charset="0"/>
                <a:cs typeface="Times New Roman" panose="02020603050405020304" pitchFamily="18" charset="0"/>
              </a:rPr>
              <a:t>The weighted inputs are summed together with the bias: = </a:t>
            </a:r>
            <a:r>
              <a:rPr lang="sv-SE" sz="2800" b="1" dirty="0" smtClean="0">
                <a:latin typeface="Times New Roman" panose="02020603050405020304" pitchFamily="18" charset="0"/>
                <a:cs typeface="Times New Roman" panose="02020603050405020304" pitchFamily="18" charset="0"/>
              </a:rPr>
              <a:t>Sum wij * ai + bj</a:t>
            </a:r>
          </a:p>
          <a:p>
            <a:pPr marL="514350" indent="-514350">
              <a:buFontTx/>
              <a:buAutoNum type="arabicPeriod"/>
            </a:pPr>
            <a:r>
              <a:rPr lang="sv-SE" sz="2800" dirty="0">
                <a:latin typeface="Times New Roman" panose="02020603050405020304" pitchFamily="18" charset="0"/>
                <a:cs typeface="Times New Roman" panose="02020603050405020304" pitchFamily="18" charset="0"/>
              </a:rPr>
              <a:t>If Sum wij * ai + </a:t>
            </a:r>
            <a:r>
              <a:rPr lang="sv-SE" sz="2800" dirty="0" smtClean="0">
                <a:latin typeface="Times New Roman" panose="02020603050405020304" pitchFamily="18" charset="0"/>
                <a:cs typeface="Times New Roman" panose="02020603050405020304" pitchFamily="18" charset="0"/>
              </a:rPr>
              <a:t>bj &gt; 0 the output of unit j is calculated as </a:t>
            </a:r>
          </a:p>
          <a:p>
            <a:r>
              <a:rPr lang="sv-SE" sz="2800" b="1" dirty="0">
                <a:latin typeface="Times New Roman" panose="02020603050405020304" pitchFamily="18" charset="0"/>
                <a:cs typeface="Times New Roman" panose="02020603050405020304" pitchFamily="18" charset="0"/>
              </a:rPr>
              <a:t> </a:t>
            </a:r>
            <a:r>
              <a:rPr lang="sv-SE" sz="2800" b="1" dirty="0" smtClean="0">
                <a:latin typeface="Times New Roman" panose="02020603050405020304" pitchFamily="18" charset="0"/>
                <a:cs typeface="Times New Roman" panose="02020603050405020304" pitchFamily="18" charset="0"/>
              </a:rPr>
              <a:t>                 aj = f ( Sum wij * ai + bj) </a:t>
            </a:r>
            <a:r>
              <a:rPr lang="sv-SE" sz="2800" dirty="0" smtClean="0">
                <a:latin typeface="Times New Roman" panose="02020603050405020304" pitchFamily="18" charset="0"/>
                <a:cs typeface="Times New Roman" panose="02020603050405020304" pitchFamily="18" charset="0"/>
              </a:rPr>
              <a:t>where </a:t>
            </a:r>
            <a:r>
              <a:rPr lang="sv-SE" sz="2800" b="1" dirty="0" smtClean="0">
                <a:latin typeface="Times New Roman" panose="02020603050405020304" pitchFamily="18" charset="0"/>
                <a:cs typeface="Times New Roman" panose="02020603050405020304" pitchFamily="18" charset="0"/>
              </a:rPr>
              <a:t>f</a:t>
            </a:r>
            <a:r>
              <a:rPr lang="sv-SE" sz="2800" dirty="0" smtClean="0">
                <a:latin typeface="Times New Roman" panose="02020603050405020304" pitchFamily="18" charset="0"/>
                <a:cs typeface="Times New Roman" panose="02020603050405020304" pitchFamily="18" charset="0"/>
              </a:rPr>
              <a:t> is a so called activation function.</a:t>
            </a:r>
          </a:p>
          <a:p>
            <a:endParaRPr lang="sv-SE"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158560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587174" y="530916"/>
            <a:ext cx="5937651" cy="584775"/>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Selection of Activation </a:t>
            </a:r>
            <a:r>
              <a:rPr lang="sv-SE" sz="3200" b="1" dirty="0">
                <a:latin typeface="Times New Roman" panose="02020603050405020304" pitchFamily="18" charset="0"/>
                <a:cs typeface="Times New Roman" panose="02020603050405020304" pitchFamily="18" charset="0"/>
              </a:rPr>
              <a:t>F</a:t>
            </a:r>
            <a:r>
              <a:rPr lang="sv-SE" sz="3200" b="1" dirty="0" smtClean="0">
                <a:latin typeface="Times New Roman" panose="02020603050405020304" pitchFamily="18" charset="0"/>
                <a:cs typeface="Times New Roman" panose="02020603050405020304" pitchFamily="18" charset="0"/>
              </a:rPr>
              <a:t>unctions</a:t>
            </a:r>
          </a:p>
        </p:txBody>
      </p:sp>
      <p:pic>
        <p:nvPicPr>
          <p:cNvPr id="8196" name="Picture 4" descr="https://cdn-images-1.medium.com/max/1200/0*qtfLu9rmtNullrV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2245" y="4021580"/>
            <a:ext cx="762000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s://cdn-images-1.medium.com/max/1200/0*VHhGS4NwibecRjI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4606" y="1430796"/>
            <a:ext cx="3060724" cy="2194305"/>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https://cdn-images-1.medium.com/max/1200/0*WYB0K0zk1MiIB6x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634" y="1512170"/>
            <a:ext cx="3060611" cy="214364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869173" y="6172463"/>
            <a:ext cx="2890920" cy="369332"/>
          </a:xfrm>
          <a:prstGeom prst="rect">
            <a:avLst/>
          </a:prstGeom>
          <a:noFill/>
        </p:spPr>
        <p:txBody>
          <a:bodyPr wrap="none" rtlCol="0">
            <a:spAutoFit/>
          </a:bodyPr>
          <a:lstStyle/>
          <a:p>
            <a:r>
              <a:rPr lang="sv-SE" b="1" dirty="0" smtClean="0"/>
              <a:t>ReLU  = Rectified Linear Unit</a:t>
            </a:r>
            <a:endParaRPr lang="en-US" b="1" dirty="0"/>
          </a:p>
        </p:txBody>
      </p:sp>
      <p:sp>
        <p:nvSpPr>
          <p:cNvPr id="11" name="TextBox 10"/>
          <p:cNvSpPr txBox="1"/>
          <p:nvPr/>
        </p:nvSpPr>
        <p:spPr>
          <a:xfrm>
            <a:off x="5132896" y="3652484"/>
            <a:ext cx="949299" cy="369332"/>
          </a:xfrm>
          <a:prstGeom prst="rect">
            <a:avLst/>
          </a:prstGeom>
          <a:noFill/>
        </p:spPr>
        <p:txBody>
          <a:bodyPr wrap="none" rtlCol="0">
            <a:spAutoFit/>
          </a:bodyPr>
          <a:lstStyle/>
          <a:p>
            <a:r>
              <a:rPr lang="sv-SE" b="1" dirty="0" smtClean="0"/>
              <a:t>Sigmoid</a:t>
            </a:r>
            <a:endParaRPr lang="en-US" b="1" dirty="0"/>
          </a:p>
        </p:txBody>
      </p:sp>
      <p:pic>
        <p:nvPicPr>
          <p:cNvPr id="8206" name="Picture 14" descr="Image result for activation function pi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375" y="1406585"/>
            <a:ext cx="3095625" cy="232410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058888" y="3824679"/>
            <a:ext cx="1462644" cy="369332"/>
          </a:xfrm>
          <a:prstGeom prst="rect">
            <a:avLst/>
          </a:prstGeom>
          <a:noFill/>
        </p:spPr>
        <p:txBody>
          <a:bodyPr wrap="none" rtlCol="0">
            <a:spAutoFit/>
          </a:bodyPr>
          <a:lstStyle/>
          <a:p>
            <a:r>
              <a:rPr lang="sv-SE" b="1" dirty="0" smtClean="0"/>
              <a:t>Step function</a:t>
            </a:r>
            <a:endParaRPr lang="en-US" b="1" dirty="0"/>
          </a:p>
        </p:txBody>
      </p:sp>
    </p:spTree>
    <p:extLst>
      <p:ext uri="{BB962C8B-B14F-4D97-AF65-F5344CB8AC3E}">
        <p14:creationId xmlns:p14="http://schemas.microsoft.com/office/powerpoint/2010/main" val="24548357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612775" y="797119"/>
            <a:ext cx="7312195" cy="584775"/>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Structural aspects of this Representation</a:t>
            </a:r>
            <a:endParaRPr lang="sv-SE" sz="3200" b="1" dirty="0">
              <a:latin typeface="Times New Roman" panose="02020603050405020304" pitchFamily="18" charset="0"/>
              <a:cs typeface="Times New Roman" panose="02020603050405020304" pitchFamily="18" charset="0"/>
            </a:endParaRPr>
          </a:p>
        </p:txBody>
      </p:sp>
      <p:pic>
        <p:nvPicPr>
          <p:cNvPr id="6" name="Picture 2" descr="Image result for perceptron p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1361" y="1674962"/>
            <a:ext cx="6805663" cy="4857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53138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Image result for artificial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4173" y="695016"/>
            <a:ext cx="9601200" cy="561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70727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TotalTime>
  <Words>662</Words>
  <Application>Microsoft Macintosh PowerPoint</Application>
  <PresentationFormat>Custom</PresentationFormat>
  <Paragraphs>104</Paragraphs>
  <Slides>18</Slides>
  <Notes>16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NPTEL</cp:lastModifiedBy>
  <cp:revision>71</cp:revision>
  <dcterms:created xsi:type="dcterms:W3CDTF">2019-01-07T11:51:34Z</dcterms:created>
  <dcterms:modified xsi:type="dcterms:W3CDTF">2019-02-27T05:09:31Z</dcterms:modified>
</cp:coreProperties>
</file>